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48" r:id="rId1"/>
  </p:sldMasterIdLst>
  <p:notesMasterIdLst>
    <p:notesMasterId r:id="rId64"/>
  </p:notesMasterIdLst>
  <p:handoutMasterIdLst>
    <p:handoutMasterId r:id="rId65"/>
  </p:handoutMasterIdLst>
  <p:sldIdLst>
    <p:sldId id="256" r:id="rId2"/>
    <p:sldId id="422" r:id="rId3"/>
    <p:sldId id="261" r:id="rId4"/>
    <p:sldId id="423" r:id="rId5"/>
    <p:sldId id="432" r:id="rId6"/>
    <p:sldId id="434" r:id="rId7"/>
    <p:sldId id="438" r:id="rId8"/>
    <p:sldId id="435" r:id="rId9"/>
    <p:sldId id="436" r:id="rId10"/>
    <p:sldId id="437" r:id="rId11"/>
    <p:sldId id="440" r:id="rId12"/>
    <p:sldId id="413" r:id="rId13"/>
    <p:sldId id="439" r:id="rId14"/>
    <p:sldId id="419" r:id="rId15"/>
    <p:sldId id="443" r:id="rId16"/>
    <p:sldId id="444" r:id="rId17"/>
    <p:sldId id="445" r:id="rId18"/>
    <p:sldId id="442" r:id="rId19"/>
    <p:sldId id="441" r:id="rId20"/>
    <p:sldId id="396" r:id="rId21"/>
    <p:sldId id="397" r:id="rId22"/>
    <p:sldId id="446" r:id="rId23"/>
    <p:sldId id="447" r:id="rId24"/>
    <p:sldId id="428" r:id="rId25"/>
    <p:sldId id="448" r:id="rId26"/>
    <p:sldId id="393" r:id="rId27"/>
    <p:sldId id="449" r:id="rId28"/>
    <p:sldId id="450" r:id="rId29"/>
    <p:sldId id="451" r:id="rId30"/>
    <p:sldId id="426" r:id="rId31"/>
    <p:sldId id="420" r:id="rId32"/>
    <p:sldId id="452" r:id="rId33"/>
    <p:sldId id="427" r:id="rId34"/>
    <p:sldId id="456" r:id="rId35"/>
    <p:sldId id="457" r:id="rId36"/>
    <p:sldId id="454" r:id="rId37"/>
    <p:sldId id="455" r:id="rId38"/>
    <p:sldId id="453" r:id="rId39"/>
    <p:sldId id="424" r:id="rId40"/>
    <p:sldId id="458" r:id="rId41"/>
    <p:sldId id="459" r:id="rId42"/>
    <p:sldId id="263" r:id="rId43"/>
    <p:sldId id="386" r:id="rId44"/>
    <p:sldId id="431" r:id="rId45"/>
    <p:sldId id="464" r:id="rId46"/>
    <p:sldId id="465" r:id="rId47"/>
    <p:sldId id="466" r:id="rId48"/>
    <p:sldId id="467" r:id="rId49"/>
    <p:sldId id="468" r:id="rId50"/>
    <p:sldId id="469" r:id="rId51"/>
    <p:sldId id="470" r:id="rId52"/>
    <p:sldId id="471" r:id="rId53"/>
    <p:sldId id="472" r:id="rId54"/>
    <p:sldId id="473" r:id="rId55"/>
    <p:sldId id="474" r:id="rId56"/>
    <p:sldId id="475" r:id="rId57"/>
    <p:sldId id="476" r:id="rId58"/>
    <p:sldId id="477" r:id="rId59"/>
    <p:sldId id="460" r:id="rId60"/>
    <p:sldId id="463" r:id="rId61"/>
    <p:sldId id="541" r:id="rId62"/>
    <p:sldId id="540" r:id="rId6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23" autoAdjust="0"/>
    <p:restoredTop sz="92890" autoAdjust="0"/>
  </p:normalViewPr>
  <p:slideViewPr>
    <p:cSldViewPr snapToGrid="0">
      <p:cViewPr varScale="1">
        <p:scale>
          <a:sx n="37" d="100"/>
          <a:sy n="37" d="100"/>
        </p:scale>
        <p:origin x="328" y="3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lang="en-US" sz="1920" b="0" i="0" u="none" strike="noStrike" kern="1200" spc="0" baseline="0">
              <a:solidFill>
                <a:sysClr val="windowText" lastClr="000000"/>
              </a:solidFill>
              <a:latin typeface="Arial" panose="020B0604020202020204" pitchFamily="34" charset="0"/>
              <a:ea typeface="+mn-ea"/>
              <a:cs typeface="Arial" panose="020B0604020202020204" pitchFamily="34" charset="0"/>
            </a:defRPr>
          </a:pPr>
          <a:endParaRPr lang="en-US"/>
        </a:p>
      </c:txPr>
    </c:title>
    <c:autoTitleDeleted val="0"/>
    <c:plotArea>
      <c:layout/>
      <c:barChart>
        <c:barDir val="col"/>
        <c:grouping val="clustered"/>
        <c:varyColors val="0"/>
        <c:ser>
          <c:idx val="0"/>
          <c:order val="0"/>
          <c:tx>
            <c:strRef>
              <c:f>CSI!$B$1</c:f>
              <c:strCache>
                <c:ptCount val="1"/>
                <c:pt idx="0">
                  <c:v>CSI </c:v>
                </c:pt>
              </c:strCache>
            </c:strRef>
          </c:tx>
          <c:spPr>
            <a:solidFill>
              <a:schemeClr val="accent1">
                <a:lumMod val="75000"/>
              </a:schemeClr>
            </a:solidFill>
            <a:ln>
              <a:noFill/>
            </a:ln>
            <a:effectLst/>
          </c:spPr>
          <c:invertIfNegative val="0"/>
          <c:cat>
            <c:strRef>
              <c:f>CSI!$A$2:$A$30</c:f>
              <c:strCache>
                <c:ptCount val="29"/>
                <c:pt idx="0">
                  <c:v>SLINUT 2</c:v>
                </c:pt>
                <c:pt idx="1">
                  <c:v>SLICASS 4</c:v>
                </c:pt>
                <c:pt idx="2">
                  <c:v>SLICASS 6</c:v>
                </c:pt>
                <c:pt idx="3">
                  <c:v>SLICASS 7</c:v>
                </c:pt>
                <c:pt idx="4">
                  <c:v>SLICASS 10</c:v>
                </c:pt>
                <c:pt idx="5">
                  <c:v>SLIPEA 2</c:v>
                </c:pt>
                <c:pt idx="6">
                  <c:v>SLIPEA 5</c:v>
                </c:pt>
                <c:pt idx="7">
                  <c:v>ROK 34 (Pa Kiamp)</c:v>
                </c:pt>
                <c:pt idx="8">
                  <c:v>ROK 5</c:v>
                </c:pt>
                <c:pt idx="9">
                  <c:v>ROK 10</c:v>
                </c:pt>
                <c:pt idx="10">
                  <c:v>Nerica L19</c:v>
                </c:pt>
                <c:pt idx="11">
                  <c:v>SLIPOT1 (Kaphulira)</c:v>
                </c:pt>
                <c:pt idx="12">
                  <c:v>SLIPOT 5 (Mathuthu)</c:v>
                </c:pt>
                <c:pt idx="13">
                  <c:v>SLIPOT3 (Chipka)</c:v>
                </c:pt>
                <c:pt idx="14">
                  <c:v>NPK (15-15-15) </c:v>
                </c:pt>
                <c:pt idx="15">
                  <c:v>DAP</c:v>
                </c:pt>
                <c:pt idx="16">
                  <c:v>Granular urea</c:v>
                </c:pt>
                <c:pt idx="17">
                  <c:v>Mechanised peeler for cassava </c:v>
                </c:pt>
                <c:pt idx="18">
                  <c:v>Cassava grater</c:v>
                </c:pt>
                <c:pt idx="19">
                  <c:v>Hhdraulic press for cassava</c:v>
                </c:pt>
                <c:pt idx="20">
                  <c:v>Tray for cassava</c:v>
                </c:pt>
                <c:pt idx="21">
                  <c:v>Rice thresher</c:v>
                </c:pt>
                <c:pt idx="22">
                  <c:v>Combined mini-harvester  </c:v>
                </c:pt>
                <c:pt idx="23">
                  <c:v>Rice miller</c:v>
                </c:pt>
                <c:pt idx="24">
                  <c:v>Solar-powered drip irrigation system for vegetable production </c:v>
                </c:pt>
                <c:pt idx="25">
                  <c:v>Growing in greenhouse</c:v>
                </c:pt>
                <c:pt idx="26">
                  <c:v>Intercropping (cassava and groundnut) </c:v>
                </c:pt>
                <c:pt idx="27">
                  <c:v>Intercropping (cassava and cowpea) </c:v>
                </c:pt>
                <c:pt idx="28">
                  <c:v>Crop rotation</c:v>
                </c:pt>
              </c:strCache>
            </c:strRef>
          </c:cat>
          <c:val>
            <c:numRef>
              <c:f>CSI!$B$2:$B$30</c:f>
              <c:numCache>
                <c:formatCode>0.0</c:formatCode>
                <c:ptCount val="29"/>
                <c:pt idx="0">
                  <c:v>26.9444444444444</c:v>
                </c:pt>
                <c:pt idx="1">
                  <c:v>34.1666666666667</c:v>
                </c:pt>
                <c:pt idx="2">
                  <c:v>34.6666666666667</c:v>
                </c:pt>
                <c:pt idx="3">
                  <c:v>35.5555555555556</c:v>
                </c:pt>
                <c:pt idx="4">
                  <c:v>34.5</c:v>
                </c:pt>
                <c:pt idx="5">
                  <c:v>23.8888888888889</c:v>
                </c:pt>
                <c:pt idx="6">
                  <c:v>23.3333333333333</c:v>
                </c:pt>
                <c:pt idx="7">
                  <c:v>34.5</c:v>
                </c:pt>
                <c:pt idx="8">
                  <c:v>28.5</c:v>
                </c:pt>
                <c:pt idx="9">
                  <c:v>24.7777777777778</c:v>
                </c:pt>
                <c:pt idx="10">
                  <c:v>28.3333333333333</c:v>
                </c:pt>
                <c:pt idx="11">
                  <c:v>31</c:v>
                </c:pt>
                <c:pt idx="12">
                  <c:v>27</c:v>
                </c:pt>
                <c:pt idx="13">
                  <c:v>32.6666666666667</c:v>
                </c:pt>
                <c:pt idx="14">
                  <c:v>26.6666666666667</c:v>
                </c:pt>
                <c:pt idx="15">
                  <c:v>18.3333333333333</c:v>
                </c:pt>
                <c:pt idx="16">
                  <c:v>33.0555555555556</c:v>
                </c:pt>
                <c:pt idx="17">
                  <c:v>22.7777777777778</c:v>
                </c:pt>
                <c:pt idx="18">
                  <c:v>28.75</c:v>
                </c:pt>
                <c:pt idx="19">
                  <c:v>36.25</c:v>
                </c:pt>
                <c:pt idx="20">
                  <c:v>24.1944444444444</c:v>
                </c:pt>
                <c:pt idx="21">
                  <c:v>29.5833333333333</c:v>
                </c:pt>
                <c:pt idx="22">
                  <c:v>29.4444444444444</c:v>
                </c:pt>
                <c:pt idx="23">
                  <c:v>28.75</c:v>
                </c:pt>
                <c:pt idx="24">
                  <c:v>36.5</c:v>
                </c:pt>
                <c:pt idx="25">
                  <c:v>37.2222222222222</c:v>
                </c:pt>
                <c:pt idx="26">
                  <c:v>31.7777777777778</c:v>
                </c:pt>
                <c:pt idx="27">
                  <c:v>27.6666666666667</c:v>
                </c:pt>
                <c:pt idx="28">
                  <c:v>18.75</c:v>
                </c:pt>
              </c:numCache>
            </c:numRef>
          </c:val>
          <c:extLst>
            <c:ext xmlns:c16="http://schemas.microsoft.com/office/drawing/2014/chart" uri="{C3380CC4-5D6E-409C-BE32-E72D297353CC}">
              <c16:uniqueId val="{00000000-07C3-471D-B5ED-CFE0D976764C}"/>
            </c:ext>
          </c:extLst>
        </c:ser>
        <c:dLbls>
          <c:showLegendKey val="0"/>
          <c:showVal val="0"/>
          <c:showCatName val="0"/>
          <c:showSerName val="0"/>
          <c:showPercent val="0"/>
          <c:showBubbleSize val="0"/>
        </c:dLbls>
        <c:gapWidth val="219"/>
        <c:overlap val="-27"/>
        <c:axId val="296906176"/>
        <c:axId val="296902256"/>
      </c:barChart>
      <c:catAx>
        <c:axId val="296906176"/>
        <c:scaling>
          <c:orientation val="minMax"/>
        </c:scaling>
        <c:delete val="0"/>
        <c:axPos val="b"/>
        <c:title>
          <c:tx>
            <c:rich>
              <a:bodyPr rot="0" spcFirstLastPara="1" vertOverflow="ellipsis" vert="horz" wrap="square" anchor="ctr" anchorCtr="1"/>
              <a:lstStyle/>
              <a:p>
                <a:pPr>
                  <a:defRPr lang="en-US" sz="1600" b="0" i="0" u="none" strike="noStrike" kern="1200" baseline="0">
                    <a:solidFill>
                      <a:sysClr val="windowText" lastClr="000000"/>
                    </a:solidFill>
                    <a:latin typeface="Arial" panose="020B0604020202020204" pitchFamily="34" charset="0"/>
                    <a:ea typeface="+mn-ea"/>
                    <a:cs typeface="Arial" panose="020B0604020202020204" pitchFamily="34" charset="0"/>
                  </a:defRPr>
                </a:pPr>
                <a:r>
                  <a:rPr lang="en-IN"/>
                  <a:t>CSA Technology</a:t>
                </a:r>
              </a:p>
            </c:rich>
          </c:tx>
          <c:overlay val="0"/>
          <c:spPr>
            <a:noFill/>
            <a:ln>
              <a:noFill/>
            </a:ln>
            <a:effectLst/>
          </c:spPr>
          <c:txPr>
            <a:bodyPr rot="0" spcFirstLastPara="1" vertOverflow="ellipsis" vert="horz" wrap="square" anchor="ctr" anchorCtr="1"/>
            <a:lstStyle/>
            <a:p>
              <a:pPr>
                <a:defRPr lang="en-US" sz="16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IN"/>
            </a:p>
          </c:txPr>
        </c:title>
        <c:numFmt formatCode="General" sourceLinked="1"/>
        <c:majorTickMark val="none"/>
        <c:minorTickMark val="none"/>
        <c:tickLblPos val="nextTo"/>
        <c:spPr>
          <a:noFill/>
          <a:ln w="9525" cap="flat" cmpd="sng" algn="ctr">
            <a:solidFill>
              <a:schemeClr val="tx1">
                <a:alpha val="96000"/>
              </a:schemeClr>
            </a:solidFill>
            <a:round/>
          </a:ln>
          <a:effectLst/>
        </c:spPr>
        <c:txPr>
          <a:bodyPr rot="-60000000" spcFirstLastPara="1" vertOverflow="ellipsis" vert="horz" wrap="square" anchor="ctr" anchorCtr="1"/>
          <a:lstStyle/>
          <a:p>
            <a:pPr>
              <a:defRPr lang="en-US" sz="16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296902256"/>
        <c:crossesAt val="0"/>
        <c:auto val="1"/>
        <c:lblAlgn val="ctr"/>
        <c:lblOffset val="100"/>
        <c:noMultiLvlLbl val="0"/>
      </c:catAx>
      <c:valAx>
        <c:axId val="296902256"/>
        <c:scaling>
          <c:orientation val="minMax"/>
          <c:max val="5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lang="en-US" sz="1600" b="0" i="0" u="none" strike="noStrike" kern="1200" baseline="0">
                    <a:solidFill>
                      <a:sysClr val="windowText" lastClr="000000"/>
                    </a:solidFill>
                    <a:latin typeface="Arial" panose="020B0604020202020204" pitchFamily="34" charset="0"/>
                    <a:ea typeface="+mn-ea"/>
                    <a:cs typeface="Arial" panose="020B0604020202020204" pitchFamily="34" charset="0"/>
                  </a:defRPr>
                </a:pPr>
                <a:r>
                  <a:rPr lang="en-US"/>
                  <a:t>CSI</a:t>
                </a:r>
              </a:p>
            </c:rich>
          </c:tx>
          <c:overlay val="0"/>
          <c:spPr>
            <a:noFill/>
            <a:ln>
              <a:noFill/>
            </a:ln>
            <a:effectLst/>
          </c:spPr>
          <c:txPr>
            <a:bodyPr rot="-5400000" spcFirstLastPara="1" vertOverflow="ellipsis" vert="horz" wrap="square" anchor="ctr" anchorCtr="1"/>
            <a:lstStyle/>
            <a:p>
              <a:pPr>
                <a:defRPr lang="en-US" sz="16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title>
        <c:numFmt formatCode="0" sourceLinked="0"/>
        <c:majorTickMark val="out"/>
        <c:minorTickMark val="none"/>
        <c:tickLblPos val="nextTo"/>
        <c:spPr>
          <a:noFill/>
          <a:ln>
            <a:solidFill>
              <a:schemeClr val="tx1"/>
            </a:solidFill>
          </a:ln>
          <a:effectLst/>
        </c:spPr>
        <c:txPr>
          <a:bodyPr rot="-60000000" spcFirstLastPara="1" vertOverflow="ellipsis" vert="horz" wrap="square" anchor="ctr" anchorCtr="1"/>
          <a:lstStyle/>
          <a:p>
            <a:pPr>
              <a:defRPr lang="en-US" sz="16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296906176"/>
        <c:crosses val="autoZero"/>
        <c:crossBetween val="between"/>
      </c:valAx>
      <c:spPr>
        <a:noFill/>
        <a:ln>
          <a:noFill/>
        </a:ln>
        <a:effectLst/>
      </c:spPr>
    </c:plotArea>
    <c:plotVisOnly val="1"/>
    <c:dispBlanksAs val="gap"/>
    <c:showDLblsOverMax val="0"/>
    <c:extLst>
      <c:ext uri="{0b15fc19-7d7d-44ad-8c2d-2c3a37ce22c3}">
        <chartProps xmlns="https://web.wps.cn/et/2018/main" chartId="{cc1ea084-d3db-41ea-88f3-57d15e61d6be}"/>
      </c:ext>
    </c:extLst>
  </c:chart>
  <c:spPr>
    <a:noFill/>
    <a:ln>
      <a:noFill/>
    </a:ln>
    <a:effectLst/>
  </c:spPr>
  <c:txPr>
    <a:bodyPr/>
    <a:lstStyle/>
    <a:p>
      <a:pPr>
        <a:defRPr lang="en-US" sz="1600">
          <a:solidFill>
            <a:sysClr val="windowText" lastClr="000000"/>
          </a:solidFill>
          <a:latin typeface="Arial" panose="020B0604020202020204" pitchFamily="34" charset="0"/>
          <a:cs typeface="Arial" panose="020B06040202020202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64DD4F4-1B4A-4CE7-A2FD-8014830ED2C2}" type="doc">
      <dgm:prSet loTypeId="urn:microsoft.com/office/officeart/2005/8/layout/list1" loCatId="list" qsTypeId="urn:microsoft.com/office/officeart/2005/8/quickstyle/simple1" qsCatId="simple" csTypeId="urn:microsoft.com/office/officeart/2005/8/colors/colorful4" csCatId="colorful" phldr="1"/>
      <dgm:spPr/>
      <dgm:t>
        <a:bodyPr/>
        <a:lstStyle/>
        <a:p>
          <a:endParaRPr lang="en-US"/>
        </a:p>
      </dgm:t>
    </dgm:pt>
    <dgm:pt modelId="{34A3A140-7E5E-4B4C-98C7-9DD140545F38}">
      <dgm:prSet phldrT="[Text]" custT="1"/>
      <dgm:spPr/>
      <dgm:t>
        <a:bodyPr/>
        <a:lstStyle/>
        <a:p>
          <a:r>
            <a:rPr lang="en-US" sz="3000" b="1" dirty="0">
              <a:latin typeface="Verdana" panose="020B0604030504040204" pitchFamily="34" charset="0"/>
              <a:ea typeface="Verdana" panose="020B0604030504040204" pitchFamily="34" charset="0"/>
              <a:cs typeface="Arial" panose="020B0604020202020204" pitchFamily="34" charset="0"/>
            </a:rPr>
            <a:t>Introduction</a:t>
          </a:r>
        </a:p>
      </dgm:t>
    </dgm:pt>
    <dgm:pt modelId="{CBFAD3B2-A707-4066-9D94-FE31D33E7A77}" type="parTrans" cxnId="{C4A835A2-D3BB-4961-8FBF-0CE890B12E47}">
      <dgm:prSet/>
      <dgm:spPr/>
      <dgm:t>
        <a:bodyPr/>
        <a:lstStyle/>
        <a:p>
          <a:endParaRPr lang="en-US"/>
        </a:p>
      </dgm:t>
    </dgm:pt>
    <dgm:pt modelId="{F151388D-167D-4C78-BA5F-800C8E26B246}" type="sibTrans" cxnId="{C4A835A2-D3BB-4961-8FBF-0CE890B12E47}">
      <dgm:prSet/>
      <dgm:spPr/>
      <dgm:t>
        <a:bodyPr/>
        <a:lstStyle/>
        <a:p>
          <a:endParaRPr lang="en-US"/>
        </a:p>
      </dgm:t>
    </dgm:pt>
    <dgm:pt modelId="{57CFCAF8-2253-4F0E-B874-966D34DEBA0D}">
      <dgm:prSet phldrT="[Text]" custT="1"/>
      <dgm:spPr/>
      <dgm:t>
        <a:bodyPr/>
        <a:lstStyle/>
        <a:p>
          <a:r>
            <a:rPr lang="en-US" sz="3000" b="1" dirty="0">
              <a:latin typeface="Verdana" panose="020B0604030504040204" pitchFamily="34" charset="0"/>
              <a:ea typeface="Verdana" panose="020B0604030504040204" pitchFamily="34" charset="0"/>
              <a:cs typeface="Arial" panose="020B0604020202020204" pitchFamily="34" charset="0"/>
            </a:rPr>
            <a:t>Status of research activities  </a:t>
          </a:r>
        </a:p>
      </dgm:t>
    </dgm:pt>
    <dgm:pt modelId="{99A6276B-46BB-4037-BF36-263D8C639B6A}" type="parTrans" cxnId="{DFD2A99D-F498-42DF-934B-EF898F1115E9}">
      <dgm:prSet/>
      <dgm:spPr/>
      <dgm:t>
        <a:bodyPr/>
        <a:lstStyle/>
        <a:p>
          <a:endParaRPr lang="en-US"/>
        </a:p>
      </dgm:t>
    </dgm:pt>
    <dgm:pt modelId="{A3A3BC7B-2465-4235-8161-9B66D28E9396}" type="sibTrans" cxnId="{DFD2A99D-F498-42DF-934B-EF898F1115E9}">
      <dgm:prSet/>
      <dgm:spPr/>
      <dgm:t>
        <a:bodyPr/>
        <a:lstStyle/>
        <a:p>
          <a:endParaRPr lang="en-US"/>
        </a:p>
      </dgm:t>
    </dgm:pt>
    <dgm:pt modelId="{562133CA-EF4D-44E0-8AC7-964F5529F129}">
      <dgm:prSet custT="1"/>
      <dgm:spPr/>
      <dgm:t>
        <a:bodyPr/>
        <a:lstStyle/>
        <a:p>
          <a:pPr>
            <a:spcBef>
              <a:spcPts val="1200"/>
            </a:spcBef>
            <a:spcAft>
              <a:spcPts val="1200"/>
            </a:spcAft>
            <a:buFont typeface="Wingdings" panose="05000000000000000000" pitchFamily="2" charset="2"/>
            <a:buChar char="Ø"/>
          </a:pPr>
          <a:endParaRPr lang="en-US" sz="2000" b="0" dirty="0"/>
        </a:p>
      </dgm:t>
    </dgm:pt>
    <dgm:pt modelId="{10BA06F0-293C-4B16-A465-E1AB6DB4D039}" type="parTrans" cxnId="{54712ED8-686F-485A-9A17-0FE1F03E7299}">
      <dgm:prSet/>
      <dgm:spPr/>
      <dgm:t>
        <a:bodyPr/>
        <a:lstStyle/>
        <a:p>
          <a:endParaRPr lang="en-US"/>
        </a:p>
      </dgm:t>
    </dgm:pt>
    <dgm:pt modelId="{263D916A-3E42-4880-9C78-062BEAC40631}" type="sibTrans" cxnId="{54712ED8-686F-485A-9A17-0FE1F03E7299}">
      <dgm:prSet/>
      <dgm:spPr/>
      <dgm:t>
        <a:bodyPr/>
        <a:lstStyle/>
        <a:p>
          <a:endParaRPr lang="en-US"/>
        </a:p>
      </dgm:t>
    </dgm:pt>
    <dgm:pt modelId="{781E7C78-04EE-4984-B380-4CA1AE8A5C3A}">
      <dgm:prSet phldrT="[Text]" custT="1"/>
      <dgm:spPr/>
      <dgm:t>
        <a:bodyPr/>
        <a:lstStyle/>
        <a:p>
          <a:r>
            <a:rPr lang="en-US" sz="3000" b="1" dirty="0">
              <a:latin typeface="Verdana" panose="020B0604030504040204" pitchFamily="34" charset="0"/>
              <a:ea typeface="Verdana" panose="020B0604030504040204" pitchFamily="34" charset="0"/>
              <a:cs typeface="Arial" panose="020B0604020202020204" pitchFamily="34" charset="0"/>
            </a:rPr>
            <a:t>Lessons learnt</a:t>
          </a:r>
        </a:p>
      </dgm:t>
    </dgm:pt>
    <dgm:pt modelId="{3F3C796F-BC8E-4729-8B8C-2B7C27A52972}" type="sibTrans" cxnId="{C626217B-DDE0-4884-80AF-183F07FF4CC8}">
      <dgm:prSet/>
      <dgm:spPr/>
      <dgm:t>
        <a:bodyPr/>
        <a:lstStyle/>
        <a:p>
          <a:endParaRPr lang="en-US"/>
        </a:p>
      </dgm:t>
    </dgm:pt>
    <dgm:pt modelId="{1BA6E481-048C-4859-BC04-9EA4A996960C}" type="parTrans" cxnId="{C626217B-DDE0-4884-80AF-183F07FF4CC8}">
      <dgm:prSet/>
      <dgm:spPr/>
      <dgm:t>
        <a:bodyPr/>
        <a:lstStyle/>
        <a:p>
          <a:endParaRPr lang="en-US"/>
        </a:p>
      </dgm:t>
    </dgm:pt>
    <dgm:pt modelId="{68F73FFF-0F9E-41C5-9470-398FA7AA9394}">
      <dgm:prSet phldrT="[Text]" custT="1"/>
      <dgm:spPr/>
      <dgm:t>
        <a:bodyPr/>
        <a:lstStyle/>
        <a:p>
          <a:r>
            <a:rPr lang="en-US" sz="3000" b="1" dirty="0">
              <a:latin typeface="Verdana" panose="020B0604030504040204" pitchFamily="34" charset="0"/>
              <a:ea typeface="Verdana" panose="020B0604030504040204" pitchFamily="34" charset="0"/>
              <a:cs typeface="Arial" panose="020B0604020202020204" pitchFamily="34" charset="0"/>
            </a:rPr>
            <a:t>Monograph &amp; related assignments</a:t>
          </a:r>
        </a:p>
      </dgm:t>
    </dgm:pt>
    <dgm:pt modelId="{F5C25714-52BD-4686-98A4-B9050ADE10FC}" type="parTrans" cxnId="{081B3796-7064-4EF0-8483-46DF90759552}">
      <dgm:prSet/>
      <dgm:spPr/>
      <dgm:t>
        <a:bodyPr/>
        <a:lstStyle/>
        <a:p>
          <a:endParaRPr lang="en-US"/>
        </a:p>
      </dgm:t>
    </dgm:pt>
    <dgm:pt modelId="{392E9D2B-66DF-45AE-BF99-95AD752D4C5A}" type="sibTrans" cxnId="{081B3796-7064-4EF0-8483-46DF90759552}">
      <dgm:prSet/>
      <dgm:spPr/>
      <dgm:t>
        <a:bodyPr/>
        <a:lstStyle/>
        <a:p>
          <a:endParaRPr lang="en-US"/>
        </a:p>
      </dgm:t>
    </dgm:pt>
    <dgm:pt modelId="{10C6E9F1-B267-497B-A9D8-3A5E54B8E473}">
      <dgm:prSet phldrT="[Text]" custT="1"/>
      <dgm:spPr/>
      <dgm:t>
        <a:bodyPr/>
        <a:lstStyle/>
        <a:p>
          <a:r>
            <a:rPr lang="en-US" sz="3000" b="1" dirty="0">
              <a:latin typeface="Verdana" panose="020B0604030504040204" pitchFamily="34" charset="0"/>
              <a:ea typeface="Verdana" panose="020B0604030504040204" pitchFamily="34" charset="0"/>
              <a:cs typeface="Arial" panose="020B0604020202020204" pitchFamily="34" charset="0"/>
            </a:rPr>
            <a:t>Acknowledgement</a:t>
          </a:r>
        </a:p>
      </dgm:t>
    </dgm:pt>
    <dgm:pt modelId="{3014BD9A-DDD9-4CDD-BA88-C4E41128070F}" type="parTrans" cxnId="{F42964DF-5CC8-4C88-A8C7-95F9B8296BD8}">
      <dgm:prSet/>
      <dgm:spPr/>
      <dgm:t>
        <a:bodyPr/>
        <a:lstStyle/>
        <a:p>
          <a:endParaRPr lang="en-US"/>
        </a:p>
      </dgm:t>
    </dgm:pt>
    <dgm:pt modelId="{5110A715-16E9-4BA5-B1CA-B82EBCC2D827}" type="sibTrans" cxnId="{F42964DF-5CC8-4C88-A8C7-95F9B8296BD8}">
      <dgm:prSet/>
      <dgm:spPr/>
      <dgm:t>
        <a:bodyPr/>
        <a:lstStyle/>
        <a:p>
          <a:endParaRPr lang="en-US"/>
        </a:p>
      </dgm:t>
    </dgm:pt>
    <dgm:pt modelId="{44D78BA0-43FA-474F-87FD-7021BCD4F9D6}" type="pres">
      <dgm:prSet presAssocID="{564DD4F4-1B4A-4CE7-A2FD-8014830ED2C2}" presName="linear" presStyleCnt="0">
        <dgm:presLayoutVars>
          <dgm:dir/>
          <dgm:animLvl val="lvl"/>
          <dgm:resizeHandles val="exact"/>
        </dgm:presLayoutVars>
      </dgm:prSet>
      <dgm:spPr/>
    </dgm:pt>
    <dgm:pt modelId="{1A237A1B-C53D-4213-B36A-36E4BD4430C2}" type="pres">
      <dgm:prSet presAssocID="{34A3A140-7E5E-4B4C-98C7-9DD140545F38}" presName="parentLin" presStyleCnt="0"/>
      <dgm:spPr/>
    </dgm:pt>
    <dgm:pt modelId="{BCFE8BF3-0A18-48A0-9FAE-A2E50DB97E25}" type="pres">
      <dgm:prSet presAssocID="{34A3A140-7E5E-4B4C-98C7-9DD140545F38}" presName="parentLeftMargin" presStyleLbl="node1" presStyleIdx="0" presStyleCnt="5"/>
      <dgm:spPr/>
    </dgm:pt>
    <dgm:pt modelId="{DFA3D6D7-73C6-481C-A7BD-49266A9A41B1}" type="pres">
      <dgm:prSet presAssocID="{34A3A140-7E5E-4B4C-98C7-9DD140545F38}" presName="parentText" presStyleLbl="node1" presStyleIdx="0" presStyleCnt="5" custLinFactNeighborY="2482">
        <dgm:presLayoutVars>
          <dgm:chMax val="0"/>
          <dgm:bulletEnabled val="1"/>
        </dgm:presLayoutVars>
      </dgm:prSet>
      <dgm:spPr/>
    </dgm:pt>
    <dgm:pt modelId="{CC7D9304-A303-49C1-BDDA-DE317E80E300}" type="pres">
      <dgm:prSet presAssocID="{34A3A140-7E5E-4B4C-98C7-9DD140545F38}" presName="negativeSpace" presStyleCnt="0"/>
      <dgm:spPr/>
    </dgm:pt>
    <dgm:pt modelId="{A310693A-B406-447F-8D83-64B88955D69B}" type="pres">
      <dgm:prSet presAssocID="{34A3A140-7E5E-4B4C-98C7-9DD140545F38}" presName="childText" presStyleLbl="conFgAcc1" presStyleIdx="0" presStyleCnt="5">
        <dgm:presLayoutVars>
          <dgm:bulletEnabled val="1"/>
        </dgm:presLayoutVars>
      </dgm:prSet>
      <dgm:spPr/>
    </dgm:pt>
    <dgm:pt modelId="{1D2258DD-91D1-4D41-9070-1F95530A2F39}" type="pres">
      <dgm:prSet presAssocID="{F151388D-167D-4C78-BA5F-800C8E26B246}" presName="spaceBetweenRectangles" presStyleCnt="0"/>
      <dgm:spPr/>
    </dgm:pt>
    <dgm:pt modelId="{8EEA8F06-0BE7-4E05-807E-C9591E2B97D5}" type="pres">
      <dgm:prSet presAssocID="{57CFCAF8-2253-4F0E-B874-966D34DEBA0D}" presName="parentLin" presStyleCnt="0"/>
      <dgm:spPr/>
    </dgm:pt>
    <dgm:pt modelId="{526A6FD3-F216-4433-A8BB-3E0E684B22FA}" type="pres">
      <dgm:prSet presAssocID="{57CFCAF8-2253-4F0E-B874-966D34DEBA0D}" presName="parentLeftMargin" presStyleLbl="node1" presStyleIdx="0" presStyleCnt="5"/>
      <dgm:spPr/>
    </dgm:pt>
    <dgm:pt modelId="{D8E7A8E5-1448-4993-BACE-C8095A116581}" type="pres">
      <dgm:prSet presAssocID="{57CFCAF8-2253-4F0E-B874-966D34DEBA0D}" presName="parentText" presStyleLbl="node1" presStyleIdx="1" presStyleCnt="5" custLinFactNeighborX="-7050" custLinFactNeighborY="-4757">
        <dgm:presLayoutVars>
          <dgm:chMax val="0"/>
          <dgm:bulletEnabled val="1"/>
        </dgm:presLayoutVars>
      </dgm:prSet>
      <dgm:spPr/>
    </dgm:pt>
    <dgm:pt modelId="{F5791753-4A9B-4464-94D0-414B30121965}" type="pres">
      <dgm:prSet presAssocID="{57CFCAF8-2253-4F0E-B874-966D34DEBA0D}" presName="negativeSpace" presStyleCnt="0"/>
      <dgm:spPr/>
    </dgm:pt>
    <dgm:pt modelId="{4D8101BB-76D0-4BCC-B17D-65ECDC578C90}" type="pres">
      <dgm:prSet presAssocID="{57CFCAF8-2253-4F0E-B874-966D34DEBA0D}" presName="childText" presStyleLbl="conFgAcc1" presStyleIdx="1" presStyleCnt="5">
        <dgm:presLayoutVars>
          <dgm:bulletEnabled val="1"/>
        </dgm:presLayoutVars>
      </dgm:prSet>
      <dgm:spPr/>
    </dgm:pt>
    <dgm:pt modelId="{546B0515-FFFB-4016-8A71-F8FAAC707024}" type="pres">
      <dgm:prSet presAssocID="{A3A3BC7B-2465-4235-8161-9B66D28E9396}" presName="spaceBetweenRectangles" presStyleCnt="0"/>
      <dgm:spPr/>
    </dgm:pt>
    <dgm:pt modelId="{D9C34699-01F6-408F-B721-2A4BC9988E96}" type="pres">
      <dgm:prSet presAssocID="{781E7C78-04EE-4984-B380-4CA1AE8A5C3A}" presName="parentLin" presStyleCnt="0"/>
      <dgm:spPr/>
    </dgm:pt>
    <dgm:pt modelId="{3C5B9BAF-83C1-415D-836F-F9050A6A4A94}" type="pres">
      <dgm:prSet presAssocID="{781E7C78-04EE-4984-B380-4CA1AE8A5C3A}" presName="parentLeftMargin" presStyleLbl="node1" presStyleIdx="1" presStyleCnt="5"/>
      <dgm:spPr/>
    </dgm:pt>
    <dgm:pt modelId="{30F0A6A4-97A3-40B4-92D6-FF07C107F820}" type="pres">
      <dgm:prSet presAssocID="{781E7C78-04EE-4984-B380-4CA1AE8A5C3A}" presName="parentText" presStyleLbl="node1" presStyleIdx="2" presStyleCnt="5" custLinFactNeighborX="-21031" custLinFactNeighborY="-19668">
        <dgm:presLayoutVars>
          <dgm:chMax val="0"/>
          <dgm:bulletEnabled val="1"/>
        </dgm:presLayoutVars>
      </dgm:prSet>
      <dgm:spPr/>
    </dgm:pt>
    <dgm:pt modelId="{18D921F4-922D-44EF-86B9-9DDDFC6801E9}" type="pres">
      <dgm:prSet presAssocID="{781E7C78-04EE-4984-B380-4CA1AE8A5C3A}" presName="negativeSpace" presStyleCnt="0"/>
      <dgm:spPr/>
    </dgm:pt>
    <dgm:pt modelId="{FC2FE4A4-9F4C-43A2-959C-8D4426F995EF}" type="pres">
      <dgm:prSet presAssocID="{781E7C78-04EE-4984-B380-4CA1AE8A5C3A}" presName="childText" presStyleLbl="conFgAcc1" presStyleIdx="2" presStyleCnt="5" custLinFactY="-6603" custLinFactNeighborY="-100000">
        <dgm:presLayoutVars>
          <dgm:bulletEnabled val="1"/>
        </dgm:presLayoutVars>
      </dgm:prSet>
      <dgm:spPr/>
    </dgm:pt>
    <dgm:pt modelId="{D52E7396-157E-4227-8C41-E8533E8E6D21}" type="pres">
      <dgm:prSet presAssocID="{3F3C796F-BC8E-4729-8B8C-2B7C27A52972}" presName="spaceBetweenRectangles" presStyleCnt="0"/>
      <dgm:spPr/>
    </dgm:pt>
    <dgm:pt modelId="{5BF10213-775D-430C-8E3E-47C3F0933524}" type="pres">
      <dgm:prSet presAssocID="{68F73FFF-0F9E-41C5-9470-398FA7AA9394}" presName="parentLin" presStyleCnt="0"/>
      <dgm:spPr/>
    </dgm:pt>
    <dgm:pt modelId="{AD01F67F-92A8-4B11-8C5C-148C7349AF9D}" type="pres">
      <dgm:prSet presAssocID="{68F73FFF-0F9E-41C5-9470-398FA7AA9394}" presName="parentLeftMargin" presStyleLbl="node1" presStyleIdx="2" presStyleCnt="5"/>
      <dgm:spPr/>
    </dgm:pt>
    <dgm:pt modelId="{1898E52F-982D-42B7-97B6-1C4C1899FDC9}" type="pres">
      <dgm:prSet presAssocID="{68F73FFF-0F9E-41C5-9470-398FA7AA9394}" presName="parentText" presStyleLbl="node1" presStyleIdx="3" presStyleCnt="5">
        <dgm:presLayoutVars>
          <dgm:chMax val="0"/>
          <dgm:bulletEnabled val="1"/>
        </dgm:presLayoutVars>
      </dgm:prSet>
      <dgm:spPr/>
    </dgm:pt>
    <dgm:pt modelId="{C5C85103-A2AA-4421-B306-6405C8C2162A}" type="pres">
      <dgm:prSet presAssocID="{68F73FFF-0F9E-41C5-9470-398FA7AA9394}" presName="negativeSpace" presStyleCnt="0"/>
      <dgm:spPr/>
    </dgm:pt>
    <dgm:pt modelId="{B26FCB59-4C93-44BB-9BEE-CB5101C6150B}" type="pres">
      <dgm:prSet presAssocID="{68F73FFF-0F9E-41C5-9470-398FA7AA9394}" presName="childText" presStyleLbl="conFgAcc1" presStyleIdx="3" presStyleCnt="5">
        <dgm:presLayoutVars>
          <dgm:bulletEnabled val="1"/>
        </dgm:presLayoutVars>
      </dgm:prSet>
      <dgm:spPr/>
    </dgm:pt>
    <dgm:pt modelId="{0FFB2340-C703-4AC1-B8E4-A337A8E1814A}" type="pres">
      <dgm:prSet presAssocID="{392E9D2B-66DF-45AE-BF99-95AD752D4C5A}" presName="spaceBetweenRectangles" presStyleCnt="0"/>
      <dgm:spPr/>
    </dgm:pt>
    <dgm:pt modelId="{5A4EB4E1-11A5-46E2-BCA0-E6F61BAF3E9F}" type="pres">
      <dgm:prSet presAssocID="{10C6E9F1-B267-497B-A9D8-3A5E54B8E473}" presName="parentLin" presStyleCnt="0"/>
      <dgm:spPr/>
    </dgm:pt>
    <dgm:pt modelId="{15D83333-CBA0-4E03-9B3F-3732B51295F2}" type="pres">
      <dgm:prSet presAssocID="{10C6E9F1-B267-497B-A9D8-3A5E54B8E473}" presName="parentLeftMargin" presStyleLbl="node1" presStyleIdx="3" presStyleCnt="5"/>
      <dgm:spPr/>
    </dgm:pt>
    <dgm:pt modelId="{B9FBA4AF-97B2-4F22-A1F0-EDB75A75211C}" type="pres">
      <dgm:prSet presAssocID="{10C6E9F1-B267-497B-A9D8-3A5E54B8E473}" presName="parentText" presStyleLbl="node1" presStyleIdx="4" presStyleCnt="5">
        <dgm:presLayoutVars>
          <dgm:chMax val="0"/>
          <dgm:bulletEnabled val="1"/>
        </dgm:presLayoutVars>
      </dgm:prSet>
      <dgm:spPr/>
    </dgm:pt>
    <dgm:pt modelId="{629F08BE-2D09-4D8D-BFF4-653CAD51BFBC}" type="pres">
      <dgm:prSet presAssocID="{10C6E9F1-B267-497B-A9D8-3A5E54B8E473}" presName="negativeSpace" presStyleCnt="0"/>
      <dgm:spPr/>
    </dgm:pt>
    <dgm:pt modelId="{224076BF-7805-43AA-B39A-531BB1F207CC}" type="pres">
      <dgm:prSet presAssocID="{10C6E9F1-B267-497B-A9D8-3A5E54B8E473}" presName="childText" presStyleLbl="conFgAcc1" presStyleIdx="4" presStyleCnt="5">
        <dgm:presLayoutVars>
          <dgm:bulletEnabled val="1"/>
        </dgm:presLayoutVars>
      </dgm:prSet>
      <dgm:spPr/>
    </dgm:pt>
  </dgm:ptLst>
  <dgm:cxnLst>
    <dgm:cxn modelId="{70394D1B-05E8-47EC-9743-8ED06851EEE7}" type="presOf" srcId="{10C6E9F1-B267-497B-A9D8-3A5E54B8E473}" destId="{15D83333-CBA0-4E03-9B3F-3732B51295F2}" srcOrd="0" destOrd="0" presId="urn:microsoft.com/office/officeart/2005/8/layout/list1"/>
    <dgm:cxn modelId="{8485A86B-B5A9-4896-B2FA-E51F4E1950D8}" type="presOf" srcId="{57CFCAF8-2253-4F0E-B874-966D34DEBA0D}" destId="{526A6FD3-F216-4433-A8BB-3E0E684B22FA}" srcOrd="0" destOrd="0" presId="urn:microsoft.com/office/officeart/2005/8/layout/list1"/>
    <dgm:cxn modelId="{D6C60574-1162-4A4F-84FC-AC5DAC6F7FD4}" type="presOf" srcId="{57CFCAF8-2253-4F0E-B874-966D34DEBA0D}" destId="{D8E7A8E5-1448-4993-BACE-C8095A116581}" srcOrd="1" destOrd="0" presId="urn:microsoft.com/office/officeart/2005/8/layout/list1"/>
    <dgm:cxn modelId="{7F385055-5CDA-46BC-B891-7D632D666BA1}" type="presOf" srcId="{10C6E9F1-B267-497B-A9D8-3A5E54B8E473}" destId="{B9FBA4AF-97B2-4F22-A1F0-EDB75A75211C}" srcOrd="1" destOrd="0" presId="urn:microsoft.com/office/officeart/2005/8/layout/list1"/>
    <dgm:cxn modelId="{C626217B-DDE0-4884-80AF-183F07FF4CC8}" srcId="{564DD4F4-1B4A-4CE7-A2FD-8014830ED2C2}" destId="{781E7C78-04EE-4984-B380-4CA1AE8A5C3A}" srcOrd="2" destOrd="0" parTransId="{1BA6E481-048C-4859-BC04-9EA4A996960C}" sibTransId="{3F3C796F-BC8E-4729-8B8C-2B7C27A52972}"/>
    <dgm:cxn modelId="{ABD6268C-E780-4804-B58E-52F7DF7BE96F}" type="presOf" srcId="{68F73FFF-0F9E-41C5-9470-398FA7AA9394}" destId="{AD01F67F-92A8-4B11-8C5C-148C7349AF9D}" srcOrd="0" destOrd="0" presId="urn:microsoft.com/office/officeart/2005/8/layout/list1"/>
    <dgm:cxn modelId="{C3128392-379B-496E-B1F8-1CD034035A60}" type="presOf" srcId="{34A3A140-7E5E-4B4C-98C7-9DD140545F38}" destId="{DFA3D6D7-73C6-481C-A7BD-49266A9A41B1}" srcOrd="1" destOrd="0" presId="urn:microsoft.com/office/officeart/2005/8/layout/list1"/>
    <dgm:cxn modelId="{081B3796-7064-4EF0-8483-46DF90759552}" srcId="{564DD4F4-1B4A-4CE7-A2FD-8014830ED2C2}" destId="{68F73FFF-0F9E-41C5-9470-398FA7AA9394}" srcOrd="3" destOrd="0" parTransId="{F5C25714-52BD-4686-98A4-B9050ADE10FC}" sibTransId="{392E9D2B-66DF-45AE-BF99-95AD752D4C5A}"/>
    <dgm:cxn modelId="{DFD2A99D-F498-42DF-934B-EF898F1115E9}" srcId="{564DD4F4-1B4A-4CE7-A2FD-8014830ED2C2}" destId="{57CFCAF8-2253-4F0E-B874-966D34DEBA0D}" srcOrd="1" destOrd="0" parTransId="{99A6276B-46BB-4037-BF36-263D8C639B6A}" sibTransId="{A3A3BC7B-2465-4235-8161-9B66D28E9396}"/>
    <dgm:cxn modelId="{C4A835A2-D3BB-4961-8FBF-0CE890B12E47}" srcId="{564DD4F4-1B4A-4CE7-A2FD-8014830ED2C2}" destId="{34A3A140-7E5E-4B4C-98C7-9DD140545F38}" srcOrd="0" destOrd="0" parTransId="{CBFAD3B2-A707-4066-9D94-FE31D33E7A77}" sibTransId="{F151388D-167D-4C78-BA5F-800C8E26B246}"/>
    <dgm:cxn modelId="{CC4C8FA2-C9DC-4FA7-8331-5BFFB17E1135}" type="presOf" srcId="{34A3A140-7E5E-4B4C-98C7-9DD140545F38}" destId="{BCFE8BF3-0A18-48A0-9FAE-A2E50DB97E25}" srcOrd="0" destOrd="0" presId="urn:microsoft.com/office/officeart/2005/8/layout/list1"/>
    <dgm:cxn modelId="{2FBA10CA-0823-46D2-A744-673F16DAED41}" type="presOf" srcId="{781E7C78-04EE-4984-B380-4CA1AE8A5C3A}" destId="{3C5B9BAF-83C1-415D-836F-F9050A6A4A94}" srcOrd="0" destOrd="0" presId="urn:microsoft.com/office/officeart/2005/8/layout/list1"/>
    <dgm:cxn modelId="{812030CF-5099-47EE-9ACE-0F3D118BDDFC}" type="presOf" srcId="{68F73FFF-0F9E-41C5-9470-398FA7AA9394}" destId="{1898E52F-982D-42B7-97B6-1C4C1899FDC9}" srcOrd="1" destOrd="0" presId="urn:microsoft.com/office/officeart/2005/8/layout/list1"/>
    <dgm:cxn modelId="{54712ED8-686F-485A-9A17-0FE1F03E7299}" srcId="{10C6E9F1-B267-497B-A9D8-3A5E54B8E473}" destId="{562133CA-EF4D-44E0-8AC7-964F5529F129}" srcOrd="0" destOrd="0" parTransId="{10BA06F0-293C-4B16-A465-E1AB6DB4D039}" sibTransId="{263D916A-3E42-4880-9C78-062BEAC40631}"/>
    <dgm:cxn modelId="{F42964DF-5CC8-4C88-A8C7-95F9B8296BD8}" srcId="{564DD4F4-1B4A-4CE7-A2FD-8014830ED2C2}" destId="{10C6E9F1-B267-497B-A9D8-3A5E54B8E473}" srcOrd="4" destOrd="0" parTransId="{3014BD9A-DDD9-4CDD-BA88-C4E41128070F}" sibTransId="{5110A715-16E9-4BA5-B1CA-B82EBCC2D827}"/>
    <dgm:cxn modelId="{77A936ED-51E3-40B2-83C4-497D1E0431D9}" type="presOf" srcId="{564DD4F4-1B4A-4CE7-A2FD-8014830ED2C2}" destId="{44D78BA0-43FA-474F-87FD-7021BCD4F9D6}" srcOrd="0" destOrd="0" presId="urn:microsoft.com/office/officeart/2005/8/layout/list1"/>
    <dgm:cxn modelId="{47CEDAEE-6C71-44A2-9955-C76E307B442A}" type="presOf" srcId="{562133CA-EF4D-44E0-8AC7-964F5529F129}" destId="{224076BF-7805-43AA-B39A-531BB1F207CC}" srcOrd="0" destOrd="0" presId="urn:microsoft.com/office/officeart/2005/8/layout/list1"/>
    <dgm:cxn modelId="{2DE1E2FB-4B39-4458-95E7-391608E05C73}" type="presOf" srcId="{781E7C78-04EE-4984-B380-4CA1AE8A5C3A}" destId="{30F0A6A4-97A3-40B4-92D6-FF07C107F820}" srcOrd="1" destOrd="0" presId="urn:microsoft.com/office/officeart/2005/8/layout/list1"/>
    <dgm:cxn modelId="{8ECABFF9-01B7-41DA-88CD-5AEB5744D8FA}" type="presParOf" srcId="{44D78BA0-43FA-474F-87FD-7021BCD4F9D6}" destId="{1A237A1B-C53D-4213-B36A-36E4BD4430C2}" srcOrd="0" destOrd="0" presId="urn:microsoft.com/office/officeart/2005/8/layout/list1"/>
    <dgm:cxn modelId="{48B24374-6863-4523-B861-34B0A4DBA00A}" type="presParOf" srcId="{1A237A1B-C53D-4213-B36A-36E4BD4430C2}" destId="{BCFE8BF3-0A18-48A0-9FAE-A2E50DB97E25}" srcOrd="0" destOrd="0" presId="urn:microsoft.com/office/officeart/2005/8/layout/list1"/>
    <dgm:cxn modelId="{F9FE567E-40B5-4047-8E40-EAE8E8C43267}" type="presParOf" srcId="{1A237A1B-C53D-4213-B36A-36E4BD4430C2}" destId="{DFA3D6D7-73C6-481C-A7BD-49266A9A41B1}" srcOrd="1" destOrd="0" presId="urn:microsoft.com/office/officeart/2005/8/layout/list1"/>
    <dgm:cxn modelId="{63FF5AE7-E62A-4964-9DA1-68F430FD3328}" type="presParOf" srcId="{44D78BA0-43FA-474F-87FD-7021BCD4F9D6}" destId="{CC7D9304-A303-49C1-BDDA-DE317E80E300}" srcOrd="1" destOrd="0" presId="urn:microsoft.com/office/officeart/2005/8/layout/list1"/>
    <dgm:cxn modelId="{24BF29D9-8249-45BD-8052-E50EE75C191C}" type="presParOf" srcId="{44D78BA0-43FA-474F-87FD-7021BCD4F9D6}" destId="{A310693A-B406-447F-8D83-64B88955D69B}" srcOrd="2" destOrd="0" presId="urn:microsoft.com/office/officeart/2005/8/layout/list1"/>
    <dgm:cxn modelId="{E8F7E87E-58C0-417C-9E4E-D8710A732E8B}" type="presParOf" srcId="{44D78BA0-43FA-474F-87FD-7021BCD4F9D6}" destId="{1D2258DD-91D1-4D41-9070-1F95530A2F39}" srcOrd="3" destOrd="0" presId="urn:microsoft.com/office/officeart/2005/8/layout/list1"/>
    <dgm:cxn modelId="{E3878803-0A35-499A-A17F-2320160FC0CF}" type="presParOf" srcId="{44D78BA0-43FA-474F-87FD-7021BCD4F9D6}" destId="{8EEA8F06-0BE7-4E05-807E-C9591E2B97D5}" srcOrd="4" destOrd="0" presId="urn:microsoft.com/office/officeart/2005/8/layout/list1"/>
    <dgm:cxn modelId="{FF28BFD7-7E9B-4802-8500-35675F3A1CF4}" type="presParOf" srcId="{8EEA8F06-0BE7-4E05-807E-C9591E2B97D5}" destId="{526A6FD3-F216-4433-A8BB-3E0E684B22FA}" srcOrd="0" destOrd="0" presId="urn:microsoft.com/office/officeart/2005/8/layout/list1"/>
    <dgm:cxn modelId="{44CCDAD9-AA10-47ED-8712-81B6E053780A}" type="presParOf" srcId="{8EEA8F06-0BE7-4E05-807E-C9591E2B97D5}" destId="{D8E7A8E5-1448-4993-BACE-C8095A116581}" srcOrd="1" destOrd="0" presId="urn:microsoft.com/office/officeart/2005/8/layout/list1"/>
    <dgm:cxn modelId="{E0853D7E-6190-415C-B93B-17FC5FFFFF83}" type="presParOf" srcId="{44D78BA0-43FA-474F-87FD-7021BCD4F9D6}" destId="{F5791753-4A9B-4464-94D0-414B30121965}" srcOrd="5" destOrd="0" presId="urn:microsoft.com/office/officeart/2005/8/layout/list1"/>
    <dgm:cxn modelId="{F8CA116E-914D-4CD8-AF78-4261C5E14606}" type="presParOf" srcId="{44D78BA0-43FA-474F-87FD-7021BCD4F9D6}" destId="{4D8101BB-76D0-4BCC-B17D-65ECDC578C90}" srcOrd="6" destOrd="0" presId="urn:microsoft.com/office/officeart/2005/8/layout/list1"/>
    <dgm:cxn modelId="{5E1BA541-CB41-46EC-A534-29BA038832B6}" type="presParOf" srcId="{44D78BA0-43FA-474F-87FD-7021BCD4F9D6}" destId="{546B0515-FFFB-4016-8A71-F8FAAC707024}" srcOrd="7" destOrd="0" presId="urn:microsoft.com/office/officeart/2005/8/layout/list1"/>
    <dgm:cxn modelId="{BDEC8817-212B-47E8-B325-3F859279A914}" type="presParOf" srcId="{44D78BA0-43FA-474F-87FD-7021BCD4F9D6}" destId="{D9C34699-01F6-408F-B721-2A4BC9988E96}" srcOrd="8" destOrd="0" presId="urn:microsoft.com/office/officeart/2005/8/layout/list1"/>
    <dgm:cxn modelId="{B9ADA9D4-53F5-4A61-A785-5D326350578C}" type="presParOf" srcId="{D9C34699-01F6-408F-B721-2A4BC9988E96}" destId="{3C5B9BAF-83C1-415D-836F-F9050A6A4A94}" srcOrd="0" destOrd="0" presId="urn:microsoft.com/office/officeart/2005/8/layout/list1"/>
    <dgm:cxn modelId="{CADB5EC3-D929-4CD7-A94C-919D96D6F63D}" type="presParOf" srcId="{D9C34699-01F6-408F-B721-2A4BC9988E96}" destId="{30F0A6A4-97A3-40B4-92D6-FF07C107F820}" srcOrd="1" destOrd="0" presId="urn:microsoft.com/office/officeart/2005/8/layout/list1"/>
    <dgm:cxn modelId="{1A079672-5419-4C54-9A8F-942F13FFC12C}" type="presParOf" srcId="{44D78BA0-43FA-474F-87FD-7021BCD4F9D6}" destId="{18D921F4-922D-44EF-86B9-9DDDFC6801E9}" srcOrd="9" destOrd="0" presId="urn:microsoft.com/office/officeart/2005/8/layout/list1"/>
    <dgm:cxn modelId="{6AAD5759-445C-4290-B03C-52F20EB0D2E6}" type="presParOf" srcId="{44D78BA0-43FA-474F-87FD-7021BCD4F9D6}" destId="{FC2FE4A4-9F4C-43A2-959C-8D4426F995EF}" srcOrd="10" destOrd="0" presId="urn:microsoft.com/office/officeart/2005/8/layout/list1"/>
    <dgm:cxn modelId="{CBAB2675-9A0A-48DE-9204-D0C9F8A706DC}" type="presParOf" srcId="{44D78BA0-43FA-474F-87FD-7021BCD4F9D6}" destId="{D52E7396-157E-4227-8C41-E8533E8E6D21}" srcOrd="11" destOrd="0" presId="urn:microsoft.com/office/officeart/2005/8/layout/list1"/>
    <dgm:cxn modelId="{AD35911A-9DA2-43BC-8678-133A4EC77AF6}" type="presParOf" srcId="{44D78BA0-43FA-474F-87FD-7021BCD4F9D6}" destId="{5BF10213-775D-430C-8E3E-47C3F0933524}" srcOrd="12" destOrd="0" presId="urn:microsoft.com/office/officeart/2005/8/layout/list1"/>
    <dgm:cxn modelId="{2B8B525A-6E7B-425C-8D2F-EB3704568DFA}" type="presParOf" srcId="{5BF10213-775D-430C-8E3E-47C3F0933524}" destId="{AD01F67F-92A8-4B11-8C5C-148C7349AF9D}" srcOrd="0" destOrd="0" presId="urn:microsoft.com/office/officeart/2005/8/layout/list1"/>
    <dgm:cxn modelId="{1AA668C5-778A-41C7-BA73-D3CB6727F64F}" type="presParOf" srcId="{5BF10213-775D-430C-8E3E-47C3F0933524}" destId="{1898E52F-982D-42B7-97B6-1C4C1899FDC9}" srcOrd="1" destOrd="0" presId="urn:microsoft.com/office/officeart/2005/8/layout/list1"/>
    <dgm:cxn modelId="{C885E87E-289B-411C-96AD-8C9D3D764D24}" type="presParOf" srcId="{44D78BA0-43FA-474F-87FD-7021BCD4F9D6}" destId="{C5C85103-A2AA-4421-B306-6405C8C2162A}" srcOrd="13" destOrd="0" presId="urn:microsoft.com/office/officeart/2005/8/layout/list1"/>
    <dgm:cxn modelId="{8CB89A1C-3A9A-4F41-93D0-7300604FEDF0}" type="presParOf" srcId="{44D78BA0-43FA-474F-87FD-7021BCD4F9D6}" destId="{B26FCB59-4C93-44BB-9BEE-CB5101C6150B}" srcOrd="14" destOrd="0" presId="urn:microsoft.com/office/officeart/2005/8/layout/list1"/>
    <dgm:cxn modelId="{C5555CD4-CECA-4FF5-9626-19E468195B09}" type="presParOf" srcId="{44D78BA0-43FA-474F-87FD-7021BCD4F9D6}" destId="{0FFB2340-C703-4AC1-B8E4-A337A8E1814A}" srcOrd="15" destOrd="0" presId="urn:microsoft.com/office/officeart/2005/8/layout/list1"/>
    <dgm:cxn modelId="{B9CF9B46-C2F5-46B6-96CE-BC64511938FE}" type="presParOf" srcId="{44D78BA0-43FA-474F-87FD-7021BCD4F9D6}" destId="{5A4EB4E1-11A5-46E2-BCA0-E6F61BAF3E9F}" srcOrd="16" destOrd="0" presId="urn:microsoft.com/office/officeart/2005/8/layout/list1"/>
    <dgm:cxn modelId="{E58588DB-C990-48C5-90D4-FCE932E7BD66}" type="presParOf" srcId="{5A4EB4E1-11A5-46E2-BCA0-E6F61BAF3E9F}" destId="{15D83333-CBA0-4E03-9B3F-3732B51295F2}" srcOrd="0" destOrd="0" presId="urn:microsoft.com/office/officeart/2005/8/layout/list1"/>
    <dgm:cxn modelId="{BDCC698E-F73E-455C-A2EC-30F5E09ECEC2}" type="presParOf" srcId="{5A4EB4E1-11A5-46E2-BCA0-E6F61BAF3E9F}" destId="{B9FBA4AF-97B2-4F22-A1F0-EDB75A75211C}" srcOrd="1" destOrd="0" presId="urn:microsoft.com/office/officeart/2005/8/layout/list1"/>
    <dgm:cxn modelId="{5977C75E-89B9-445E-B698-9EA08F12C030}" type="presParOf" srcId="{44D78BA0-43FA-474F-87FD-7021BCD4F9D6}" destId="{629F08BE-2D09-4D8D-BFF4-653CAD51BFBC}" srcOrd="17" destOrd="0" presId="urn:microsoft.com/office/officeart/2005/8/layout/list1"/>
    <dgm:cxn modelId="{C8FA1D4C-2D16-4773-B2B6-79EB5568D87F}" type="presParOf" srcId="{44D78BA0-43FA-474F-87FD-7021BCD4F9D6}" destId="{224076BF-7805-43AA-B39A-531BB1F207CC}" srcOrd="18"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0693A-B406-447F-8D83-64B88955D69B}">
      <dsp:nvSpPr>
        <dsp:cNvPr id="0" name=""/>
        <dsp:cNvSpPr/>
      </dsp:nvSpPr>
      <dsp:spPr>
        <a:xfrm>
          <a:off x="0" y="398203"/>
          <a:ext cx="11658863" cy="579600"/>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FA3D6D7-73C6-481C-A7BD-49266A9A41B1}">
      <dsp:nvSpPr>
        <dsp:cNvPr id="0" name=""/>
        <dsp:cNvSpPr/>
      </dsp:nvSpPr>
      <dsp:spPr>
        <a:xfrm>
          <a:off x="582943" y="75574"/>
          <a:ext cx="8161204" cy="678960"/>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8474" tIns="0" rIns="308474" bIns="0" numCol="1" spcCol="1270" anchor="ctr" anchorCtr="0">
          <a:noAutofit/>
        </a:bodyPr>
        <a:lstStyle/>
        <a:p>
          <a:pPr marL="0" lvl="0" indent="0" algn="l" defTabSz="1333500">
            <a:lnSpc>
              <a:spcPct val="90000"/>
            </a:lnSpc>
            <a:spcBef>
              <a:spcPct val="0"/>
            </a:spcBef>
            <a:spcAft>
              <a:spcPct val="35000"/>
            </a:spcAft>
            <a:buNone/>
          </a:pPr>
          <a:r>
            <a:rPr lang="en-US" sz="3000" b="1" kern="1200" dirty="0">
              <a:latin typeface="Verdana" panose="020B0604030504040204" pitchFamily="34" charset="0"/>
              <a:ea typeface="Verdana" panose="020B0604030504040204" pitchFamily="34" charset="0"/>
              <a:cs typeface="Arial" panose="020B0604020202020204" pitchFamily="34" charset="0"/>
            </a:rPr>
            <a:t>Introduction</a:t>
          </a:r>
        </a:p>
      </dsp:txBody>
      <dsp:txXfrm>
        <a:off x="616087" y="108718"/>
        <a:ext cx="8094916" cy="612672"/>
      </dsp:txXfrm>
    </dsp:sp>
    <dsp:sp modelId="{4D8101BB-76D0-4BCC-B17D-65ECDC578C90}">
      <dsp:nvSpPr>
        <dsp:cNvPr id="0" name=""/>
        <dsp:cNvSpPr/>
      </dsp:nvSpPr>
      <dsp:spPr>
        <a:xfrm>
          <a:off x="0" y="1441483"/>
          <a:ext cx="11658863" cy="579600"/>
        </a:xfrm>
        <a:prstGeom prst="rect">
          <a:avLst/>
        </a:prstGeom>
        <a:solidFill>
          <a:schemeClr val="lt1">
            <a:alpha val="90000"/>
            <a:hueOff val="0"/>
            <a:satOff val="0"/>
            <a:lumOff val="0"/>
            <a:alphaOff val="0"/>
          </a:schemeClr>
        </a:solidFill>
        <a:ln w="12700" cap="flat" cmpd="sng" algn="ctr">
          <a:solidFill>
            <a:schemeClr val="accent4">
              <a:hueOff val="2598923"/>
              <a:satOff val="-11992"/>
              <a:lumOff val="441"/>
              <a:alphaOff val="0"/>
            </a:schemeClr>
          </a:solidFill>
          <a:prstDash val="solid"/>
          <a:miter lim="800000"/>
        </a:ln>
        <a:effectLst/>
      </dsp:spPr>
      <dsp:style>
        <a:lnRef idx="2">
          <a:scrgbClr r="0" g="0" b="0"/>
        </a:lnRef>
        <a:fillRef idx="1">
          <a:scrgbClr r="0" g="0" b="0"/>
        </a:fillRef>
        <a:effectRef idx="0">
          <a:scrgbClr r="0" g="0" b="0"/>
        </a:effectRef>
        <a:fontRef idx="minor"/>
      </dsp:style>
    </dsp:sp>
    <dsp:sp modelId="{D8E7A8E5-1448-4993-BACE-C8095A116581}">
      <dsp:nvSpPr>
        <dsp:cNvPr id="0" name=""/>
        <dsp:cNvSpPr/>
      </dsp:nvSpPr>
      <dsp:spPr>
        <a:xfrm>
          <a:off x="541845" y="1069704"/>
          <a:ext cx="8161204" cy="678960"/>
        </a:xfrm>
        <a:prstGeom prst="roundRect">
          <a:avLst/>
        </a:prstGeom>
        <a:solidFill>
          <a:schemeClr val="accent4">
            <a:hueOff val="2598923"/>
            <a:satOff val="-11992"/>
            <a:lumOff val="4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8474" tIns="0" rIns="308474" bIns="0" numCol="1" spcCol="1270" anchor="ctr" anchorCtr="0">
          <a:noAutofit/>
        </a:bodyPr>
        <a:lstStyle/>
        <a:p>
          <a:pPr marL="0" lvl="0" indent="0" algn="l" defTabSz="1333500">
            <a:lnSpc>
              <a:spcPct val="90000"/>
            </a:lnSpc>
            <a:spcBef>
              <a:spcPct val="0"/>
            </a:spcBef>
            <a:spcAft>
              <a:spcPct val="35000"/>
            </a:spcAft>
            <a:buNone/>
          </a:pPr>
          <a:r>
            <a:rPr lang="en-US" sz="3000" b="1" kern="1200" dirty="0">
              <a:latin typeface="Verdana" panose="020B0604030504040204" pitchFamily="34" charset="0"/>
              <a:ea typeface="Verdana" panose="020B0604030504040204" pitchFamily="34" charset="0"/>
              <a:cs typeface="Arial" panose="020B0604020202020204" pitchFamily="34" charset="0"/>
            </a:rPr>
            <a:t>Status of research activities  </a:t>
          </a:r>
        </a:p>
      </dsp:txBody>
      <dsp:txXfrm>
        <a:off x="574989" y="1102848"/>
        <a:ext cx="8094916" cy="612672"/>
      </dsp:txXfrm>
    </dsp:sp>
    <dsp:sp modelId="{FC2FE4A4-9F4C-43A2-959C-8D4426F995EF}">
      <dsp:nvSpPr>
        <dsp:cNvPr id="0" name=""/>
        <dsp:cNvSpPr/>
      </dsp:nvSpPr>
      <dsp:spPr>
        <a:xfrm>
          <a:off x="0" y="2322292"/>
          <a:ext cx="11658863" cy="579600"/>
        </a:xfrm>
        <a:prstGeom prst="rect">
          <a:avLst/>
        </a:prstGeom>
        <a:solidFill>
          <a:schemeClr val="lt1">
            <a:alpha val="90000"/>
            <a:hueOff val="0"/>
            <a:satOff val="0"/>
            <a:lumOff val="0"/>
            <a:alphaOff val="0"/>
          </a:schemeClr>
        </a:solidFill>
        <a:ln w="12700" cap="flat" cmpd="sng" algn="ctr">
          <a:solidFill>
            <a:schemeClr val="accent4">
              <a:hueOff val="5197846"/>
              <a:satOff val="-23984"/>
              <a:lumOff val="883"/>
              <a:alphaOff val="0"/>
            </a:schemeClr>
          </a:solidFill>
          <a:prstDash val="solid"/>
          <a:miter lim="800000"/>
        </a:ln>
        <a:effectLst/>
      </dsp:spPr>
      <dsp:style>
        <a:lnRef idx="2">
          <a:scrgbClr r="0" g="0" b="0"/>
        </a:lnRef>
        <a:fillRef idx="1">
          <a:scrgbClr r="0" g="0" b="0"/>
        </a:fillRef>
        <a:effectRef idx="0">
          <a:scrgbClr r="0" g="0" b="0"/>
        </a:effectRef>
        <a:fontRef idx="minor"/>
      </dsp:style>
    </dsp:sp>
    <dsp:sp modelId="{30F0A6A4-97A3-40B4-92D6-FF07C107F820}">
      <dsp:nvSpPr>
        <dsp:cNvPr id="0" name=""/>
        <dsp:cNvSpPr/>
      </dsp:nvSpPr>
      <dsp:spPr>
        <a:xfrm>
          <a:off x="460344" y="2011745"/>
          <a:ext cx="8161204" cy="678960"/>
        </a:xfrm>
        <a:prstGeom prst="roundRect">
          <a:avLst/>
        </a:prstGeom>
        <a:solidFill>
          <a:schemeClr val="accent4">
            <a:hueOff val="5197846"/>
            <a:satOff val="-23984"/>
            <a:lumOff val="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8474" tIns="0" rIns="308474" bIns="0" numCol="1" spcCol="1270" anchor="ctr" anchorCtr="0">
          <a:noAutofit/>
        </a:bodyPr>
        <a:lstStyle/>
        <a:p>
          <a:pPr marL="0" lvl="0" indent="0" algn="l" defTabSz="1333500">
            <a:lnSpc>
              <a:spcPct val="90000"/>
            </a:lnSpc>
            <a:spcBef>
              <a:spcPct val="0"/>
            </a:spcBef>
            <a:spcAft>
              <a:spcPct val="35000"/>
            </a:spcAft>
            <a:buNone/>
          </a:pPr>
          <a:r>
            <a:rPr lang="en-US" sz="3000" b="1" kern="1200" dirty="0">
              <a:latin typeface="Verdana" panose="020B0604030504040204" pitchFamily="34" charset="0"/>
              <a:ea typeface="Verdana" panose="020B0604030504040204" pitchFamily="34" charset="0"/>
              <a:cs typeface="Arial" panose="020B0604020202020204" pitchFamily="34" charset="0"/>
            </a:rPr>
            <a:t>Lessons learnt</a:t>
          </a:r>
        </a:p>
      </dsp:txBody>
      <dsp:txXfrm>
        <a:off x="493488" y="2044889"/>
        <a:ext cx="8094916" cy="612672"/>
      </dsp:txXfrm>
    </dsp:sp>
    <dsp:sp modelId="{B26FCB59-4C93-44BB-9BEE-CB5101C6150B}">
      <dsp:nvSpPr>
        <dsp:cNvPr id="0" name=""/>
        <dsp:cNvSpPr/>
      </dsp:nvSpPr>
      <dsp:spPr>
        <a:xfrm>
          <a:off x="0" y="3528043"/>
          <a:ext cx="11658863" cy="579600"/>
        </a:xfrm>
        <a:prstGeom prst="rect">
          <a:avLst/>
        </a:prstGeom>
        <a:solidFill>
          <a:schemeClr val="lt1">
            <a:alpha val="90000"/>
            <a:hueOff val="0"/>
            <a:satOff val="0"/>
            <a:lumOff val="0"/>
            <a:alphaOff val="0"/>
          </a:schemeClr>
        </a:solidFill>
        <a:ln w="12700" cap="flat" cmpd="sng" algn="ctr">
          <a:solidFill>
            <a:schemeClr val="accent4">
              <a:hueOff val="7796769"/>
              <a:satOff val="-35976"/>
              <a:lumOff val="1324"/>
              <a:alphaOff val="0"/>
            </a:schemeClr>
          </a:solidFill>
          <a:prstDash val="solid"/>
          <a:miter lim="800000"/>
        </a:ln>
        <a:effectLst/>
      </dsp:spPr>
      <dsp:style>
        <a:lnRef idx="2">
          <a:scrgbClr r="0" g="0" b="0"/>
        </a:lnRef>
        <a:fillRef idx="1">
          <a:scrgbClr r="0" g="0" b="0"/>
        </a:fillRef>
        <a:effectRef idx="0">
          <a:scrgbClr r="0" g="0" b="0"/>
        </a:effectRef>
        <a:fontRef idx="minor"/>
      </dsp:style>
    </dsp:sp>
    <dsp:sp modelId="{1898E52F-982D-42B7-97B6-1C4C1899FDC9}">
      <dsp:nvSpPr>
        <dsp:cNvPr id="0" name=""/>
        <dsp:cNvSpPr/>
      </dsp:nvSpPr>
      <dsp:spPr>
        <a:xfrm>
          <a:off x="582943" y="3188563"/>
          <a:ext cx="8161204" cy="678960"/>
        </a:xfrm>
        <a:prstGeom prst="roundRect">
          <a:avLst/>
        </a:prstGeom>
        <a:solidFill>
          <a:schemeClr val="accent4">
            <a:hueOff val="7796769"/>
            <a:satOff val="-35976"/>
            <a:lumOff val="13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8474" tIns="0" rIns="308474" bIns="0" numCol="1" spcCol="1270" anchor="ctr" anchorCtr="0">
          <a:noAutofit/>
        </a:bodyPr>
        <a:lstStyle/>
        <a:p>
          <a:pPr marL="0" lvl="0" indent="0" algn="l" defTabSz="1333500">
            <a:lnSpc>
              <a:spcPct val="90000"/>
            </a:lnSpc>
            <a:spcBef>
              <a:spcPct val="0"/>
            </a:spcBef>
            <a:spcAft>
              <a:spcPct val="35000"/>
            </a:spcAft>
            <a:buNone/>
          </a:pPr>
          <a:r>
            <a:rPr lang="en-US" sz="3000" b="1" kern="1200" dirty="0">
              <a:latin typeface="Verdana" panose="020B0604030504040204" pitchFamily="34" charset="0"/>
              <a:ea typeface="Verdana" panose="020B0604030504040204" pitchFamily="34" charset="0"/>
              <a:cs typeface="Arial" panose="020B0604020202020204" pitchFamily="34" charset="0"/>
            </a:rPr>
            <a:t>Monograph &amp; related assignments</a:t>
          </a:r>
        </a:p>
      </dsp:txBody>
      <dsp:txXfrm>
        <a:off x="616087" y="3221707"/>
        <a:ext cx="8094916" cy="612672"/>
      </dsp:txXfrm>
    </dsp:sp>
    <dsp:sp modelId="{224076BF-7805-43AA-B39A-531BB1F207CC}">
      <dsp:nvSpPr>
        <dsp:cNvPr id="0" name=""/>
        <dsp:cNvSpPr/>
      </dsp:nvSpPr>
      <dsp:spPr>
        <a:xfrm>
          <a:off x="0" y="4571323"/>
          <a:ext cx="11658863" cy="579600"/>
        </a:xfrm>
        <a:prstGeom prst="rect">
          <a:avLst/>
        </a:prstGeom>
        <a:solidFill>
          <a:schemeClr val="lt1">
            <a:alpha val="90000"/>
            <a:hueOff val="0"/>
            <a:satOff val="0"/>
            <a:lumOff val="0"/>
            <a:alphaOff val="0"/>
          </a:schemeClr>
        </a:solidFill>
        <a:ln w="12700" cap="flat" cmpd="sng" algn="ctr">
          <a:solidFill>
            <a:schemeClr val="accent4">
              <a:hueOff val="10395692"/>
              <a:satOff val="-47968"/>
              <a:lumOff val="176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04857" tIns="479044" rIns="904857" bIns="142240" numCol="1" spcCol="1270" anchor="t" anchorCtr="0">
          <a:noAutofit/>
        </a:bodyPr>
        <a:lstStyle/>
        <a:p>
          <a:pPr marL="228600" lvl="1" indent="-228600" algn="l" defTabSz="889000">
            <a:lnSpc>
              <a:spcPct val="90000"/>
            </a:lnSpc>
            <a:spcBef>
              <a:spcPts val="1200"/>
            </a:spcBef>
            <a:spcAft>
              <a:spcPts val="1200"/>
            </a:spcAft>
            <a:buFont typeface="Wingdings" panose="05000000000000000000" pitchFamily="2" charset="2"/>
            <a:buChar char="Ø"/>
          </a:pPr>
          <a:endParaRPr lang="en-US" sz="2000" b="0" kern="1200" dirty="0"/>
        </a:p>
      </dsp:txBody>
      <dsp:txXfrm>
        <a:off x="0" y="4571323"/>
        <a:ext cx="11658863" cy="579600"/>
      </dsp:txXfrm>
    </dsp:sp>
    <dsp:sp modelId="{B9FBA4AF-97B2-4F22-A1F0-EDB75A75211C}">
      <dsp:nvSpPr>
        <dsp:cNvPr id="0" name=""/>
        <dsp:cNvSpPr/>
      </dsp:nvSpPr>
      <dsp:spPr>
        <a:xfrm>
          <a:off x="582943" y="4231843"/>
          <a:ext cx="8161204" cy="678960"/>
        </a:xfrm>
        <a:prstGeom prst="roundRect">
          <a:avLst/>
        </a:prstGeom>
        <a:solidFill>
          <a:schemeClr val="accent4">
            <a:hueOff val="10395692"/>
            <a:satOff val="-47968"/>
            <a:lumOff val="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8474" tIns="0" rIns="308474" bIns="0" numCol="1" spcCol="1270" anchor="ctr" anchorCtr="0">
          <a:noAutofit/>
        </a:bodyPr>
        <a:lstStyle/>
        <a:p>
          <a:pPr marL="0" lvl="0" indent="0" algn="l" defTabSz="1333500">
            <a:lnSpc>
              <a:spcPct val="90000"/>
            </a:lnSpc>
            <a:spcBef>
              <a:spcPct val="0"/>
            </a:spcBef>
            <a:spcAft>
              <a:spcPct val="35000"/>
            </a:spcAft>
            <a:buNone/>
          </a:pPr>
          <a:r>
            <a:rPr lang="en-US" sz="3000" b="1" kern="1200" dirty="0">
              <a:latin typeface="Verdana" panose="020B0604030504040204" pitchFamily="34" charset="0"/>
              <a:ea typeface="Verdana" panose="020B0604030504040204" pitchFamily="34" charset="0"/>
              <a:cs typeface="Arial" panose="020B0604020202020204" pitchFamily="34" charset="0"/>
            </a:rPr>
            <a:t>Acknowledgement</a:t>
          </a:r>
        </a:p>
      </dsp:txBody>
      <dsp:txXfrm>
        <a:off x="616087" y="4264987"/>
        <a:ext cx="8094916" cy="612672"/>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EED20D3-4853-4CEF-91A4-7BA7C4AFCB72}" type="datetimeFigureOut">
              <a:rPr lang="en-US" smtClean="0"/>
              <a:t>12/13/2025</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5B0FFAA-4792-4342-A870-86E1EEAAE12D}" type="slidenum">
              <a:rPr lang="en-US" smtClean="0"/>
              <a:t>‹#›</a:t>
            </a:fld>
            <a:endParaRPr lang="en-US"/>
          </a:p>
        </p:txBody>
      </p:sp>
    </p:spTree>
    <p:extLst>
      <p:ext uri="{BB962C8B-B14F-4D97-AF65-F5344CB8AC3E}">
        <p14:creationId xmlns:p14="http://schemas.microsoft.com/office/powerpoint/2010/main" val="2448913039"/>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7047783-1A44-4393-9FCF-FA9C1F21AFE2}" type="datetimeFigureOut">
              <a:rPr lang="en-US" smtClean="0"/>
              <a:t>12/13/2025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E814127-7CFE-43E3-8E1B-F7F27FDCD637}" type="slidenum">
              <a:rPr lang="en-US" smtClean="0"/>
              <a:t>‹#›</a:t>
            </a:fld>
            <a:endParaRPr lang="en-US"/>
          </a:p>
        </p:txBody>
      </p:sp>
    </p:spTree>
    <p:extLst>
      <p:ext uri="{BB962C8B-B14F-4D97-AF65-F5344CB8AC3E}">
        <p14:creationId xmlns:p14="http://schemas.microsoft.com/office/powerpoint/2010/main" val="4115005546"/>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E814127-7CFE-43E3-8E1B-F7F27FDCD637}" type="slidenum">
              <a:rPr lang="en-US" smtClean="0"/>
              <a:t>1</a:t>
            </a:fld>
            <a:endParaRPr lang="en-US"/>
          </a:p>
        </p:txBody>
      </p:sp>
      <p:sp>
        <p:nvSpPr>
          <p:cNvPr id="5" name="Footer Placeholder 4"/>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8328112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FFC00A-BD50-F069-B5A7-080AB75A2E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9B41BD-C1AD-9B00-DB22-C545E51C014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30E2C0-E811-0048-D56C-EA9B1A46AA93}"/>
              </a:ext>
            </a:extLst>
          </p:cNvPr>
          <p:cNvSpPr>
            <a:spLocks noGrp="1"/>
          </p:cNvSpPr>
          <p:nvPr>
            <p:ph type="body" idx="1"/>
          </p:nvPr>
        </p:nvSpPr>
        <p:spPr/>
        <p:txBody>
          <a:bodyPr/>
          <a:lstStyle/>
          <a:p>
            <a:endParaRPr lang="en-US" dirty="0"/>
          </a:p>
        </p:txBody>
      </p:sp>
      <p:sp>
        <p:nvSpPr>
          <p:cNvPr id="4" name="Footer Placeholder 3">
            <a:extLst>
              <a:ext uri="{FF2B5EF4-FFF2-40B4-BE49-F238E27FC236}">
                <a16:creationId xmlns:a16="http://schemas.microsoft.com/office/drawing/2014/main" id="{589A910C-07E9-5D34-BD76-5C49C2C49DAB}"/>
              </a:ext>
            </a:extLst>
          </p:cNvPr>
          <p:cNvSpPr>
            <a:spLocks noGrp="1"/>
          </p:cNvSpPr>
          <p:nvPr>
            <p:ph type="ftr" sz="quarter" idx="4"/>
          </p:nvPr>
        </p:nvSpPr>
        <p:spPr/>
        <p:txBody>
          <a:bodyPr/>
          <a:lstStyle/>
          <a:p>
            <a:endParaRPr lang="en-US"/>
          </a:p>
        </p:txBody>
      </p:sp>
      <p:sp>
        <p:nvSpPr>
          <p:cNvPr id="5" name="Slide Number Placeholder 4">
            <a:extLst>
              <a:ext uri="{FF2B5EF4-FFF2-40B4-BE49-F238E27FC236}">
                <a16:creationId xmlns:a16="http://schemas.microsoft.com/office/drawing/2014/main" id="{D2F8C3E1-B8C0-51C2-5A24-0B1AD13CBBAD}"/>
              </a:ext>
            </a:extLst>
          </p:cNvPr>
          <p:cNvSpPr>
            <a:spLocks noGrp="1"/>
          </p:cNvSpPr>
          <p:nvPr>
            <p:ph type="sldNum" sz="quarter" idx="5"/>
          </p:nvPr>
        </p:nvSpPr>
        <p:spPr/>
        <p:txBody>
          <a:bodyPr/>
          <a:lstStyle/>
          <a:p>
            <a:fld id="{BE814127-7CFE-43E3-8E1B-F7F27FDCD637}" type="slidenum">
              <a:rPr lang="en-US" smtClean="0"/>
              <a:t>59</a:t>
            </a:fld>
            <a:endParaRPr lang="en-US"/>
          </a:p>
        </p:txBody>
      </p:sp>
    </p:spTree>
    <p:extLst>
      <p:ext uri="{BB962C8B-B14F-4D97-AF65-F5344CB8AC3E}">
        <p14:creationId xmlns:p14="http://schemas.microsoft.com/office/powerpoint/2010/main" val="2240118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E9A398-EEFE-AB11-FF23-388E212F9D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539792-B9A2-DD25-80F3-1E268576C9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3D6632-4FB8-7ADF-EF36-D2C9BB65EEE2}"/>
              </a:ext>
            </a:extLst>
          </p:cNvPr>
          <p:cNvSpPr>
            <a:spLocks noGrp="1"/>
          </p:cNvSpPr>
          <p:nvPr>
            <p:ph type="body" idx="1"/>
          </p:nvPr>
        </p:nvSpPr>
        <p:spPr/>
        <p:txBody>
          <a:bodyPr/>
          <a:lstStyle/>
          <a:p>
            <a:endParaRPr lang="en-US" dirty="0"/>
          </a:p>
        </p:txBody>
      </p:sp>
      <p:sp>
        <p:nvSpPr>
          <p:cNvPr id="4" name="Footer Placeholder 3">
            <a:extLst>
              <a:ext uri="{FF2B5EF4-FFF2-40B4-BE49-F238E27FC236}">
                <a16:creationId xmlns:a16="http://schemas.microsoft.com/office/drawing/2014/main" id="{54EF4D42-A4C6-CA83-A16B-131C58386FCD}"/>
              </a:ext>
            </a:extLst>
          </p:cNvPr>
          <p:cNvSpPr>
            <a:spLocks noGrp="1"/>
          </p:cNvSpPr>
          <p:nvPr>
            <p:ph type="ftr" sz="quarter" idx="4"/>
          </p:nvPr>
        </p:nvSpPr>
        <p:spPr/>
        <p:txBody>
          <a:bodyPr/>
          <a:lstStyle/>
          <a:p>
            <a:endParaRPr lang="en-US"/>
          </a:p>
        </p:txBody>
      </p:sp>
      <p:sp>
        <p:nvSpPr>
          <p:cNvPr id="5" name="Slide Number Placeholder 4">
            <a:extLst>
              <a:ext uri="{FF2B5EF4-FFF2-40B4-BE49-F238E27FC236}">
                <a16:creationId xmlns:a16="http://schemas.microsoft.com/office/drawing/2014/main" id="{3BF57DC9-0A56-57B0-6CD6-C97B4AC08B33}"/>
              </a:ext>
            </a:extLst>
          </p:cNvPr>
          <p:cNvSpPr>
            <a:spLocks noGrp="1"/>
          </p:cNvSpPr>
          <p:nvPr>
            <p:ph type="sldNum" sz="quarter" idx="5"/>
          </p:nvPr>
        </p:nvSpPr>
        <p:spPr/>
        <p:txBody>
          <a:bodyPr/>
          <a:lstStyle/>
          <a:p>
            <a:fld id="{BE814127-7CFE-43E3-8E1B-F7F27FDCD637}" type="slidenum">
              <a:rPr lang="en-US" smtClean="0"/>
              <a:t>61</a:t>
            </a:fld>
            <a:endParaRPr lang="en-US"/>
          </a:p>
        </p:txBody>
      </p:sp>
    </p:spTree>
    <p:extLst>
      <p:ext uri="{BB962C8B-B14F-4D97-AF65-F5344CB8AC3E}">
        <p14:creationId xmlns:p14="http://schemas.microsoft.com/office/powerpoint/2010/main" val="31400389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E814127-7CFE-43E3-8E1B-F7F27FDCD637}" type="slidenum">
              <a:rPr lang="en-US" smtClean="0"/>
              <a:t>62</a:t>
            </a:fld>
            <a:endParaRPr lang="en-US"/>
          </a:p>
        </p:txBody>
      </p:sp>
      <p:sp>
        <p:nvSpPr>
          <p:cNvPr id="5" name="Footer Placeholder 4"/>
          <p:cNvSpPr>
            <a:spLocks noGrp="1"/>
          </p:cNvSpPr>
          <p:nvPr>
            <p:ph type="ftr" sz="quarter" idx="11"/>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BE814127-7CFE-43E3-8E1B-F7F27FDCD637}" type="slidenum">
              <a:rPr lang="en-US" smtClean="0"/>
              <a:t>30</a:t>
            </a:fld>
            <a:endParaRPr lang="en-US"/>
          </a:p>
        </p:txBody>
      </p:sp>
    </p:spTree>
    <p:extLst>
      <p:ext uri="{BB962C8B-B14F-4D97-AF65-F5344CB8AC3E}">
        <p14:creationId xmlns:p14="http://schemas.microsoft.com/office/powerpoint/2010/main" val="22811367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BE814127-7CFE-43E3-8E1B-F7F27FDCD637}" type="slidenum">
              <a:rPr lang="en-US" smtClean="0"/>
              <a:t>31</a:t>
            </a:fld>
            <a:endParaRPr lang="en-US"/>
          </a:p>
        </p:txBody>
      </p:sp>
    </p:spTree>
    <p:extLst>
      <p:ext uri="{BB962C8B-B14F-4D97-AF65-F5344CB8AC3E}">
        <p14:creationId xmlns:p14="http://schemas.microsoft.com/office/powerpoint/2010/main" val="28825578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BE153B-2C76-460E-D038-77E7B1BC38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D5218C-D776-BAFC-F3FA-098DB29817C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83B5DC-5C57-0FF8-FF06-8ABED666B44E}"/>
              </a:ext>
            </a:extLst>
          </p:cNvPr>
          <p:cNvSpPr>
            <a:spLocks noGrp="1"/>
          </p:cNvSpPr>
          <p:nvPr>
            <p:ph type="body" idx="1"/>
          </p:nvPr>
        </p:nvSpPr>
        <p:spPr/>
        <p:txBody>
          <a:bodyPr/>
          <a:lstStyle/>
          <a:p>
            <a:endParaRPr lang="en-US" dirty="0"/>
          </a:p>
        </p:txBody>
      </p:sp>
      <p:sp>
        <p:nvSpPr>
          <p:cNvPr id="4" name="Footer Placeholder 3">
            <a:extLst>
              <a:ext uri="{FF2B5EF4-FFF2-40B4-BE49-F238E27FC236}">
                <a16:creationId xmlns:a16="http://schemas.microsoft.com/office/drawing/2014/main" id="{C7BB8FA9-FCDC-76B7-13EE-80F7FDC870DB}"/>
              </a:ext>
            </a:extLst>
          </p:cNvPr>
          <p:cNvSpPr>
            <a:spLocks noGrp="1"/>
          </p:cNvSpPr>
          <p:nvPr>
            <p:ph type="ftr" sz="quarter" idx="4"/>
          </p:nvPr>
        </p:nvSpPr>
        <p:spPr/>
        <p:txBody>
          <a:bodyPr/>
          <a:lstStyle/>
          <a:p>
            <a:endParaRPr lang="en-US"/>
          </a:p>
        </p:txBody>
      </p:sp>
      <p:sp>
        <p:nvSpPr>
          <p:cNvPr id="5" name="Slide Number Placeholder 4">
            <a:extLst>
              <a:ext uri="{FF2B5EF4-FFF2-40B4-BE49-F238E27FC236}">
                <a16:creationId xmlns:a16="http://schemas.microsoft.com/office/drawing/2014/main" id="{FEB33D17-FFB5-8F7A-74A8-1DF4D179905E}"/>
              </a:ext>
            </a:extLst>
          </p:cNvPr>
          <p:cNvSpPr>
            <a:spLocks noGrp="1"/>
          </p:cNvSpPr>
          <p:nvPr>
            <p:ph type="sldNum" sz="quarter" idx="5"/>
          </p:nvPr>
        </p:nvSpPr>
        <p:spPr/>
        <p:txBody>
          <a:bodyPr/>
          <a:lstStyle/>
          <a:p>
            <a:fld id="{BE814127-7CFE-43E3-8E1B-F7F27FDCD637}" type="slidenum">
              <a:rPr lang="en-US" smtClean="0"/>
              <a:t>32</a:t>
            </a:fld>
            <a:endParaRPr lang="en-US"/>
          </a:p>
        </p:txBody>
      </p:sp>
    </p:spTree>
    <p:extLst>
      <p:ext uri="{BB962C8B-B14F-4D97-AF65-F5344CB8AC3E}">
        <p14:creationId xmlns:p14="http://schemas.microsoft.com/office/powerpoint/2010/main" val="422319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90ED74-4732-2814-A61D-A91C00B609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63AC3B-2948-DED6-C601-C67A8B033F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ACBFE3-B1C4-F36E-3723-F9A101E76A5E}"/>
              </a:ext>
            </a:extLst>
          </p:cNvPr>
          <p:cNvSpPr>
            <a:spLocks noGrp="1"/>
          </p:cNvSpPr>
          <p:nvPr>
            <p:ph type="body" idx="1"/>
          </p:nvPr>
        </p:nvSpPr>
        <p:spPr/>
        <p:txBody>
          <a:bodyPr/>
          <a:lstStyle/>
          <a:p>
            <a:endParaRPr lang="en-US" dirty="0"/>
          </a:p>
        </p:txBody>
      </p:sp>
      <p:sp>
        <p:nvSpPr>
          <p:cNvPr id="4" name="Footer Placeholder 3">
            <a:extLst>
              <a:ext uri="{FF2B5EF4-FFF2-40B4-BE49-F238E27FC236}">
                <a16:creationId xmlns:a16="http://schemas.microsoft.com/office/drawing/2014/main" id="{D102FDD9-3A19-8F01-F886-88BD58812863}"/>
              </a:ext>
            </a:extLst>
          </p:cNvPr>
          <p:cNvSpPr>
            <a:spLocks noGrp="1"/>
          </p:cNvSpPr>
          <p:nvPr>
            <p:ph type="ftr" sz="quarter" idx="4"/>
          </p:nvPr>
        </p:nvSpPr>
        <p:spPr/>
        <p:txBody>
          <a:bodyPr/>
          <a:lstStyle/>
          <a:p>
            <a:endParaRPr lang="en-US"/>
          </a:p>
        </p:txBody>
      </p:sp>
      <p:sp>
        <p:nvSpPr>
          <p:cNvPr id="5" name="Slide Number Placeholder 4">
            <a:extLst>
              <a:ext uri="{FF2B5EF4-FFF2-40B4-BE49-F238E27FC236}">
                <a16:creationId xmlns:a16="http://schemas.microsoft.com/office/drawing/2014/main" id="{26E0829A-FB4B-A3D6-286E-31780CF47344}"/>
              </a:ext>
            </a:extLst>
          </p:cNvPr>
          <p:cNvSpPr>
            <a:spLocks noGrp="1"/>
          </p:cNvSpPr>
          <p:nvPr>
            <p:ph type="sldNum" sz="quarter" idx="5"/>
          </p:nvPr>
        </p:nvSpPr>
        <p:spPr/>
        <p:txBody>
          <a:bodyPr/>
          <a:lstStyle/>
          <a:p>
            <a:fld id="{BE814127-7CFE-43E3-8E1B-F7F27FDCD637}" type="slidenum">
              <a:rPr lang="en-US" smtClean="0"/>
              <a:t>34</a:t>
            </a:fld>
            <a:endParaRPr lang="en-US"/>
          </a:p>
        </p:txBody>
      </p:sp>
    </p:spTree>
    <p:extLst>
      <p:ext uri="{BB962C8B-B14F-4D97-AF65-F5344CB8AC3E}">
        <p14:creationId xmlns:p14="http://schemas.microsoft.com/office/powerpoint/2010/main" val="14464644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A0F2E-FBCD-CD40-89F7-03A9A01A23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8BC467-5AB9-08CD-B8DF-0A124232D65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DF6A1C-D494-0455-9B5F-D77BE6970617}"/>
              </a:ext>
            </a:extLst>
          </p:cNvPr>
          <p:cNvSpPr>
            <a:spLocks noGrp="1"/>
          </p:cNvSpPr>
          <p:nvPr>
            <p:ph type="body" idx="1"/>
          </p:nvPr>
        </p:nvSpPr>
        <p:spPr/>
        <p:txBody>
          <a:bodyPr/>
          <a:lstStyle/>
          <a:p>
            <a:endParaRPr lang="en-US" dirty="0"/>
          </a:p>
        </p:txBody>
      </p:sp>
      <p:sp>
        <p:nvSpPr>
          <p:cNvPr id="4" name="Footer Placeholder 3">
            <a:extLst>
              <a:ext uri="{FF2B5EF4-FFF2-40B4-BE49-F238E27FC236}">
                <a16:creationId xmlns:a16="http://schemas.microsoft.com/office/drawing/2014/main" id="{F6148E46-7E4B-1C90-65E0-C81B203B2E87}"/>
              </a:ext>
            </a:extLst>
          </p:cNvPr>
          <p:cNvSpPr>
            <a:spLocks noGrp="1"/>
          </p:cNvSpPr>
          <p:nvPr>
            <p:ph type="ftr" sz="quarter" idx="4"/>
          </p:nvPr>
        </p:nvSpPr>
        <p:spPr/>
        <p:txBody>
          <a:bodyPr/>
          <a:lstStyle/>
          <a:p>
            <a:endParaRPr lang="en-US"/>
          </a:p>
        </p:txBody>
      </p:sp>
      <p:sp>
        <p:nvSpPr>
          <p:cNvPr id="5" name="Slide Number Placeholder 4">
            <a:extLst>
              <a:ext uri="{FF2B5EF4-FFF2-40B4-BE49-F238E27FC236}">
                <a16:creationId xmlns:a16="http://schemas.microsoft.com/office/drawing/2014/main" id="{641A955E-1C56-0007-0FF2-82DAA6D9A1B0}"/>
              </a:ext>
            </a:extLst>
          </p:cNvPr>
          <p:cNvSpPr>
            <a:spLocks noGrp="1"/>
          </p:cNvSpPr>
          <p:nvPr>
            <p:ph type="sldNum" sz="quarter" idx="5"/>
          </p:nvPr>
        </p:nvSpPr>
        <p:spPr/>
        <p:txBody>
          <a:bodyPr/>
          <a:lstStyle/>
          <a:p>
            <a:fld id="{BE814127-7CFE-43E3-8E1B-F7F27FDCD637}" type="slidenum">
              <a:rPr lang="en-US" smtClean="0"/>
              <a:t>36</a:t>
            </a:fld>
            <a:endParaRPr lang="en-US"/>
          </a:p>
        </p:txBody>
      </p:sp>
    </p:spTree>
    <p:extLst>
      <p:ext uri="{BB962C8B-B14F-4D97-AF65-F5344CB8AC3E}">
        <p14:creationId xmlns:p14="http://schemas.microsoft.com/office/powerpoint/2010/main" val="1314919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D38021-EC79-3D68-7489-9656ABEEA9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58FEF1-FBE7-3400-ADF0-65DD615EFF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0E8E47-BB9E-B658-ADAC-2B2C92E784E8}"/>
              </a:ext>
            </a:extLst>
          </p:cNvPr>
          <p:cNvSpPr>
            <a:spLocks noGrp="1"/>
          </p:cNvSpPr>
          <p:nvPr>
            <p:ph type="body" idx="1"/>
          </p:nvPr>
        </p:nvSpPr>
        <p:spPr/>
        <p:txBody>
          <a:bodyPr/>
          <a:lstStyle/>
          <a:p>
            <a:endParaRPr lang="en-US" dirty="0"/>
          </a:p>
        </p:txBody>
      </p:sp>
      <p:sp>
        <p:nvSpPr>
          <p:cNvPr id="4" name="Footer Placeholder 3">
            <a:extLst>
              <a:ext uri="{FF2B5EF4-FFF2-40B4-BE49-F238E27FC236}">
                <a16:creationId xmlns:a16="http://schemas.microsoft.com/office/drawing/2014/main" id="{82C2FFAD-30EB-0F6A-8EC3-D397B9E5C9EA}"/>
              </a:ext>
            </a:extLst>
          </p:cNvPr>
          <p:cNvSpPr>
            <a:spLocks noGrp="1"/>
          </p:cNvSpPr>
          <p:nvPr>
            <p:ph type="ftr" sz="quarter" idx="4"/>
          </p:nvPr>
        </p:nvSpPr>
        <p:spPr/>
        <p:txBody>
          <a:bodyPr/>
          <a:lstStyle/>
          <a:p>
            <a:endParaRPr lang="en-US"/>
          </a:p>
        </p:txBody>
      </p:sp>
      <p:sp>
        <p:nvSpPr>
          <p:cNvPr id="5" name="Slide Number Placeholder 4">
            <a:extLst>
              <a:ext uri="{FF2B5EF4-FFF2-40B4-BE49-F238E27FC236}">
                <a16:creationId xmlns:a16="http://schemas.microsoft.com/office/drawing/2014/main" id="{17E12F80-0D0C-4452-8A01-E15665B7EDF2}"/>
              </a:ext>
            </a:extLst>
          </p:cNvPr>
          <p:cNvSpPr>
            <a:spLocks noGrp="1"/>
          </p:cNvSpPr>
          <p:nvPr>
            <p:ph type="sldNum" sz="quarter" idx="5"/>
          </p:nvPr>
        </p:nvSpPr>
        <p:spPr/>
        <p:txBody>
          <a:bodyPr/>
          <a:lstStyle/>
          <a:p>
            <a:fld id="{BE814127-7CFE-43E3-8E1B-F7F27FDCD637}" type="slidenum">
              <a:rPr lang="en-US" smtClean="0"/>
              <a:t>38</a:t>
            </a:fld>
            <a:endParaRPr lang="en-US"/>
          </a:p>
        </p:txBody>
      </p:sp>
    </p:spTree>
    <p:extLst>
      <p:ext uri="{BB962C8B-B14F-4D97-AF65-F5344CB8AC3E}">
        <p14:creationId xmlns:p14="http://schemas.microsoft.com/office/powerpoint/2010/main" val="3588393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7F6949-D71C-EBB3-12F6-F98EA0C8BC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862D8E-40C6-50F7-C2AA-869E5DCC384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6CEFC2-32FA-B678-1642-55A281DF6790}"/>
              </a:ext>
            </a:extLst>
          </p:cNvPr>
          <p:cNvSpPr>
            <a:spLocks noGrp="1"/>
          </p:cNvSpPr>
          <p:nvPr>
            <p:ph type="body" idx="1"/>
          </p:nvPr>
        </p:nvSpPr>
        <p:spPr/>
        <p:txBody>
          <a:bodyPr/>
          <a:lstStyle/>
          <a:p>
            <a:endParaRPr lang="en-US" dirty="0"/>
          </a:p>
        </p:txBody>
      </p:sp>
      <p:sp>
        <p:nvSpPr>
          <p:cNvPr id="4" name="Footer Placeholder 3">
            <a:extLst>
              <a:ext uri="{FF2B5EF4-FFF2-40B4-BE49-F238E27FC236}">
                <a16:creationId xmlns:a16="http://schemas.microsoft.com/office/drawing/2014/main" id="{262A1997-522E-CA5C-28D9-F2849141CFEF}"/>
              </a:ext>
            </a:extLst>
          </p:cNvPr>
          <p:cNvSpPr>
            <a:spLocks noGrp="1"/>
          </p:cNvSpPr>
          <p:nvPr>
            <p:ph type="ftr" sz="quarter" idx="4"/>
          </p:nvPr>
        </p:nvSpPr>
        <p:spPr/>
        <p:txBody>
          <a:bodyPr/>
          <a:lstStyle/>
          <a:p>
            <a:endParaRPr lang="en-US"/>
          </a:p>
        </p:txBody>
      </p:sp>
      <p:sp>
        <p:nvSpPr>
          <p:cNvPr id="5" name="Slide Number Placeholder 4">
            <a:extLst>
              <a:ext uri="{FF2B5EF4-FFF2-40B4-BE49-F238E27FC236}">
                <a16:creationId xmlns:a16="http://schemas.microsoft.com/office/drawing/2014/main" id="{7EE2619D-EF55-0304-2CEB-B2945320B8CA}"/>
              </a:ext>
            </a:extLst>
          </p:cNvPr>
          <p:cNvSpPr>
            <a:spLocks noGrp="1"/>
          </p:cNvSpPr>
          <p:nvPr>
            <p:ph type="sldNum" sz="quarter" idx="5"/>
          </p:nvPr>
        </p:nvSpPr>
        <p:spPr/>
        <p:txBody>
          <a:bodyPr/>
          <a:lstStyle/>
          <a:p>
            <a:fld id="{BE814127-7CFE-43E3-8E1B-F7F27FDCD637}" type="slidenum">
              <a:rPr lang="en-US" smtClean="0"/>
              <a:t>40</a:t>
            </a:fld>
            <a:endParaRPr lang="en-US"/>
          </a:p>
        </p:txBody>
      </p:sp>
    </p:spTree>
    <p:extLst>
      <p:ext uri="{BB962C8B-B14F-4D97-AF65-F5344CB8AC3E}">
        <p14:creationId xmlns:p14="http://schemas.microsoft.com/office/powerpoint/2010/main" val="42027946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09E4C8-8CD4-A050-92CE-86CDC87634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7CDE8E-0945-554D-087D-4F0D258D7F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9323FE-BD2E-E1F0-BA6D-5A3B99143017}"/>
              </a:ext>
            </a:extLst>
          </p:cNvPr>
          <p:cNvSpPr>
            <a:spLocks noGrp="1"/>
          </p:cNvSpPr>
          <p:nvPr>
            <p:ph type="body" idx="1"/>
          </p:nvPr>
        </p:nvSpPr>
        <p:spPr/>
        <p:txBody>
          <a:bodyPr/>
          <a:lstStyle/>
          <a:p>
            <a:endParaRPr lang="en-US" dirty="0"/>
          </a:p>
        </p:txBody>
      </p:sp>
      <p:sp>
        <p:nvSpPr>
          <p:cNvPr id="4" name="Footer Placeholder 3">
            <a:extLst>
              <a:ext uri="{FF2B5EF4-FFF2-40B4-BE49-F238E27FC236}">
                <a16:creationId xmlns:a16="http://schemas.microsoft.com/office/drawing/2014/main" id="{441C9D0C-5E2F-5451-9281-04F319BDAC1B}"/>
              </a:ext>
            </a:extLst>
          </p:cNvPr>
          <p:cNvSpPr>
            <a:spLocks noGrp="1"/>
          </p:cNvSpPr>
          <p:nvPr>
            <p:ph type="ftr" sz="quarter" idx="4"/>
          </p:nvPr>
        </p:nvSpPr>
        <p:spPr/>
        <p:txBody>
          <a:bodyPr/>
          <a:lstStyle/>
          <a:p>
            <a:endParaRPr lang="en-US"/>
          </a:p>
        </p:txBody>
      </p:sp>
      <p:sp>
        <p:nvSpPr>
          <p:cNvPr id="5" name="Slide Number Placeholder 4">
            <a:extLst>
              <a:ext uri="{FF2B5EF4-FFF2-40B4-BE49-F238E27FC236}">
                <a16:creationId xmlns:a16="http://schemas.microsoft.com/office/drawing/2014/main" id="{615C9670-A79E-4B5C-D521-4A4C9979E776}"/>
              </a:ext>
            </a:extLst>
          </p:cNvPr>
          <p:cNvSpPr>
            <a:spLocks noGrp="1"/>
          </p:cNvSpPr>
          <p:nvPr>
            <p:ph type="sldNum" sz="quarter" idx="5"/>
          </p:nvPr>
        </p:nvSpPr>
        <p:spPr/>
        <p:txBody>
          <a:bodyPr/>
          <a:lstStyle/>
          <a:p>
            <a:fld id="{BE814127-7CFE-43E3-8E1B-F7F27FDCD637}" type="slidenum">
              <a:rPr lang="en-US" smtClean="0"/>
              <a:t>41</a:t>
            </a:fld>
            <a:endParaRPr lang="en-US"/>
          </a:p>
        </p:txBody>
      </p:sp>
    </p:spTree>
    <p:extLst>
      <p:ext uri="{BB962C8B-B14F-4D97-AF65-F5344CB8AC3E}">
        <p14:creationId xmlns:p14="http://schemas.microsoft.com/office/powerpoint/2010/main" val="21354425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FA8B6CEA-CBDB-48A9-B643-9AA14D00C0E2}" type="datetime3">
              <a:rPr lang="en-US" smtClean="0"/>
              <a:t>13 December 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C11204-8A74-44E9-96C8-B6A49D60E869}" type="slidenum">
              <a:rPr lang="en-US" smtClean="0"/>
              <a:t>‹#›</a:t>
            </a:fld>
            <a:endParaRPr lang="en-US"/>
          </a:p>
        </p:txBody>
      </p:sp>
    </p:spTree>
    <p:extLst>
      <p:ext uri="{BB962C8B-B14F-4D97-AF65-F5344CB8AC3E}">
        <p14:creationId xmlns:p14="http://schemas.microsoft.com/office/powerpoint/2010/main" val="7231081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B15D97A-549F-4248-98F3-DA11F0D25178}" type="datetime3">
              <a:rPr lang="en-US" smtClean="0"/>
              <a:t>13 December 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C11204-8A74-44E9-96C8-B6A49D60E869}" type="slidenum">
              <a:rPr lang="en-US" smtClean="0"/>
              <a:t>‹#›</a:t>
            </a:fld>
            <a:endParaRPr lang="en-US"/>
          </a:p>
        </p:txBody>
      </p:sp>
    </p:spTree>
    <p:extLst>
      <p:ext uri="{BB962C8B-B14F-4D97-AF65-F5344CB8AC3E}">
        <p14:creationId xmlns:p14="http://schemas.microsoft.com/office/powerpoint/2010/main" val="29027393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C4998F2-9607-4CF0-9478-3A3ECA2149E0}" type="datetime3">
              <a:rPr lang="en-US" smtClean="0"/>
              <a:t>13 December 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C11204-8A74-44E9-96C8-B6A49D60E869}" type="slidenum">
              <a:rPr lang="en-US" smtClean="0"/>
              <a:t>‹#›</a:t>
            </a:fld>
            <a:endParaRPr lang="en-US"/>
          </a:p>
        </p:txBody>
      </p:sp>
    </p:spTree>
    <p:extLst>
      <p:ext uri="{BB962C8B-B14F-4D97-AF65-F5344CB8AC3E}">
        <p14:creationId xmlns:p14="http://schemas.microsoft.com/office/powerpoint/2010/main" val="13413887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C144F11-CDE8-427E-9128-A133A0F6A099}" type="datetime3">
              <a:rPr lang="en-US" smtClean="0"/>
              <a:t>13 December 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C11204-8A74-44E9-96C8-B6A49D60E869}" type="slidenum">
              <a:rPr lang="en-US" smtClean="0"/>
              <a:t>‹#›</a:t>
            </a:fld>
            <a:endParaRPr lang="en-US"/>
          </a:p>
        </p:txBody>
      </p:sp>
    </p:spTree>
    <p:extLst>
      <p:ext uri="{BB962C8B-B14F-4D97-AF65-F5344CB8AC3E}">
        <p14:creationId xmlns:p14="http://schemas.microsoft.com/office/powerpoint/2010/main" val="25427384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36FFA08-5991-4EA7-B6C5-2E5058546810}" type="datetime3">
              <a:rPr lang="en-US" smtClean="0"/>
              <a:t>13 December 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C11204-8A74-44E9-96C8-B6A49D60E869}" type="slidenum">
              <a:rPr lang="en-US" smtClean="0"/>
              <a:t>‹#›</a:t>
            </a:fld>
            <a:endParaRPr lang="en-US"/>
          </a:p>
        </p:txBody>
      </p:sp>
    </p:spTree>
    <p:extLst>
      <p:ext uri="{BB962C8B-B14F-4D97-AF65-F5344CB8AC3E}">
        <p14:creationId xmlns:p14="http://schemas.microsoft.com/office/powerpoint/2010/main" val="14865448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B36BAF7-6F5D-4BEE-8F10-49E93ED99238}" type="datetime3">
              <a:rPr lang="en-US" smtClean="0"/>
              <a:t>13 December 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C11204-8A74-44E9-96C8-B6A49D60E869}" type="slidenum">
              <a:rPr lang="en-US" smtClean="0"/>
              <a:t>‹#›</a:t>
            </a:fld>
            <a:endParaRPr lang="en-US"/>
          </a:p>
        </p:txBody>
      </p:sp>
    </p:spTree>
    <p:extLst>
      <p:ext uri="{BB962C8B-B14F-4D97-AF65-F5344CB8AC3E}">
        <p14:creationId xmlns:p14="http://schemas.microsoft.com/office/powerpoint/2010/main" val="21188560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9B6903A-2492-4B8E-A3E3-C80A92D52BCB}" type="datetime3">
              <a:rPr lang="en-US" smtClean="0"/>
              <a:t>13 December 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C11204-8A74-44E9-96C8-B6A49D60E869}" type="slidenum">
              <a:rPr lang="en-US" smtClean="0"/>
              <a:t>‹#›</a:t>
            </a:fld>
            <a:endParaRPr lang="en-US"/>
          </a:p>
        </p:txBody>
      </p:sp>
    </p:spTree>
    <p:extLst>
      <p:ext uri="{BB962C8B-B14F-4D97-AF65-F5344CB8AC3E}">
        <p14:creationId xmlns:p14="http://schemas.microsoft.com/office/powerpoint/2010/main" val="5411515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7C1A6A5-61F4-4351-BA95-D6C90C9EA906}" type="datetime3">
              <a:rPr lang="en-US" smtClean="0"/>
              <a:t>13 December 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C11204-8A74-44E9-96C8-B6A49D60E869}" type="slidenum">
              <a:rPr lang="en-US" smtClean="0"/>
              <a:t>‹#›</a:t>
            </a:fld>
            <a:endParaRPr lang="en-US"/>
          </a:p>
        </p:txBody>
      </p:sp>
    </p:spTree>
    <p:extLst>
      <p:ext uri="{BB962C8B-B14F-4D97-AF65-F5344CB8AC3E}">
        <p14:creationId xmlns:p14="http://schemas.microsoft.com/office/powerpoint/2010/main" val="41942724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3BECBDF-A179-41B4-9ED4-7DC3D0AEEA1B}" type="datetime3">
              <a:rPr lang="en-US" smtClean="0"/>
              <a:t>13 December 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C11204-8A74-44E9-96C8-B6A49D60E869}" type="slidenum">
              <a:rPr lang="en-US" smtClean="0"/>
              <a:t>‹#›</a:t>
            </a:fld>
            <a:endParaRPr lang="en-US"/>
          </a:p>
        </p:txBody>
      </p:sp>
    </p:spTree>
    <p:extLst>
      <p:ext uri="{BB962C8B-B14F-4D97-AF65-F5344CB8AC3E}">
        <p14:creationId xmlns:p14="http://schemas.microsoft.com/office/powerpoint/2010/main" val="21312409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237A190-33DD-4219-9D3A-857A71D23954}" type="datetime3">
              <a:rPr lang="en-US" smtClean="0"/>
              <a:t>13 December 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C11204-8A74-44E9-96C8-B6A49D60E869}" type="slidenum">
              <a:rPr lang="en-US" smtClean="0"/>
              <a:t>‹#›</a:t>
            </a:fld>
            <a:endParaRPr lang="en-US"/>
          </a:p>
        </p:txBody>
      </p:sp>
    </p:spTree>
    <p:extLst>
      <p:ext uri="{BB962C8B-B14F-4D97-AF65-F5344CB8AC3E}">
        <p14:creationId xmlns:p14="http://schemas.microsoft.com/office/powerpoint/2010/main" val="3576882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2728800-CE71-4E32-969F-0734E55ED16F}" type="datetime3">
              <a:rPr lang="en-US" smtClean="0"/>
              <a:t>13 December 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C11204-8A74-44E9-96C8-B6A49D60E869}" type="slidenum">
              <a:rPr lang="en-US" smtClean="0"/>
              <a:t>‹#›</a:t>
            </a:fld>
            <a:endParaRPr lang="en-US"/>
          </a:p>
        </p:txBody>
      </p:sp>
    </p:spTree>
    <p:extLst>
      <p:ext uri="{BB962C8B-B14F-4D97-AF65-F5344CB8AC3E}">
        <p14:creationId xmlns:p14="http://schemas.microsoft.com/office/powerpoint/2010/main" val="36275438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2532EA-CBA8-4091-878D-0AF592A5A134}" type="datetime3">
              <a:rPr lang="en-US" smtClean="0"/>
              <a:t>13 December 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C11204-8A74-44E9-96C8-B6A49D60E869}" type="slidenum">
              <a:rPr lang="en-US" smtClean="0"/>
              <a:t>‹#›</a:t>
            </a:fld>
            <a:endParaRPr lang="en-US"/>
          </a:p>
        </p:txBody>
      </p:sp>
    </p:spTree>
    <p:extLst>
      <p:ext uri="{BB962C8B-B14F-4D97-AF65-F5344CB8AC3E}">
        <p14:creationId xmlns:p14="http://schemas.microsoft.com/office/powerpoint/2010/main" val="28857171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1.xml"/><Relationship Id="rId5" Type="http://schemas.openxmlformats.org/officeDocument/2006/relationships/image" Target="../media/image29.jpeg"/><Relationship Id="rId4" Type="http://schemas.openxmlformats.org/officeDocument/2006/relationships/image" Target="../media/image28.jpeg"/></Relationships>
</file>

<file path=ppt/slides/_rels/slide1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1.xml"/><Relationship Id="rId5" Type="http://schemas.openxmlformats.org/officeDocument/2006/relationships/image" Target="../media/image33.jpeg"/><Relationship Id="rId4" Type="http://schemas.openxmlformats.org/officeDocument/2006/relationships/image" Target="../media/image32.jpeg"/></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1.xml"/><Relationship Id="rId6" Type="http://schemas.openxmlformats.org/officeDocument/2006/relationships/image" Target="../media/image37.jpeg"/><Relationship Id="rId5" Type="http://schemas.openxmlformats.org/officeDocument/2006/relationships/image" Target="../media/image36.emf"/><Relationship Id="rId4" Type="http://schemas.openxmlformats.org/officeDocument/2006/relationships/oleObject" Target="../embeddings/oleObject1.bin"/></Relationships>
</file>

<file path=ppt/slides/_rels/slide18.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41.jpeg"/><Relationship Id="rId7" Type="http://schemas.openxmlformats.org/officeDocument/2006/relationships/image" Target="../media/image45.jpeg"/><Relationship Id="rId2" Type="http://schemas.openxmlformats.org/officeDocument/2006/relationships/image" Target="../media/image40.jpeg"/><Relationship Id="rId1" Type="http://schemas.openxmlformats.org/officeDocument/2006/relationships/slideLayout" Target="../slideLayouts/slideLayout1.xml"/><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image" Target="../media/image42.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47.jpeg"/><Relationship Id="rId7" Type="http://schemas.openxmlformats.org/officeDocument/2006/relationships/image" Target="../media/image51.jpeg"/><Relationship Id="rId2" Type="http://schemas.openxmlformats.org/officeDocument/2006/relationships/image" Target="../media/image46.jpeg"/><Relationship Id="rId1" Type="http://schemas.openxmlformats.org/officeDocument/2006/relationships/slideLayout" Target="../slideLayouts/slideLayout1.xml"/><Relationship Id="rId6" Type="http://schemas.openxmlformats.org/officeDocument/2006/relationships/image" Target="../media/image50.jpeg"/><Relationship Id="rId5" Type="http://schemas.openxmlformats.org/officeDocument/2006/relationships/image" Target="../media/image49.jpeg"/><Relationship Id="rId4" Type="http://schemas.openxmlformats.org/officeDocument/2006/relationships/image" Target="../media/image48.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8" Type="http://schemas.openxmlformats.org/officeDocument/2006/relationships/image" Target="../media/image58.jpeg"/><Relationship Id="rId3" Type="http://schemas.openxmlformats.org/officeDocument/2006/relationships/image" Target="../media/image53.jpeg"/><Relationship Id="rId7" Type="http://schemas.openxmlformats.org/officeDocument/2006/relationships/image" Target="../media/image57.jpeg"/><Relationship Id="rId2" Type="http://schemas.openxmlformats.org/officeDocument/2006/relationships/image" Target="../media/image52.jpeg"/><Relationship Id="rId1" Type="http://schemas.openxmlformats.org/officeDocument/2006/relationships/slideLayout" Target="../slideLayouts/slideLayout1.xml"/><Relationship Id="rId6" Type="http://schemas.openxmlformats.org/officeDocument/2006/relationships/image" Target="../media/image56.jpeg"/><Relationship Id="rId5" Type="http://schemas.openxmlformats.org/officeDocument/2006/relationships/image" Target="../media/image55.jpeg"/><Relationship Id="rId10" Type="http://schemas.openxmlformats.org/officeDocument/2006/relationships/image" Target="../media/image60.jpeg"/><Relationship Id="rId4" Type="http://schemas.openxmlformats.org/officeDocument/2006/relationships/image" Target="../media/image54.jpeg"/><Relationship Id="rId9" Type="http://schemas.openxmlformats.org/officeDocument/2006/relationships/image" Target="../media/image59.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8" Type="http://schemas.openxmlformats.org/officeDocument/2006/relationships/image" Target="../media/image66.jpeg"/><Relationship Id="rId3" Type="http://schemas.openxmlformats.org/officeDocument/2006/relationships/image" Target="../media/image61.jpeg"/><Relationship Id="rId7" Type="http://schemas.openxmlformats.org/officeDocument/2006/relationships/image" Target="../media/image65.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64.jpeg"/><Relationship Id="rId5" Type="http://schemas.openxmlformats.org/officeDocument/2006/relationships/image" Target="../media/image63.jpeg"/><Relationship Id="rId10" Type="http://schemas.openxmlformats.org/officeDocument/2006/relationships/image" Target="../media/image68.png"/><Relationship Id="rId4" Type="http://schemas.openxmlformats.org/officeDocument/2006/relationships/image" Target="../media/image62.jpeg"/><Relationship Id="rId9" Type="http://schemas.openxmlformats.org/officeDocument/2006/relationships/image" Target="../media/image67.jpeg"/></Relationships>
</file>

<file path=ppt/slides/_rels/slide31.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72.jpeg"/><Relationship Id="rId5" Type="http://schemas.openxmlformats.org/officeDocument/2006/relationships/image" Target="../media/image71.jpeg"/><Relationship Id="rId4" Type="http://schemas.openxmlformats.org/officeDocument/2006/relationships/image" Target="../media/image70.jpeg"/></Relationships>
</file>

<file path=ppt/slides/_rels/slide32.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76.jpeg"/><Relationship Id="rId5" Type="http://schemas.openxmlformats.org/officeDocument/2006/relationships/image" Target="../media/image75.jpeg"/><Relationship Id="rId4" Type="http://schemas.openxmlformats.org/officeDocument/2006/relationships/image" Target="../media/image74.jpeg"/></Relationships>
</file>

<file path=ppt/slides/_rels/slide33.xml.rels><?xml version="1.0" encoding="UTF-8" standalone="yes"?>
<Relationships xmlns="http://schemas.openxmlformats.org/package/2006/relationships"><Relationship Id="rId2" Type="http://schemas.openxmlformats.org/officeDocument/2006/relationships/image" Target="../media/image77.jp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79.jpeg"/><Relationship Id="rId7" Type="http://schemas.openxmlformats.org/officeDocument/2006/relationships/image" Target="../media/image83.jpeg"/><Relationship Id="rId2" Type="http://schemas.openxmlformats.org/officeDocument/2006/relationships/image" Target="../media/image78.jpeg"/><Relationship Id="rId1" Type="http://schemas.openxmlformats.org/officeDocument/2006/relationships/slideLayout" Target="../slideLayouts/slideLayout6.xml"/><Relationship Id="rId6" Type="http://schemas.openxmlformats.org/officeDocument/2006/relationships/image" Target="../media/image82.jpeg"/><Relationship Id="rId5" Type="http://schemas.openxmlformats.org/officeDocument/2006/relationships/image" Target="../media/image81.jpeg"/><Relationship Id="rId4" Type="http://schemas.openxmlformats.org/officeDocument/2006/relationships/image" Target="../media/image80.jpe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image" Target="../media/image84.jpeg"/><Relationship Id="rId1" Type="http://schemas.openxmlformats.org/officeDocument/2006/relationships/slideLayout" Target="../slideLayouts/slideLayout6.xml"/><Relationship Id="rId6" Type="http://schemas.openxmlformats.org/officeDocument/2006/relationships/image" Target="../media/image88.jpeg"/><Relationship Id="rId5" Type="http://schemas.openxmlformats.org/officeDocument/2006/relationships/image" Target="../media/image87.jpeg"/><Relationship Id="rId4" Type="http://schemas.openxmlformats.org/officeDocument/2006/relationships/image" Target="../media/image86.jpe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image" Target="../media/image89.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190.pn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image" Target="../media/image91.pn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jpe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jpe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7.jpe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1.xml"/><Relationship Id="rId5" Type="http://schemas.openxmlformats.org/officeDocument/2006/relationships/image" Target="../media/image12.jpeg"/><Relationship Id="rId4" Type="http://schemas.openxmlformats.org/officeDocument/2006/relationships/image" Target="../media/image11.jpeg"/></Relationships>
</file>

<file path=ppt/slides/_rels/slide50.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101.jpe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3.jpe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05.pn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image" Target="../media/image107.pn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09.pn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image" Target="../media/image111.jpeg"/><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image" Target="../media/image113.jpe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image" Target="../media/image115.pn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image" Target="../media/image117.jpe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8" Type="http://schemas.openxmlformats.org/officeDocument/2006/relationships/image" Target="../media/image125.jpeg"/><Relationship Id="rId3" Type="http://schemas.openxmlformats.org/officeDocument/2006/relationships/image" Target="../media/image120.jpeg"/><Relationship Id="rId7" Type="http://schemas.openxmlformats.org/officeDocument/2006/relationships/image" Target="../media/image124.jpeg"/><Relationship Id="rId12" Type="http://schemas.openxmlformats.org/officeDocument/2006/relationships/image" Target="../media/image129.jpg"/><Relationship Id="rId2" Type="http://schemas.openxmlformats.org/officeDocument/2006/relationships/image" Target="../media/image119.jpeg"/><Relationship Id="rId1" Type="http://schemas.openxmlformats.org/officeDocument/2006/relationships/slideLayout" Target="../slideLayouts/slideLayout1.xml"/><Relationship Id="rId6" Type="http://schemas.openxmlformats.org/officeDocument/2006/relationships/image" Target="../media/image123.jpeg"/><Relationship Id="rId11" Type="http://schemas.openxmlformats.org/officeDocument/2006/relationships/image" Target="../media/image128.jpeg"/><Relationship Id="rId5" Type="http://schemas.openxmlformats.org/officeDocument/2006/relationships/image" Target="../media/image122.jpeg"/><Relationship Id="rId10" Type="http://schemas.openxmlformats.org/officeDocument/2006/relationships/image" Target="../media/image127.jpeg"/><Relationship Id="rId4" Type="http://schemas.openxmlformats.org/officeDocument/2006/relationships/image" Target="../media/image121.jpeg"/><Relationship Id="rId9" Type="http://schemas.openxmlformats.org/officeDocument/2006/relationships/image" Target="../media/image126.jpeg"/></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8" Type="http://schemas.openxmlformats.org/officeDocument/2006/relationships/image" Target="../media/image135.jpeg"/><Relationship Id="rId13" Type="http://schemas.openxmlformats.org/officeDocument/2006/relationships/image" Target="../media/image140.png"/><Relationship Id="rId18" Type="http://schemas.openxmlformats.org/officeDocument/2006/relationships/image" Target="../media/image145.jpeg"/><Relationship Id="rId26" Type="http://schemas.openxmlformats.org/officeDocument/2006/relationships/image" Target="../media/image153.png"/><Relationship Id="rId3" Type="http://schemas.openxmlformats.org/officeDocument/2006/relationships/image" Target="../media/image130.png"/><Relationship Id="rId21" Type="http://schemas.openxmlformats.org/officeDocument/2006/relationships/image" Target="../media/image148.png"/><Relationship Id="rId34" Type="http://schemas.openxmlformats.org/officeDocument/2006/relationships/image" Target="../media/image161.png"/><Relationship Id="rId7" Type="http://schemas.openxmlformats.org/officeDocument/2006/relationships/image" Target="../media/image134.svg"/><Relationship Id="rId12" Type="http://schemas.openxmlformats.org/officeDocument/2006/relationships/image" Target="../media/image139.svg"/><Relationship Id="rId17" Type="http://schemas.openxmlformats.org/officeDocument/2006/relationships/image" Target="../media/image144.jpeg"/><Relationship Id="rId25" Type="http://schemas.openxmlformats.org/officeDocument/2006/relationships/image" Target="../media/image152.jpeg"/><Relationship Id="rId33" Type="http://schemas.openxmlformats.org/officeDocument/2006/relationships/image" Target="../media/image160.jpeg"/><Relationship Id="rId38" Type="http://schemas.openxmlformats.org/officeDocument/2006/relationships/image" Target="../media/image165.jpeg"/><Relationship Id="rId2" Type="http://schemas.openxmlformats.org/officeDocument/2006/relationships/notesSlide" Target="../notesSlides/notesSlide12.xml"/><Relationship Id="rId16" Type="http://schemas.openxmlformats.org/officeDocument/2006/relationships/image" Target="../media/image143.png"/><Relationship Id="rId20" Type="http://schemas.openxmlformats.org/officeDocument/2006/relationships/image" Target="../media/image147.jpeg"/><Relationship Id="rId29" Type="http://schemas.openxmlformats.org/officeDocument/2006/relationships/image" Target="../media/image156.jpeg"/><Relationship Id="rId1" Type="http://schemas.openxmlformats.org/officeDocument/2006/relationships/slideLayout" Target="../slideLayouts/slideLayout1.xml"/><Relationship Id="rId6" Type="http://schemas.openxmlformats.org/officeDocument/2006/relationships/image" Target="../media/image133.png"/><Relationship Id="rId11" Type="http://schemas.openxmlformats.org/officeDocument/2006/relationships/image" Target="../media/image138.png"/><Relationship Id="rId24" Type="http://schemas.openxmlformats.org/officeDocument/2006/relationships/image" Target="../media/image151.jpeg"/><Relationship Id="rId32" Type="http://schemas.openxmlformats.org/officeDocument/2006/relationships/image" Target="../media/image159.png"/><Relationship Id="rId37" Type="http://schemas.openxmlformats.org/officeDocument/2006/relationships/image" Target="../media/image164.jpeg"/><Relationship Id="rId5" Type="http://schemas.openxmlformats.org/officeDocument/2006/relationships/image" Target="../media/image132.png"/><Relationship Id="rId15" Type="http://schemas.openxmlformats.org/officeDocument/2006/relationships/image" Target="../media/image142.png"/><Relationship Id="rId23" Type="http://schemas.openxmlformats.org/officeDocument/2006/relationships/image" Target="../media/image150.jpeg"/><Relationship Id="rId28" Type="http://schemas.openxmlformats.org/officeDocument/2006/relationships/image" Target="../media/image155.jpeg"/><Relationship Id="rId36" Type="http://schemas.openxmlformats.org/officeDocument/2006/relationships/image" Target="../media/image163.jpeg"/><Relationship Id="rId10" Type="http://schemas.openxmlformats.org/officeDocument/2006/relationships/image" Target="../media/image137.jpeg"/><Relationship Id="rId19" Type="http://schemas.openxmlformats.org/officeDocument/2006/relationships/image" Target="../media/image146.jpeg"/><Relationship Id="rId31" Type="http://schemas.openxmlformats.org/officeDocument/2006/relationships/image" Target="../media/image158.jpeg"/><Relationship Id="rId4" Type="http://schemas.openxmlformats.org/officeDocument/2006/relationships/image" Target="../media/image131.png"/><Relationship Id="rId9" Type="http://schemas.openxmlformats.org/officeDocument/2006/relationships/image" Target="../media/image136.png"/><Relationship Id="rId14" Type="http://schemas.openxmlformats.org/officeDocument/2006/relationships/image" Target="../media/image141.png"/><Relationship Id="rId22" Type="http://schemas.openxmlformats.org/officeDocument/2006/relationships/image" Target="../media/image149.jpeg"/><Relationship Id="rId27" Type="http://schemas.openxmlformats.org/officeDocument/2006/relationships/image" Target="../media/image154.jpeg"/><Relationship Id="rId30" Type="http://schemas.openxmlformats.org/officeDocument/2006/relationships/image" Target="../media/image157.jpeg"/><Relationship Id="rId35" Type="http://schemas.openxmlformats.org/officeDocument/2006/relationships/image" Target="../media/image162.jpeg"/></Relationships>
</file>

<file path=ppt/slides/_rels/slide7.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4.jpeg"/><Relationship Id="rId7" Type="http://schemas.openxmlformats.org/officeDocument/2006/relationships/image" Target="../media/image16.jpeg"/><Relationship Id="rId2" Type="http://schemas.openxmlformats.org/officeDocument/2006/relationships/image" Target="../media/image13.pn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15.jpeg"/><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509E075-38D4-40D9-8739-DF49E78A3B64}"/>
              </a:ext>
            </a:extLst>
          </p:cNvPr>
          <p:cNvSpPr>
            <a:spLocks noGrp="1"/>
          </p:cNvSpPr>
          <p:nvPr>
            <p:ph type="dt" sz="half" idx="10"/>
          </p:nvPr>
        </p:nvSpPr>
        <p:spPr/>
        <p:txBody>
          <a:bodyPr/>
          <a:lstStyle/>
          <a:p>
            <a:fld id="{6C8FA7AD-B87B-4DB6-9010-9364021B2972}" type="datetime3">
              <a:rPr lang="en-US" smtClean="0"/>
              <a:t>15 December 2025</a:t>
            </a:fld>
            <a:endParaRPr lang="en-US" dirty="0"/>
          </a:p>
        </p:txBody>
      </p:sp>
      <p:sp>
        <p:nvSpPr>
          <p:cNvPr id="11" name="Slide Number Placeholder 10">
            <a:extLst>
              <a:ext uri="{FF2B5EF4-FFF2-40B4-BE49-F238E27FC236}">
                <a16:creationId xmlns:a16="http://schemas.microsoft.com/office/drawing/2014/main" id="{D8EDBEB9-B915-4FF6-9574-05EB4499EDCE}"/>
              </a:ext>
            </a:extLst>
          </p:cNvPr>
          <p:cNvSpPr>
            <a:spLocks noGrp="1"/>
          </p:cNvSpPr>
          <p:nvPr>
            <p:ph type="sldNum" sz="quarter" idx="12"/>
          </p:nvPr>
        </p:nvSpPr>
        <p:spPr/>
        <p:txBody>
          <a:bodyPr/>
          <a:lstStyle/>
          <a:p>
            <a:fld id="{C1C11204-8A74-44E9-96C8-B6A49D60E869}" type="slidenum">
              <a:rPr lang="en-US" smtClean="0"/>
              <a:t>1</a:t>
            </a:fld>
            <a:endParaRPr lang="en-US" dirty="0"/>
          </a:p>
        </p:txBody>
      </p:sp>
      <p:grpSp>
        <p:nvGrpSpPr>
          <p:cNvPr id="13" name="Group 12">
            <a:extLst>
              <a:ext uri="{FF2B5EF4-FFF2-40B4-BE49-F238E27FC236}">
                <a16:creationId xmlns:a16="http://schemas.microsoft.com/office/drawing/2014/main" id="{FA42CD52-FBFE-4FD4-9565-1EAECC7E681E}"/>
              </a:ext>
            </a:extLst>
          </p:cNvPr>
          <p:cNvGrpSpPr/>
          <p:nvPr/>
        </p:nvGrpSpPr>
        <p:grpSpPr>
          <a:xfrm>
            <a:off x="1410277" y="10131"/>
            <a:ext cx="9333603" cy="1304818"/>
            <a:chOff x="406400" y="3699153"/>
            <a:chExt cx="5689600" cy="1151280"/>
          </a:xfrm>
        </p:grpSpPr>
        <p:sp>
          <p:nvSpPr>
            <p:cNvPr id="14" name="Rectangle: Rounded Corners 13">
              <a:extLst>
                <a:ext uri="{FF2B5EF4-FFF2-40B4-BE49-F238E27FC236}">
                  <a16:creationId xmlns:a16="http://schemas.microsoft.com/office/drawing/2014/main" id="{783DA707-9019-4A61-A1CB-6D4E93979618}"/>
                </a:ext>
              </a:extLst>
            </p:cNvPr>
            <p:cNvSpPr/>
            <p:nvPr/>
          </p:nvSpPr>
          <p:spPr>
            <a:xfrm>
              <a:off x="406400" y="3699153"/>
              <a:ext cx="5689600" cy="1151280"/>
            </a:xfrm>
            <a:prstGeom prst="roundRect">
              <a:avLst/>
            </a:prstGeom>
          </p:spPr>
          <p:style>
            <a:lnRef idx="2">
              <a:schemeClr val="lt1">
                <a:hueOff val="0"/>
                <a:satOff val="0"/>
                <a:lumOff val="0"/>
                <a:alphaOff val="0"/>
              </a:schemeClr>
            </a:lnRef>
            <a:fillRef idx="1">
              <a:schemeClr val="accent5">
                <a:hueOff val="-7353344"/>
                <a:satOff val="-10228"/>
                <a:lumOff val="-3922"/>
                <a:alphaOff val="0"/>
              </a:schemeClr>
            </a:fillRef>
            <a:effectRef idx="0">
              <a:schemeClr val="accent5">
                <a:hueOff val="-7353344"/>
                <a:satOff val="-10228"/>
                <a:lumOff val="-3922"/>
                <a:alphaOff val="0"/>
              </a:schemeClr>
            </a:effectRef>
            <a:fontRef idx="minor">
              <a:schemeClr val="lt1"/>
            </a:fontRef>
          </p:style>
        </p:sp>
        <p:sp>
          <p:nvSpPr>
            <p:cNvPr id="15" name="Rectangle: Rounded Corners 4">
              <a:extLst>
                <a:ext uri="{FF2B5EF4-FFF2-40B4-BE49-F238E27FC236}">
                  <a16:creationId xmlns:a16="http://schemas.microsoft.com/office/drawing/2014/main" id="{584F4385-5517-4EC0-BAB5-F902C4A599E6}"/>
                </a:ext>
              </a:extLst>
            </p:cNvPr>
            <p:cNvSpPr txBox="1"/>
            <p:nvPr/>
          </p:nvSpPr>
          <p:spPr>
            <a:xfrm>
              <a:off x="462601" y="3755354"/>
              <a:ext cx="5552397" cy="103887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15053" tIns="0" rIns="215053" bIns="0" numCol="1" spcCol="1270" anchor="ctr" anchorCtr="0">
              <a:noAutofit/>
            </a:bodyPr>
            <a:lstStyle/>
            <a:p>
              <a:pPr algn="ctr"/>
              <a:r>
                <a:rPr lang="en-US" sz="2800" b="1" dirty="0">
                  <a:latin typeface="Arial" panose="020B0604020202020204" pitchFamily="34" charset="0"/>
                  <a:ea typeface="Calibri" panose="020F0502020204030204" pitchFamily="34" charset="0"/>
                  <a:cs typeface="Arial" panose="020B0604020202020204" pitchFamily="34" charset="0"/>
                </a:rPr>
                <a:t>SIERRA LEONE AGRICULTURAL RESEARCH INSTITUTE</a:t>
              </a:r>
            </a:p>
            <a:p>
              <a:pPr algn="ctr"/>
              <a:r>
                <a:rPr lang="en-US" sz="2800" b="1" dirty="0">
                  <a:latin typeface="Arial" panose="020B0604020202020204" pitchFamily="34" charset="0"/>
                  <a:cs typeface="Arial" panose="020B0604020202020204" pitchFamily="34" charset="0"/>
                </a:rPr>
                <a:t>22</a:t>
              </a:r>
              <a:r>
                <a:rPr lang="en-US" sz="2800" b="1" baseline="30000" dirty="0">
                  <a:latin typeface="Arial" panose="020B0604020202020204" pitchFamily="34" charset="0"/>
                  <a:cs typeface="Arial" panose="020B0604020202020204" pitchFamily="34" charset="0"/>
                </a:rPr>
                <a:t>nd</a:t>
              </a:r>
              <a:r>
                <a:rPr lang="en-US" sz="2800" b="1" dirty="0">
                  <a:latin typeface="Arial" panose="020B0604020202020204" pitchFamily="34" charset="0"/>
                  <a:cs typeface="Arial" panose="020B0604020202020204" pitchFamily="34" charset="0"/>
                </a:rPr>
                <a:t> REGULAR MEETING OF SLARI COUNCIL</a:t>
              </a:r>
              <a:endParaRPr lang="en-US" sz="2800" kern="1200" dirty="0">
                <a:latin typeface="Verdana" panose="020B0604030504040204" pitchFamily="34" charset="0"/>
                <a:ea typeface="Verdana" panose="020B0604030504040204" pitchFamily="34" charset="0"/>
                <a:cs typeface="Arial" panose="020B0604020202020204" pitchFamily="34" charset="0"/>
              </a:endParaRPr>
            </a:p>
          </p:txBody>
        </p:sp>
      </p:grpSp>
      <p:sp>
        <p:nvSpPr>
          <p:cNvPr id="17" name="Rectangle: Rounded Corners 16">
            <a:extLst>
              <a:ext uri="{FF2B5EF4-FFF2-40B4-BE49-F238E27FC236}">
                <a16:creationId xmlns:a16="http://schemas.microsoft.com/office/drawing/2014/main" id="{F5CAEEC4-B8EB-4CA4-B845-732C2643110A}"/>
              </a:ext>
            </a:extLst>
          </p:cNvPr>
          <p:cNvSpPr/>
          <p:nvPr/>
        </p:nvSpPr>
        <p:spPr>
          <a:xfrm>
            <a:off x="228591" y="2471599"/>
            <a:ext cx="11641356" cy="1015317"/>
          </a:xfrm>
          <a:prstGeom prst="roundRect">
            <a:avLst/>
          </a:pr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pPr algn="ctr"/>
            <a:r>
              <a:rPr lang="en-US" sz="3000" b="1" u="sng" dirty="0">
                <a:solidFill>
                  <a:srgbClr val="0000CC"/>
                </a:solidFill>
                <a:latin typeface="Verdana" panose="020B0604030504040204" pitchFamily="34" charset="0"/>
                <a:ea typeface="Verdana" panose="020B0604030504040204" pitchFamily="34" charset="0"/>
                <a:cs typeface="Arial" panose="020B0604020202020204" pitchFamily="34" charset="0"/>
              </a:rPr>
              <a:t>Prince E. Norman</a:t>
            </a:r>
            <a:r>
              <a:rPr lang="en-US" sz="3000" b="1" dirty="0">
                <a:solidFill>
                  <a:srgbClr val="0000CC"/>
                </a:solidFill>
                <a:latin typeface="Verdana" panose="020B0604030504040204" pitchFamily="34" charset="0"/>
                <a:ea typeface="Verdana" panose="020B0604030504040204" pitchFamily="34" charset="0"/>
                <a:cs typeface="Arial" panose="020B0604020202020204" pitchFamily="34" charset="0"/>
              </a:rPr>
              <a:t> (PhD) </a:t>
            </a:r>
          </a:p>
          <a:p>
            <a:pPr algn="ctr"/>
            <a:r>
              <a:rPr lang="en-US" sz="3000" b="1" dirty="0">
                <a:solidFill>
                  <a:srgbClr val="0000CC"/>
                </a:solidFill>
                <a:latin typeface="Verdana" panose="020B0604030504040204" pitchFamily="34" charset="0"/>
                <a:ea typeface="Verdana" panose="020B0604030504040204" pitchFamily="34" charset="0"/>
                <a:cs typeface="Arial" panose="020B0604020202020204" pitchFamily="34" charset="0"/>
              </a:rPr>
              <a:t>DDG, Res., Technol., and </a:t>
            </a:r>
            <a:r>
              <a:rPr lang="en-US" sz="3000" b="1" dirty="0" err="1">
                <a:solidFill>
                  <a:srgbClr val="0000CC"/>
                </a:solidFill>
                <a:latin typeface="Verdana" panose="020B0604030504040204" pitchFamily="34" charset="0"/>
                <a:ea typeface="Verdana" panose="020B0604030504040204" pitchFamily="34" charset="0"/>
                <a:cs typeface="Arial" panose="020B0604020202020204" pitchFamily="34" charset="0"/>
              </a:rPr>
              <a:t>Innov</a:t>
            </a:r>
            <a:r>
              <a:rPr lang="en-US" sz="3000" b="1" dirty="0">
                <a:solidFill>
                  <a:srgbClr val="0000CC"/>
                </a:solidFill>
                <a:latin typeface="Verdana" panose="020B0604030504040204" pitchFamily="34" charset="0"/>
                <a:ea typeface="Verdana" panose="020B0604030504040204" pitchFamily="34" charset="0"/>
                <a:cs typeface="Arial" panose="020B0604020202020204" pitchFamily="34" charset="0"/>
              </a:rPr>
              <a:t> </a:t>
            </a:r>
            <a:r>
              <a:rPr lang="en-US" sz="3000" b="1" dirty="0" err="1">
                <a:solidFill>
                  <a:srgbClr val="0000CC"/>
                </a:solidFill>
                <a:latin typeface="Verdana" panose="020B0604030504040204" pitchFamily="34" charset="0"/>
                <a:ea typeface="Verdana" panose="020B0604030504040204" pitchFamily="34" charset="0"/>
                <a:cs typeface="Arial" panose="020B0604020202020204" pitchFamily="34" charset="0"/>
              </a:rPr>
              <a:t>Devt</a:t>
            </a:r>
            <a:r>
              <a:rPr lang="en-US" sz="3000" b="1" dirty="0">
                <a:solidFill>
                  <a:srgbClr val="0000CC"/>
                </a:solidFill>
                <a:latin typeface="Verdana" panose="020B0604030504040204" pitchFamily="34" charset="0"/>
                <a:ea typeface="Verdana" panose="020B0604030504040204" pitchFamily="34" charset="0"/>
                <a:cs typeface="Arial" panose="020B0604020202020204" pitchFamily="34" charset="0"/>
              </a:rPr>
              <a:t>, SLARI</a:t>
            </a:r>
            <a:endParaRPr lang="en-US" sz="3000" dirty="0">
              <a:solidFill>
                <a:srgbClr val="0000CC"/>
              </a:solidFill>
              <a:latin typeface="Verdana" panose="020B0604030504040204" pitchFamily="34" charset="0"/>
              <a:ea typeface="Verdana" panose="020B0604030504040204" pitchFamily="34" charset="0"/>
              <a:cs typeface="Arial" panose="020B0604020202020204" pitchFamily="34" charset="0"/>
            </a:endParaRPr>
          </a:p>
        </p:txBody>
      </p:sp>
      <p:grpSp>
        <p:nvGrpSpPr>
          <p:cNvPr id="27" name="Group 26">
            <a:extLst>
              <a:ext uri="{FF2B5EF4-FFF2-40B4-BE49-F238E27FC236}">
                <a16:creationId xmlns:a16="http://schemas.microsoft.com/office/drawing/2014/main" id="{4752D2C2-D1E7-4D07-943F-0EEF1A85DE6F}"/>
              </a:ext>
            </a:extLst>
          </p:cNvPr>
          <p:cNvGrpSpPr/>
          <p:nvPr/>
        </p:nvGrpSpPr>
        <p:grpSpPr>
          <a:xfrm>
            <a:off x="1693852" y="6162296"/>
            <a:ext cx="9321809" cy="619920"/>
            <a:chOff x="406400" y="2289753"/>
            <a:chExt cx="5689600" cy="619920"/>
          </a:xfrm>
        </p:grpSpPr>
        <p:sp>
          <p:nvSpPr>
            <p:cNvPr id="28" name="Rectangle: Rounded Corners 27">
              <a:extLst>
                <a:ext uri="{FF2B5EF4-FFF2-40B4-BE49-F238E27FC236}">
                  <a16:creationId xmlns:a16="http://schemas.microsoft.com/office/drawing/2014/main" id="{935AEB28-8F1E-40E5-8823-1879D9A64A0D}"/>
                </a:ext>
              </a:extLst>
            </p:cNvPr>
            <p:cNvSpPr/>
            <p:nvPr/>
          </p:nvSpPr>
          <p:spPr>
            <a:xfrm>
              <a:off x="406400" y="2289753"/>
              <a:ext cx="5689600" cy="619920"/>
            </a:xfrm>
            <a:prstGeom prst="roundRect">
              <a:avLst/>
            </a:prstGeom>
          </p:spPr>
          <p:style>
            <a:lnRef idx="2">
              <a:schemeClr val="lt1">
                <a:hueOff val="0"/>
                <a:satOff val="0"/>
                <a:lumOff val="0"/>
                <a:alphaOff val="0"/>
              </a:schemeClr>
            </a:lnRef>
            <a:fillRef idx="1">
              <a:schemeClr val="accent5">
                <a:hueOff val="-3676672"/>
                <a:satOff val="-5114"/>
                <a:lumOff val="-1961"/>
                <a:alphaOff val="0"/>
              </a:schemeClr>
            </a:fillRef>
            <a:effectRef idx="0">
              <a:schemeClr val="accent5">
                <a:hueOff val="-3676672"/>
                <a:satOff val="-5114"/>
                <a:lumOff val="-1961"/>
                <a:alphaOff val="0"/>
              </a:schemeClr>
            </a:effectRef>
            <a:fontRef idx="minor">
              <a:schemeClr val="lt1"/>
            </a:fontRef>
          </p:style>
        </p:sp>
        <p:sp>
          <p:nvSpPr>
            <p:cNvPr id="29" name="Rectangle: Rounded Corners 4">
              <a:extLst>
                <a:ext uri="{FF2B5EF4-FFF2-40B4-BE49-F238E27FC236}">
                  <a16:creationId xmlns:a16="http://schemas.microsoft.com/office/drawing/2014/main" id="{9C23793C-EFB6-4537-BA67-5598FC42E15D}"/>
                </a:ext>
              </a:extLst>
            </p:cNvPr>
            <p:cNvSpPr txBox="1"/>
            <p:nvPr/>
          </p:nvSpPr>
          <p:spPr>
            <a:xfrm>
              <a:off x="436662" y="2320015"/>
              <a:ext cx="5629076" cy="55939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15053" tIns="0" rIns="215053" bIns="0" numCol="1" spcCol="1270" anchor="ctr" anchorCtr="0">
              <a:noAutofit/>
            </a:bodyPr>
            <a:lstStyle/>
            <a:p>
              <a:pPr marL="0" lvl="0" indent="0" algn="ctr" defTabSz="933450">
                <a:lnSpc>
                  <a:spcPct val="90000"/>
                </a:lnSpc>
                <a:spcBef>
                  <a:spcPct val="0"/>
                </a:spcBef>
                <a:spcAft>
                  <a:spcPct val="35000"/>
                </a:spcAft>
                <a:buNone/>
              </a:pPr>
              <a:r>
                <a:rPr lang="en-US" sz="2100" b="1" kern="1200" dirty="0">
                  <a:solidFill>
                    <a:srgbClr val="FF0000"/>
                  </a:solidFill>
                  <a:latin typeface="Arial" pitchFamily="34" charset="0"/>
                  <a:cs typeface="Arial" pitchFamily="34" charset="0"/>
                </a:rPr>
                <a:t>Held at RARC Conference Room, 16</a:t>
              </a:r>
              <a:r>
                <a:rPr lang="en-US" sz="2100" b="1" kern="1200" baseline="30000" dirty="0">
                  <a:solidFill>
                    <a:srgbClr val="FF0000"/>
                  </a:solidFill>
                  <a:latin typeface="Arial" pitchFamily="34" charset="0"/>
                  <a:cs typeface="Arial" pitchFamily="34" charset="0"/>
                </a:rPr>
                <a:t>th</a:t>
              </a:r>
              <a:r>
                <a:rPr lang="en-US" sz="2100" b="1" kern="1200" dirty="0">
                  <a:solidFill>
                    <a:srgbClr val="FF0000"/>
                  </a:solidFill>
                  <a:latin typeface="Arial" pitchFamily="34" charset="0"/>
                  <a:cs typeface="Arial" pitchFamily="34" charset="0"/>
                </a:rPr>
                <a:t>-18</a:t>
              </a:r>
              <a:r>
                <a:rPr lang="en-US" sz="2100" b="1" kern="1200" baseline="30000" dirty="0">
                  <a:solidFill>
                    <a:srgbClr val="FF0000"/>
                  </a:solidFill>
                  <a:latin typeface="Arial" pitchFamily="34" charset="0"/>
                  <a:cs typeface="Arial" pitchFamily="34" charset="0"/>
                </a:rPr>
                <a:t>st </a:t>
              </a:r>
              <a:r>
                <a:rPr lang="en-US" sz="2100" b="1" kern="1200" dirty="0">
                  <a:solidFill>
                    <a:srgbClr val="FF0000"/>
                  </a:solidFill>
                  <a:latin typeface="Arial" pitchFamily="34" charset="0"/>
                  <a:cs typeface="Arial" pitchFamily="34" charset="0"/>
                </a:rPr>
                <a:t>De</a:t>
              </a:r>
              <a:r>
                <a:rPr lang="en-US" sz="2100" b="1" dirty="0">
                  <a:solidFill>
                    <a:srgbClr val="FF0000"/>
                  </a:solidFill>
                  <a:latin typeface="Arial" pitchFamily="34" charset="0"/>
                  <a:cs typeface="Arial" pitchFamily="34" charset="0"/>
                </a:rPr>
                <a:t>c</a:t>
              </a:r>
              <a:r>
                <a:rPr lang="en-US" sz="2100" b="1" kern="1200" dirty="0">
                  <a:solidFill>
                    <a:srgbClr val="FF0000"/>
                  </a:solidFill>
                  <a:latin typeface="Arial" pitchFamily="34" charset="0"/>
                  <a:cs typeface="Arial" pitchFamily="34" charset="0"/>
                </a:rPr>
                <a:t>ember, 2025.</a:t>
              </a:r>
              <a:endParaRPr lang="en-US" sz="2100" kern="1200" dirty="0"/>
            </a:p>
          </p:txBody>
        </p:sp>
      </p:grpSp>
      <p:sp>
        <p:nvSpPr>
          <p:cNvPr id="18" name="TextBox 17">
            <a:extLst>
              <a:ext uri="{FF2B5EF4-FFF2-40B4-BE49-F238E27FC236}">
                <a16:creationId xmlns:a16="http://schemas.microsoft.com/office/drawing/2014/main" id="{15810CC2-4EC0-44A7-98A2-7477BFD4C8F9}"/>
              </a:ext>
            </a:extLst>
          </p:cNvPr>
          <p:cNvSpPr txBox="1"/>
          <p:nvPr/>
        </p:nvSpPr>
        <p:spPr>
          <a:xfrm>
            <a:off x="6975923" y="5784294"/>
            <a:ext cx="5234125" cy="400110"/>
          </a:xfrm>
          <a:prstGeom prst="rect">
            <a:avLst/>
          </a:prstGeom>
          <a:noFill/>
        </p:spPr>
        <p:txBody>
          <a:bodyPr wrap="none" rtlCol="0">
            <a:spAutoFit/>
          </a:bodyPr>
          <a:lstStyle/>
          <a:p>
            <a:r>
              <a:rPr lang="en-US" sz="2000" b="1" dirty="0">
                <a:latin typeface="Verdana" panose="020B0604030504040204" pitchFamily="34" charset="0"/>
                <a:ea typeface="Verdana" panose="020B0604030504040204" pitchFamily="34" charset="0"/>
                <a:cs typeface="Arial" panose="020B0604020202020204" pitchFamily="34" charset="0"/>
              </a:rPr>
              <a:t>Source: NARC Annual Report, 2025</a:t>
            </a:r>
          </a:p>
        </p:txBody>
      </p:sp>
      <p:pic>
        <p:nvPicPr>
          <p:cNvPr id="7" name="Picture 6">
            <a:extLst>
              <a:ext uri="{FF2B5EF4-FFF2-40B4-BE49-F238E27FC236}">
                <a16:creationId xmlns:a16="http://schemas.microsoft.com/office/drawing/2014/main" id="{F8C97043-3383-6C0F-9F3C-63D605318BA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68972"/>
            <a:ext cx="1448120" cy="1422591"/>
          </a:xfrm>
          <a:prstGeom prst="rect">
            <a:avLst/>
          </a:prstGeom>
          <a:noFill/>
          <a:ln>
            <a:noFill/>
          </a:ln>
        </p:spPr>
      </p:pic>
      <p:pic>
        <p:nvPicPr>
          <p:cNvPr id="12" name="Picture 5" descr="C:\Users\Inspiron 15z\Desktop\sl.png">
            <a:extLst>
              <a:ext uri="{FF2B5EF4-FFF2-40B4-BE49-F238E27FC236}">
                <a16:creationId xmlns:a16="http://schemas.microsoft.com/office/drawing/2014/main" id="{26B85DC4-6FF2-3D5F-FF1A-F21C57EAA5D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51758" y="143843"/>
            <a:ext cx="1430851" cy="1304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WhatsApp Image 2025-10-14 at 20">
            <a:extLst>
              <a:ext uri="{FF2B5EF4-FFF2-40B4-BE49-F238E27FC236}">
                <a16:creationId xmlns:a16="http://schemas.microsoft.com/office/drawing/2014/main" id="{B51B21E7-A687-ECFA-1EDE-0792212EEF26}"/>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a:xfrm>
            <a:off x="6872405" y="3568938"/>
            <a:ext cx="5205388" cy="2241626"/>
          </a:xfrm>
          <a:prstGeom prst="rect">
            <a:avLst/>
          </a:prstGeom>
          <a:noFill/>
          <a:ln>
            <a:noFill/>
          </a:ln>
        </p:spPr>
      </p:pic>
      <p:pic>
        <p:nvPicPr>
          <p:cNvPr id="4" name="Picture 3">
            <a:extLst>
              <a:ext uri="{FF2B5EF4-FFF2-40B4-BE49-F238E27FC236}">
                <a16:creationId xmlns:a16="http://schemas.microsoft.com/office/drawing/2014/main" id="{6AA8F208-BFE5-55BC-DEE1-92516A533C05}"/>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28590" y="3546830"/>
            <a:ext cx="2967047" cy="2335978"/>
          </a:xfrm>
          <a:prstGeom prst="rect">
            <a:avLst/>
          </a:prstGeom>
          <a:noFill/>
          <a:ln>
            <a:noFill/>
          </a:ln>
        </p:spPr>
      </p:pic>
      <p:pic>
        <p:nvPicPr>
          <p:cNvPr id="5" name="Picture 4">
            <a:extLst>
              <a:ext uri="{FF2B5EF4-FFF2-40B4-BE49-F238E27FC236}">
                <a16:creationId xmlns:a16="http://schemas.microsoft.com/office/drawing/2014/main" id="{E7DF7FC9-7A06-09D1-494E-77B3B594CB49}"/>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212171" y="3546830"/>
            <a:ext cx="3240388" cy="2335978"/>
          </a:xfrm>
          <a:prstGeom prst="rect">
            <a:avLst/>
          </a:prstGeom>
          <a:noFill/>
          <a:ln>
            <a:noFill/>
          </a:ln>
        </p:spPr>
      </p:pic>
      <p:sp>
        <p:nvSpPr>
          <p:cNvPr id="6" name="TextBox 5">
            <a:extLst>
              <a:ext uri="{FF2B5EF4-FFF2-40B4-BE49-F238E27FC236}">
                <a16:creationId xmlns:a16="http://schemas.microsoft.com/office/drawing/2014/main" id="{F69C018C-9876-5445-B666-4A9821D60F01}"/>
              </a:ext>
            </a:extLst>
          </p:cNvPr>
          <p:cNvSpPr txBox="1"/>
          <p:nvPr/>
        </p:nvSpPr>
        <p:spPr>
          <a:xfrm>
            <a:off x="244451" y="5833176"/>
            <a:ext cx="5234125" cy="400110"/>
          </a:xfrm>
          <a:prstGeom prst="rect">
            <a:avLst/>
          </a:prstGeom>
          <a:noFill/>
        </p:spPr>
        <p:txBody>
          <a:bodyPr wrap="none" rtlCol="0">
            <a:spAutoFit/>
          </a:bodyPr>
          <a:lstStyle/>
          <a:p>
            <a:r>
              <a:rPr lang="en-US" sz="2000" b="1" dirty="0">
                <a:latin typeface="Verdana" panose="020B0604030504040204" pitchFamily="34" charset="0"/>
                <a:ea typeface="Verdana" panose="020B0604030504040204" pitchFamily="34" charset="0"/>
                <a:cs typeface="Arial" panose="020B0604020202020204" pitchFamily="34" charset="0"/>
              </a:rPr>
              <a:t>Source: RARC Annual Report, 2025</a:t>
            </a:r>
          </a:p>
        </p:txBody>
      </p:sp>
      <p:sp>
        <p:nvSpPr>
          <p:cNvPr id="8" name="Rectangle: Rounded Corners 7">
            <a:extLst>
              <a:ext uri="{FF2B5EF4-FFF2-40B4-BE49-F238E27FC236}">
                <a16:creationId xmlns:a16="http://schemas.microsoft.com/office/drawing/2014/main" id="{8DAA57BA-2E35-8B1B-B36E-887E9D4D167C}"/>
              </a:ext>
            </a:extLst>
          </p:cNvPr>
          <p:cNvSpPr/>
          <p:nvPr/>
        </p:nvSpPr>
        <p:spPr>
          <a:xfrm>
            <a:off x="873076" y="1316742"/>
            <a:ext cx="10798192" cy="1193337"/>
          </a:xfrm>
          <a:prstGeom prst="roundRect">
            <a:avLst/>
          </a:prstGeom>
        </p:spPr>
        <p:style>
          <a:lnRef idx="2">
            <a:schemeClr val="lt1">
              <a:hueOff val="0"/>
              <a:satOff val="0"/>
              <a:lumOff val="0"/>
              <a:alphaOff val="0"/>
            </a:schemeClr>
          </a:lnRef>
          <a:fillRef idx="1">
            <a:schemeClr val="accent4">
              <a:hueOff val="10395692"/>
              <a:satOff val="-47967"/>
              <a:lumOff val="1765"/>
              <a:alphaOff val="0"/>
            </a:schemeClr>
          </a:fillRef>
          <a:effectRef idx="0">
            <a:schemeClr val="accent4">
              <a:hueOff val="10395692"/>
              <a:satOff val="-47967"/>
              <a:lumOff val="1765"/>
              <a:alphaOff val="0"/>
            </a:schemeClr>
          </a:effectRef>
          <a:fontRef idx="minor">
            <a:schemeClr val="lt1"/>
          </a:fontRef>
        </p:style>
        <p:txBody>
          <a:bodyPr/>
          <a:lstStyle/>
          <a:p>
            <a:pPr algn="ctr">
              <a:lnSpc>
                <a:spcPct val="150000"/>
              </a:lnSpc>
            </a:pPr>
            <a:r>
              <a:rPr lang="en-US" sz="2400" b="1" dirty="0">
                <a:effectLst/>
                <a:latin typeface="Arial" panose="020B0604020202020204" pitchFamily="34" charset="0"/>
                <a:ea typeface="Calibri" panose="020F0502020204030204" pitchFamily="34" charset="0"/>
                <a:cs typeface="Arial" panose="020B0604020202020204" pitchFamily="34" charset="0"/>
              </a:rPr>
              <a:t>OVERVIEW OF RESEARCH, TECHNOLOGY AND INNOVATION DEVELOPMENT ACTIVITIES IN SLARI</a:t>
            </a:r>
          </a:p>
        </p:txBody>
      </p:sp>
    </p:spTree>
    <p:extLst>
      <p:ext uri="{BB962C8B-B14F-4D97-AF65-F5344CB8AC3E}">
        <p14:creationId xmlns:p14="http://schemas.microsoft.com/office/powerpoint/2010/main" val="38447821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D42BB7-1CAF-BA40-C7F3-CD9EF8D8A7AA}"/>
            </a:ext>
          </a:extLst>
        </p:cNvPr>
        <p:cNvGrpSpPr/>
        <p:nvPr/>
      </p:nvGrpSpPr>
      <p:grpSpPr>
        <a:xfrm>
          <a:off x="0" y="0"/>
          <a:ext cx="0" cy="0"/>
          <a:chOff x="0" y="0"/>
          <a:chExt cx="0" cy="0"/>
        </a:xfrm>
      </p:grpSpPr>
      <p:sp>
        <p:nvSpPr>
          <p:cNvPr id="5" name="Date Placeholder 4">
            <a:extLst>
              <a:ext uri="{FF2B5EF4-FFF2-40B4-BE49-F238E27FC236}">
                <a16:creationId xmlns:a16="http://schemas.microsoft.com/office/drawing/2014/main" id="{7519E886-334D-5138-0F99-FD45520C0E87}"/>
              </a:ext>
            </a:extLst>
          </p:cNvPr>
          <p:cNvSpPr>
            <a:spLocks noGrp="1"/>
          </p:cNvSpPr>
          <p:nvPr>
            <p:ph type="dt" sz="half" idx="10"/>
          </p:nvPr>
        </p:nvSpPr>
        <p:spPr/>
        <p:txBody>
          <a:bodyPr/>
          <a:lstStyle/>
          <a:p>
            <a:fld id="{9FC4B771-0C94-4C27-BA3A-FE6EF534B808}" type="datetime3">
              <a:rPr lang="en-US" smtClean="0"/>
              <a:t>13 December 2025</a:t>
            </a:fld>
            <a:endParaRPr lang="en-US" dirty="0"/>
          </a:p>
        </p:txBody>
      </p:sp>
      <p:sp>
        <p:nvSpPr>
          <p:cNvPr id="8" name="Slide Number Placeholder 7">
            <a:extLst>
              <a:ext uri="{FF2B5EF4-FFF2-40B4-BE49-F238E27FC236}">
                <a16:creationId xmlns:a16="http://schemas.microsoft.com/office/drawing/2014/main" id="{415A3F74-2857-F2E2-EBE2-E31FE00143D6}"/>
              </a:ext>
            </a:extLst>
          </p:cNvPr>
          <p:cNvSpPr>
            <a:spLocks noGrp="1"/>
          </p:cNvSpPr>
          <p:nvPr>
            <p:ph type="sldNum" sz="quarter" idx="12"/>
          </p:nvPr>
        </p:nvSpPr>
        <p:spPr/>
        <p:txBody>
          <a:bodyPr/>
          <a:lstStyle/>
          <a:p>
            <a:fld id="{C1C11204-8A74-44E9-96C8-B6A49D60E869}" type="slidenum">
              <a:rPr lang="en-US" smtClean="0"/>
              <a:t>10</a:t>
            </a:fld>
            <a:endParaRPr lang="en-US" dirty="0"/>
          </a:p>
        </p:txBody>
      </p:sp>
      <p:grpSp>
        <p:nvGrpSpPr>
          <p:cNvPr id="23" name="Group 22">
            <a:extLst>
              <a:ext uri="{FF2B5EF4-FFF2-40B4-BE49-F238E27FC236}">
                <a16:creationId xmlns:a16="http://schemas.microsoft.com/office/drawing/2014/main" id="{39EE490B-1459-8055-42FB-E2A663EE8A15}"/>
              </a:ext>
            </a:extLst>
          </p:cNvPr>
          <p:cNvGrpSpPr/>
          <p:nvPr/>
        </p:nvGrpSpPr>
        <p:grpSpPr>
          <a:xfrm>
            <a:off x="228590" y="-18458"/>
            <a:ext cx="11801485" cy="689969"/>
            <a:chOff x="406400" y="3699153"/>
            <a:chExt cx="5689600" cy="1151280"/>
          </a:xfrm>
        </p:grpSpPr>
        <p:sp>
          <p:nvSpPr>
            <p:cNvPr id="24" name="Rectangle: Rounded Corners 23">
              <a:extLst>
                <a:ext uri="{FF2B5EF4-FFF2-40B4-BE49-F238E27FC236}">
                  <a16:creationId xmlns:a16="http://schemas.microsoft.com/office/drawing/2014/main" id="{F17A1CE8-C1E4-9C2E-4EF6-F482A61632C8}"/>
                </a:ext>
              </a:extLst>
            </p:cNvPr>
            <p:cNvSpPr/>
            <p:nvPr/>
          </p:nvSpPr>
          <p:spPr>
            <a:xfrm>
              <a:off x="406400" y="3699153"/>
              <a:ext cx="5689600" cy="1151280"/>
            </a:xfrm>
            <a:prstGeom prst="roundRect">
              <a:avLst/>
            </a:prstGeom>
          </p:spPr>
          <p:style>
            <a:lnRef idx="2">
              <a:schemeClr val="lt1">
                <a:hueOff val="0"/>
                <a:satOff val="0"/>
                <a:lumOff val="0"/>
                <a:alphaOff val="0"/>
              </a:schemeClr>
            </a:lnRef>
            <a:fillRef idx="1">
              <a:schemeClr val="accent5">
                <a:hueOff val="-7353344"/>
                <a:satOff val="-10228"/>
                <a:lumOff val="-3922"/>
                <a:alphaOff val="0"/>
              </a:schemeClr>
            </a:fillRef>
            <a:effectRef idx="0">
              <a:schemeClr val="accent5">
                <a:hueOff val="-7353344"/>
                <a:satOff val="-10228"/>
                <a:lumOff val="-3922"/>
                <a:alphaOff val="0"/>
              </a:schemeClr>
            </a:effectRef>
            <a:fontRef idx="minor">
              <a:schemeClr val="lt1"/>
            </a:fontRef>
          </p:style>
        </p:sp>
        <p:sp>
          <p:nvSpPr>
            <p:cNvPr id="25" name="Rectangle: Rounded Corners 4">
              <a:extLst>
                <a:ext uri="{FF2B5EF4-FFF2-40B4-BE49-F238E27FC236}">
                  <a16:creationId xmlns:a16="http://schemas.microsoft.com/office/drawing/2014/main" id="{6C945976-3283-7026-8487-026C901B2FF3}"/>
                </a:ext>
              </a:extLst>
            </p:cNvPr>
            <p:cNvSpPr txBox="1"/>
            <p:nvPr/>
          </p:nvSpPr>
          <p:spPr>
            <a:xfrm>
              <a:off x="462601" y="3755354"/>
              <a:ext cx="5552397" cy="103887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15053" tIns="0" rIns="215053" bIns="0" numCol="1" spcCol="1270" anchor="ctr" anchorCtr="0">
              <a:noAutofit/>
            </a:bodyPr>
            <a:lstStyle/>
            <a:p>
              <a:pPr lvl="0" algn="ctr"/>
              <a:r>
                <a:rPr lang="en-US" sz="3500" b="1" dirty="0">
                  <a:latin typeface="Verdana" panose="020B0604030504040204" pitchFamily="34" charset="0"/>
                  <a:ea typeface="Verdana" panose="020B0604030504040204" pitchFamily="34" charset="0"/>
                  <a:cs typeface="Arial" panose="020B0604020202020204" pitchFamily="34" charset="0"/>
                </a:rPr>
                <a:t>RARC</a:t>
              </a:r>
              <a:r>
                <a:rPr lang="en-US" sz="2400" b="1" dirty="0">
                  <a:latin typeface="Arial" panose="020B0604020202020204" pitchFamily="34" charset="0"/>
                  <a:cs typeface="Arial" panose="020B0604020202020204" pitchFamily="34" charset="0"/>
                </a:rPr>
                <a:t> </a:t>
              </a:r>
              <a:r>
                <a:rPr lang="en-US" sz="2000" b="1" dirty="0">
                  <a:latin typeface="Verdana" panose="020B0604030504040204" pitchFamily="34" charset="0"/>
                  <a:ea typeface="Verdana" panose="020B0604030504040204" pitchFamily="34" charset="0"/>
                  <a:cs typeface="Arial" panose="020B0604020202020204" pitchFamily="34" charset="0"/>
                </a:rPr>
                <a:t>cont’d</a:t>
              </a:r>
            </a:p>
          </p:txBody>
        </p:sp>
      </p:grpSp>
      <p:graphicFrame>
        <p:nvGraphicFramePr>
          <p:cNvPr id="2" name="Table 1">
            <a:extLst>
              <a:ext uri="{FF2B5EF4-FFF2-40B4-BE49-F238E27FC236}">
                <a16:creationId xmlns:a16="http://schemas.microsoft.com/office/drawing/2014/main" id="{43A3A3C3-8A23-8EAF-4712-2BAAC32E3E73}"/>
              </a:ext>
            </a:extLst>
          </p:cNvPr>
          <p:cNvGraphicFramePr>
            <a:graphicFrameLocks noGrp="1"/>
          </p:cNvGraphicFramePr>
          <p:nvPr>
            <p:extLst>
              <p:ext uri="{D42A27DB-BD31-4B8C-83A1-F6EECF244321}">
                <p14:modId xmlns:p14="http://schemas.microsoft.com/office/powerpoint/2010/main" val="3937625572"/>
              </p:ext>
            </p:extLst>
          </p:nvPr>
        </p:nvGraphicFramePr>
        <p:xfrm>
          <a:off x="221876" y="563259"/>
          <a:ext cx="11820599" cy="6157659"/>
        </p:xfrm>
        <a:graphic>
          <a:graphicData uri="http://schemas.openxmlformats.org/drawingml/2006/table">
            <a:tbl>
              <a:tblPr firstRow="1" firstCol="1" bandRow="1">
                <a:tableStyleId>{5C22544A-7EE6-4342-B048-85BDC9FD1C3A}</a:tableStyleId>
              </a:tblPr>
              <a:tblGrid>
                <a:gridCol w="1411715">
                  <a:extLst>
                    <a:ext uri="{9D8B030D-6E8A-4147-A177-3AD203B41FA5}">
                      <a16:colId xmlns:a16="http://schemas.microsoft.com/office/drawing/2014/main" val="1147510601"/>
                    </a:ext>
                  </a:extLst>
                </a:gridCol>
                <a:gridCol w="3780890">
                  <a:extLst>
                    <a:ext uri="{9D8B030D-6E8A-4147-A177-3AD203B41FA5}">
                      <a16:colId xmlns:a16="http://schemas.microsoft.com/office/drawing/2014/main" val="1826754891"/>
                    </a:ext>
                  </a:extLst>
                </a:gridCol>
                <a:gridCol w="3267182">
                  <a:extLst>
                    <a:ext uri="{9D8B030D-6E8A-4147-A177-3AD203B41FA5}">
                      <a16:colId xmlns:a16="http://schemas.microsoft.com/office/drawing/2014/main" val="2698269628"/>
                    </a:ext>
                  </a:extLst>
                </a:gridCol>
                <a:gridCol w="3360812">
                  <a:extLst>
                    <a:ext uri="{9D8B030D-6E8A-4147-A177-3AD203B41FA5}">
                      <a16:colId xmlns:a16="http://schemas.microsoft.com/office/drawing/2014/main" val="2087523602"/>
                    </a:ext>
                  </a:extLst>
                </a:gridCol>
              </a:tblGrid>
              <a:tr h="557182">
                <a:tc>
                  <a:txBody>
                    <a:bodyPr/>
                    <a:lstStyle/>
                    <a:p>
                      <a:pPr marL="0" marR="0">
                        <a:lnSpc>
                          <a:spcPct val="115000"/>
                        </a:lnSpc>
                        <a:spcAft>
                          <a:spcPts val="800"/>
                        </a:spcAft>
                        <a:buNone/>
                      </a:pPr>
                      <a:r>
                        <a:rPr lang="en-US" sz="2000" kern="100">
                          <a:effectLst/>
                          <a:latin typeface="Arial" panose="020B0604020202020204" pitchFamily="34" charset="0"/>
                          <a:cs typeface="Arial" panose="020B0604020202020204" pitchFamily="34" charset="0"/>
                        </a:rPr>
                        <a:t>NAME OF PROJECT</a:t>
                      </a:r>
                      <a:endParaRPr lang="en-US" sz="2000" kern="10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tc>
                  <a:txBody>
                    <a:bodyPr/>
                    <a:lstStyle/>
                    <a:p>
                      <a:pPr marL="0" marR="0">
                        <a:lnSpc>
                          <a:spcPct val="115000"/>
                        </a:lnSpc>
                        <a:spcAft>
                          <a:spcPts val="800"/>
                        </a:spcAft>
                        <a:buNone/>
                      </a:pPr>
                      <a:r>
                        <a:rPr lang="en-US" sz="2000" kern="100" dirty="0">
                          <a:effectLst/>
                          <a:latin typeface="Arial" panose="020B0604020202020204" pitchFamily="34" charset="0"/>
                          <a:cs typeface="Arial" panose="020B0604020202020204" pitchFamily="34" charset="0"/>
                        </a:rPr>
                        <a:t>OBJECTIVES</a:t>
                      </a:r>
                      <a:endParaRPr lang="en-US" sz="2000" kern="100" dirty="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tc>
                  <a:txBody>
                    <a:bodyPr/>
                    <a:lstStyle/>
                    <a:p>
                      <a:pPr marL="0" marR="0">
                        <a:lnSpc>
                          <a:spcPct val="115000"/>
                        </a:lnSpc>
                        <a:spcAft>
                          <a:spcPts val="800"/>
                        </a:spcAft>
                        <a:buNone/>
                      </a:pPr>
                      <a:r>
                        <a:rPr lang="en-US" sz="2000" kern="100">
                          <a:effectLst/>
                          <a:latin typeface="Arial" panose="020B0604020202020204" pitchFamily="34" charset="0"/>
                          <a:cs typeface="Arial" panose="020B0604020202020204" pitchFamily="34" charset="0"/>
                        </a:rPr>
                        <a:t>BRIEF SUMMARY</a:t>
                      </a:r>
                      <a:endParaRPr lang="en-US" sz="2000" kern="10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tc>
                  <a:txBody>
                    <a:bodyPr/>
                    <a:lstStyle/>
                    <a:p>
                      <a:pPr marL="0" marR="0">
                        <a:lnSpc>
                          <a:spcPct val="115000"/>
                        </a:lnSpc>
                        <a:spcAft>
                          <a:spcPts val="800"/>
                        </a:spcAft>
                        <a:buNone/>
                      </a:pPr>
                      <a:r>
                        <a:rPr lang="en-US" sz="2000" kern="100">
                          <a:effectLst/>
                          <a:latin typeface="Arial" panose="020B0604020202020204" pitchFamily="34" charset="0"/>
                          <a:cs typeface="Arial" panose="020B0604020202020204" pitchFamily="34" charset="0"/>
                        </a:rPr>
                        <a:t>CURRENT STATUS</a:t>
                      </a:r>
                      <a:endParaRPr lang="en-US" sz="2000" kern="10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extLst>
                  <a:ext uri="{0D108BD9-81ED-4DB2-BD59-A6C34878D82A}">
                    <a16:rowId xmlns:a16="http://schemas.microsoft.com/office/drawing/2014/main" val="636132889"/>
                  </a:ext>
                </a:extLst>
              </a:tr>
              <a:tr h="2813848">
                <a:tc>
                  <a:txBody>
                    <a:bodyPr/>
                    <a:lstStyle/>
                    <a:p>
                      <a:pPr marL="0" marR="0">
                        <a:lnSpc>
                          <a:spcPct val="115000"/>
                        </a:lnSpc>
                        <a:spcAft>
                          <a:spcPts val="800"/>
                        </a:spcAft>
                        <a:buNone/>
                      </a:pPr>
                      <a:r>
                        <a:rPr lang="en-US" sz="2000" b="1" kern="1200" dirty="0" err="1">
                          <a:solidFill>
                            <a:schemeClr val="lt1"/>
                          </a:solidFill>
                          <a:effectLst/>
                          <a:latin typeface="Arial" panose="020B0604020202020204" pitchFamily="34" charset="0"/>
                          <a:ea typeface="+mn-ea"/>
                          <a:cs typeface="Arial" panose="020B0604020202020204" pitchFamily="34" charset="0"/>
                        </a:rPr>
                        <a:t>Mr</a:t>
                      </a:r>
                      <a:r>
                        <a:rPr lang="en-US" sz="2000" b="1" kern="1200" dirty="0">
                          <a:solidFill>
                            <a:schemeClr val="lt1"/>
                          </a:solidFill>
                          <a:effectLst/>
                          <a:latin typeface="Arial" panose="020B0604020202020204" pitchFamily="34" charset="0"/>
                          <a:ea typeface="+mn-ea"/>
                          <a:cs typeface="Arial" panose="020B0604020202020204" pitchFamily="34" charset="0"/>
                        </a:rPr>
                        <a:t> Alie Conteh</a:t>
                      </a:r>
                      <a:endParaRPr lang="en-US" sz="2000" kern="100" dirty="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tc>
                  <a:txBody>
                    <a:bodyPr/>
                    <a:lstStyle/>
                    <a:p>
                      <a:pPr marL="342900" marR="0" lvl="0" indent="-342900">
                        <a:buFont typeface="+mj-lt"/>
                        <a:buAutoNum type="arabicParenBoth"/>
                      </a:pPr>
                      <a:r>
                        <a:rPr lang="en-US" sz="2000" kern="100" dirty="0">
                          <a:effectLst/>
                          <a:latin typeface="Arial" panose="020B0604020202020204" pitchFamily="34" charset="0"/>
                          <a:ea typeface="PMingLiU" panose="02020500000000000000" pitchFamily="18" charset="-120"/>
                          <a:cs typeface="Arial" panose="020B0604020202020204" pitchFamily="34" charset="0"/>
                        </a:rPr>
                        <a:t> To evaluate and identify rice breeding lines in the various </a:t>
                      </a:r>
                      <a:r>
                        <a:rPr lang="en-US" sz="2000" kern="100" dirty="0" err="1">
                          <a:effectLst/>
                          <a:latin typeface="Arial" panose="020B0604020202020204" pitchFamily="34" charset="0"/>
                          <a:ea typeface="PMingLiU" panose="02020500000000000000" pitchFamily="18" charset="-120"/>
                          <a:cs typeface="Arial" panose="020B0604020202020204" pitchFamily="34" charset="0"/>
                        </a:rPr>
                        <a:t>agro</a:t>
                      </a:r>
                      <a:r>
                        <a:rPr lang="en-US" sz="2000" kern="100" dirty="0">
                          <a:effectLst/>
                          <a:latin typeface="Arial" panose="020B0604020202020204" pitchFamily="34" charset="0"/>
                          <a:ea typeface="PMingLiU" panose="02020500000000000000" pitchFamily="18" charset="-120"/>
                          <a:cs typeface="Arial" panose="020B0604020202020204" pitchFamily="34" charset="0"/>
                        </a:rPr>
                        <a:t> ecologies in Sierra Leone that are high yielding, tolerance to the major abiotic stresses and resistance to biotic stresses,</a:t>
                      </a:r>
                      <a:r>
                        <a:rPr lang="en-US" sz="2000" b="1" kern="100" dirty="0">
                          <a:effectLst/>
                          <a:latin typeface="Arial" panose="020B0604020202020204" pitchFamily="34" charset="0"/>
                          <a:ea typeface="PMingLiU" panose="02020500000000000000" pitchFamily="18" charset="-120"/>
                          <a:cs typeface="Arial" panose="020B0604020202020204" pitchFamily="34" charset="0"/>
                        </a:rPr>
                        <a:t> </a:t>
                      </a:r>
                      <a:r>
                        <a:rPr lang="en-US" sz="2000" kern="100" dirty="0">
                          <a:effectLst/>
                          <a:latin typeface="Arial" panose="020B0604020202020204" pitchFamily="34" charset="0"/>
                          <a:ea typeface="PMingLiU" panose="02020500000000000000" pitchFamily="18" charset="-120"/>
                          <a:cs typeface="Arial" panose="020B0604020202020204" pitchFamily="34" charset="0"/>
                        </a:rPr>
                        <a:t>with good phenotypic and market acceptability with high nutritional value. to accelerate the release of new varieties that  promote both income generation and good health; </a:t>
                      </a:r>
                    </a:p>
                    <a:p>
                      <a:pPr marL="342900" marR="0" lvl="0" indent="-342900">
                        <a:buFont typeface="+mj-lt"/>
                        <a:buAutoNum type="arabicParenBoth"/>
                      </a:pPr>
                      <a:r>
                        <a:rPr lang="en-US" sz="2000" kern="100" dirty="0">
                          <a:effectLst/>
                          <a:latin typeface="Arial" panose="020B0604020202020204" pitchFamily="34" charset="0"/>
                          <a:ea typeface="Times New Roman" panose="02020603050405020304" pitchFamily="18" charset="0"/>
                          <a:cs typeface="Arial" panose="020B0604020202020204" pitchFamily="34" charset="0"/>
                        </a:rPr>
                        <a:t> To develop climate-resilient rice varieties, for tolerance to flooding, iron toxicity and salinity.</a:t>
                      </a:r>
                      <a:endParaRPr lang="en-US" sz="2000" kern="100" dirty="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tc>
                  <a:txBody>
                    <a:bodyPr/>
                    <a:lstStyle/>
                    <a:p>
                      <a:pPr marL="457200" marR="0" indent="-457200">
                        <a:lnSpc>
                          <a:spcPct val="115000"/>
                        </a:lnSpc>
                        <a:spcAft>
                          <a:spcPts val="800"/>
                        </a:spcAft>
                        <a:buFont typeface="+mj-lt"/>
                        <a:buAutoNum type="arabicParenR"/>
                      </a:pPr>
                      <a:r>
                        <a:rPr lang="en-US" sz="2000" kern="100" dirty="0">
                          <a:effectLst/>
                          <a:latin typeface="Arial" panose="020B0604020202020204" pitchFamily="34" charset="0"/>
                          <a:ea typeface="Aptos" panose="020B0004020202020204" pitchFamily="34" charset="0"/>
                          <a:cs typeface="Arial" panose="020B0604020202020204" pitchFamily="34" charset="0"/>
                        </a:rPr>
                        <a:t>Multi Environmental Trial (Rainfed upland) Evaluation of 60 upland genotype – in one location </a:t>
                      </a:r>
                      <a:r>
                        <a:rPr lang="en-US" sz="2000" kern="100" dirty="0" err="1">
                          <a:effectLst/>
                          <a:latin typeface="Arial" panose="020B0604020202020204" pitchFamily="34" charset="0"/>
                          <a:ea typeface="Aptos" panose="020B0004020202020204" pitchFamily="34" charset="0"/>
                          <a:cs typeface="Arial" panose="020B0604020202020204" pitchFamily="34" charset="0"/>
                        </a:rPr>
                        <a:t>Rokupr</a:t>
                      </a:r>
                      <a:r>
                        <a:rPr lang="en-US" sz="2000" kern="100" dirty="0">
                          <a:effectLst/>
                          <a:latin typeface="Arial" panose="020B0604020202020204" pitchFamily="34" charset="0"/>
                          <a:ea typeface="Aptos" panose="020B0004020202020204" pitchFamily="34" charset="0"/>
                          <a:cs typeface="Arial" panose="020B0604020202020204" pitchFamily="34" charset="0"/>
                        </a:rPr>
                        <a:t>;</a:t>
                      </a:r>
                    </a:p>
                    <a:p>
                      <a:pPr marL="457200" marR="0" indent="-457200">
                        <a:lnSpc>
                          <a:spcPct val="115000"/>
                        </a:lnSpc>
                        <a:spcAft>
                          <a:spcPts val="800"/>
                        </a:spcAft>
                        <a:buFont typeface="+mj-lt"/>
                        <a:buAutoNum type="arabicParenR"/>
                      </a:pPr>
                      <a:r>
                        <a:rPr lang="en-US" sz="2000" kern="100" dirty="0" err="1">
                          <a:effectLst/>
                          <a:latin typeface="Arial" panose="020B0604020202020204" pitchFamily="34" charset="0"/>
                          <a:ea typeface="PMingLiU" panose="02020500000000000000" pitchFamily="18" charset="-120"/>
                          <a:cs typeface="Arial" panose="020B0604020202020204" pitchFamily="34" charset="0"/>
                        </a:rPr>
                        <a:t>Onfarm</a:t>
                      </a:r>
                      <a:r>
                        <a:rPr lang="en-US" sz="2000" kern="100" dirty="0">
                          <a:effectLst/>
                          <a:latin typeface="Arial" panose="020B0604020202020204" pitchFamily="34" charset="0"/>
                          <a:ea typeface="PMingLiU" panose="02020500000000000000" pitchFamily="18" charset="-120"/>
                          <a:cs typeface="Arial" panose="020B0604020202020204" pitchFamily="34" charset="0"/>
                        </a:rPr>
                        <a:t> Trials involving 50 farmers in the upland and lowland ecologies;</a:t>
                      </a:r>
                    </a:p>
                    <a:p>
                      <a:pPr marL="457200" marR="0" indent="-457200">
                        <a:lnSpc>
                          <a:spcPct val="115000"/>
                        </a:lnSpc>
                        <a:spcAft>
                          <a:spcPts val="800"/>
                        </a:spcAft>
                        <a:buFont typeface="+mj-lt"/>
                        <a:buAutoNum type="arabicParenR"/>
                      </a:pPr>
                      <a:r>
                        <a:rPr lang="en-US" sz="2000" kern="100" dirty="0">
                          <a:effectLst/>
                          <a:latin typeface="Arial" panose="020B0604020202020204" pitchFamily="34" charset="0"/>
                          <a:ea typeface="PMingLiU" panose="02020500000000000000" pitchFamily="18" charset="-120"/>
                          <a:cs typeface="Arial" panose="020B0604020202020204" pitchFamily="34" charset="0"/>
                        </a:rPr>
                        <a:t>Evaluation of Rice genotype for tolerance to Salinity, flooding and iron toxicity for climatic variability adaption in Sierra Leone.</a:t>
                      </a:r>
                      <a:endParaRPr lang="en-US" sz="2000" kern="100" dirty="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tc>
                  <a:txBody>
                    <a:bodyPr/>
                    <a:lstStyle/>
                    <a:p>
                      <a:pPr marL="0" marR="0">
                        <a:lnSpc>
                          <a:spcPct val="115000"/>
                        </a:lnSpc>
                        <a:spcAft>
                          <a:spcPts val="800"/>
                        </a:spcAft>
                        <a:buNone/>
                      </a:pPr>
                      <a:r>
                        <a:rPr lang="en-US" sz="2000" kern="100" dirty="0">
                          <a:effectLst/>
                          <a:latin typeface="Arial" panose="020B0604020202020204" pitchFamily="34" charset="0"/>
                          <a:ea typeface="Aptos" panose="020B0004020202020204" pitchFamily="34" charset="0"/>
                          <a:cs typeface="Arial" panose="020B0604020202020204" pitchFamily="34" charset="0"/>
                        </a:rPr>
                        <a:t>(1)Harvesting have completed drying and weighing is in progress, data inputting is also in Progress</a:t>
                      </a:r>
                    </a:p>
                    <a:p>
                      <a:pPr marL="0" marR="0">
                        <a:lnSpc>
                          <a:spcPct val="115000"/>
                        </a:lnSpc>
                        <a:spcAft>
                          <a:spcPts val="800"/>
                        </a:spcAft>
                        <a:buNone/>
                      </a:pPr>
                      <a:r>
                        <a:rPr lang="en-US" sz="2000" kern="100" dirty="0">
                          <a:effectLst/>
                          <a:latin typeface="Arial" panose="020B0604020202020204" pitchFamily="34" charset="0"/>
                          <a:ea typeface="Aptos" panose="020B0004020202020204" pitchFamily="34" charset="0"/>
                          <a:cs typeface="Arial" panose="020B0604020202020204" pitchFamily="34" charset="0"/>
                        </a:rPr>
                        <a:t>(2) A field day was organized for the various actors across the rice value chain 98 participants, including farmers, Millers, seed producers and traders evaluate the new varieties.</a:t>
                      </a:r>
                    </a:p>
                    <a:p>
                      <a:pPr marL="0" marR="0">
                        <a:lnSpc>
                          <a:spcPct val="115000"/>
                        </a:lnSpc>
                        <a:spcAft>
                          <a:spcPts val="800"/>
                        </a:spcAft>
                        <a:buNone/>
                      </a:pPr>
                      <a:r>
                        <a:rPr lang="en-US" sz="2000" kern="100" dirty="0">
                          <a:effectLst/>
                          <a:latin typeface="Arial" panose="020B0604020202020204" pitchFamily="34" charset="0"/>
                          <a:ea typeface="Aptos" panose="020B0004020202020204" pitchFamily="34" charset="0"/>
                          <a:cs typeface="Arial" panose="020B0604020202020204" pitchFamily="34" charset="0"/>
                        </a:rPr>
                        <a:t>(3) Harvesting is in progress for the various location. Data inputting is also in progress</a:t>
                      </a:r>
                    </a:p>
                  </a:txBody>
                  <a:tcPr marL="45992" marR="45992" marT="0" marB="0"/>
                </a:tc>
                <a:extLst>
                  <a:ext uri="{0D108BD9-81ED-4DB2-BD59-A6C34878D82A}">
                    <a16:rowId xmlns:a16="http://schemas.microsoft.com/office/drawing/2014/main" val="1338475523"/>
                  </a:ext>
                </a:extLst>
              </a:tr>
            </a:tbl>
          </a:graphicData>
        </a:graphic>
      </p:graphicFrame>
    </p:spTree>
    <p:extLst>
      <p:ext uri="{BB962C8B-B14F-4D97-AF65-F5344CB8AC3E}">
        <p14:creationId xmlns:p14="http://schemas.microsoft.com/office/powerpoint/2010/main" val="39182249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F84BD8-3B1F-80FD-3E52-EDFDDCF8E7CE}"/>
            </a:ext>
          </a:extLst>
        </p:cNvPr>
        <p:cNvGrpSpPr/>
        <p:nvPr/>
      </p:nvGrpSpPr>
      <p:grpSpPr>
        <a:xfrm>
          <a:off x="0" y="0"/>
          <a:ext cx="0" cy="0"/>
          <a:chOff x="0" y="0"/>
          <a:chExt cx="0" cy="0"/>
        </a:xfrm>
      </p:grpSpPr>
      <p:sp>
        <p:nvSpPr>
          <p:cNvPr id="5" name="Date Placeholder 4">
            <a:extLst>
              <a:ext uri="{FF2B5EF4-FFF2-40B4-BE49-F238E27FC236}">
                <a16:creationId xmlns:a16="http://schemas.microsoft.com/office/drawing/2014/main" id="{FEDA205C-31D2-614B-C404-9374F75AD44B}"/>
              </a:ext>
            </a:extLst>
          </p:cNvPr>
          <p:cNvSpPr>
            <a:spLocks noGrp="1"/>
          </p:cNvSpPr>
          <p:nvPr>
            <p:ph type="dt" sz="half" idx="10"/>
          </p:nvPr>
        </p:nvSpPr>
        <p:spPr/>
        <p:txBody>
          <a:bodyPr/>
          <a:lstStyle/>
          <a:p>
            <a:fld id="{9FC4B771-0C94-4C27-BA3A-FE6EF534B808}" type="datetime3">
              <a:rPr lang="en-US" smtClean="0"/>
              <a:t>13 December 2025</a:t>
            </a:fld>
            <a:endParaRPr lang="en-US" dirty="0"/>
          </a:p>
        </p:txBody>
      </p:sp>
      <p:sp>
        <p:nvSpPr>
          <p:cNvPr id="8" name="Slide Number Placeholder 7">
            <a:extLst>
              <a:ext uri="{FF2B5EF4-FFF2-40B4-BE49-F238E27FC236}">
                <a16:creationId xmlns:a16="http://schemas.microsoft.com/office/drawing/2014/main" id="{805C3411-A1D8-7F25-C0F4-3B3306BE8758}"/>
              </a:ext>
            </a:extLst>
          </p:cNvPr>
          <p:cNvSpPr>
            <a:spLocks noGrp="1"/>
          </p:cNvSpPr>
          <p:nvPr>
            <p:ph type="sldNum" sz="quarter" idx="12"/>
          </p:nvPr>
        </p:nvSpPr>
        <p:spPr/>
        <p:txBody>
          <a:bodyPr/>
          <a:lstStyle/>
          <a:p>
            <a:fld id="{C1C11204-8A74-44E9-96C8-B6A49D60E869}" type="slidenum">
              <a:rPr lang="en-US" smtClean="0"/>
              <a:t>11</a:t>
            </a:fld>
            <a:endParaRPr lang="en-US" dirty="0"/>
          </a:p>
        </p:txBody>
      </p:sp>
      <p:grpSp>
        <p:nvGrpSpPr>
          <p:cNvPr id="23" name="Group 22">
            <a:extLst>
              <a:ext uri="{FF2B5EF4-FFF2-40B4-BE49-F238E27FC236}">
                <a16:creationId xmlns:a16="http://schemas.microsoft.com/office/drawing/2014/main" id="{76C5A489-0CD4-F639-4DE1-02F432D16730}"/>
              </a:ext>
            </a:extLst>
          </p:cNvPr>
          <p:cNvGrpSpPr/>
          <p:nvPr/>
        </p:nvGrpSpPr>
        <p:grpSpPr>
          <a:xfrm>
            <a:off x="228590" y="-18458"/>
            <a:ext cx="11801485" cy="689969"/>
            <a:chOff x="406400" y="3699153"/>
            <a:chExt cx="5689600" cy="1151280"/>
          </a:xfrm>
        </p:grpSpPr>
        <p:sp>
          <p:nvSpPr>
            <p:cNvPr id="24" name="Rectangle: Rounded Corners 23">
              <a:extLst>
                <a:ext uri="{FF2B5EF4-FFF2-40B4-BE49-F238E27FC236}">
                  <a16:creationId xmlns:a16="http://schemas.microsoft.com/office/drawing/2014/main" id="{3BD6F320-294C-664B-A0CF-64B589A07E65}"/>
                </a:ext>
              </a:extLst>
            </p:cNvPr>
            <p:cNvSpPr/>
            <p:nvPr/>
          </p:nvSpPr>
          <p:spPr>
            <a:xfrm>
              <a:off x="406400" y="3699153"/>
              <a:ext cx="5689600" cy="1151280"/>
            </a:xfrm>
            <a:prstGeom prst="roundRect">
              <a:avLst/>
            </a:prstGeom>
          </p:spPr>
          <p:style>
            <a:lnRef idx="2">
              <a:schemeClr val="lt1">
                <a:hueOff val="0"/>
                <a:satOff val="0"/>
                <a:lumOff val="0"/>
                <a:alphaOff val="0"/>
              </a:schemeClr>
            </a:lnRef>
            <a:fillRef idx="1">
              <a:schemeClr val="accent5">
                <a:hueOff val="-7353344"/>
                <a:satOff val="-10228"/>
                <a:lumOff val="-3922"/>
                <a:alphaOff val="0"/>
              </a:schemeClr>
            </a:fillRef>
            <a:effectRef idx="0">
              <a:schemeClr val="accent5">
                <a:hueOff val="-7353344"/>
                <a:satOff val="-10228"/>
                <a:lumOff val="-3922"/>
                <a:alphaOff val="0"/>
              </a:schemeClr>
            </a:effectRef>
            <a:fontRef idx="minor">
              <a:schemeClr val="lt1"/>
            </a:fontRef>
          </p:style>
        </p:sp>
        <p:sp>
          <p:nvSpPr>
            <p:cNvPr id="25" name="Rectangle: Rounded Corners 4">
              <a:extLst>
                <a:ext uri="{FF2B5EF4-FFF2-40B4-BE49-F238E27FC236}">
                  <a16:creationId xmlns:a16="http://schemas.microsoft.com/office/drawing/2014/main" id="{EB1FE011-5410-A0AB-5439-36D365A3D92C}"/>
                </a:ext>
              </a:extLst>
            </p:cNvPr>
            <p:cNvSpPr txBox="1"/>
            <p:nvPr/>
          </p:nvSpPr>
          <p:spPr>
            <a:xfrm>
              <a:off x="462601" y="3755354"/>
              <a:ext cx="5552397" cy="103887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15053" tIns="0" rIns="215053" bIns="0" numCol="1" spcCol="1270" anchor="ctr" anchorCtr="0">
              <a:noAutofit/>
            </a:bodyPr>
            <a:lstStyle/>
            <a:p>
              <a:pPr lvl="0" algn="ctr"/>
              <a:r>
                <a:rPr lang="en-US" sz="3500" b="1" dirty="0">
                  <a:latin typeface="Verdana" panose="020B0604030504040204" pitchFamily="34" charset="0"/>
                  <a:ea typeface="Verdana" panose="020B0604030504040204" pitchFamily="34" charset="0"/>
                  <a:cs typeface="Arial" panose="020B0604020202020204" pitchFamily="34" charset="0"/>
                </a:rPr>
                <a:t>NARC</a:t>
              </a:r>
              <a:endParaRPr lang="en-US" sz="2000" b="1" dirty="0">
                <a:latin typeface="Verdana" panose="020B0604030504040204" pitchFamily="34" charset="0"/>
                <a:ea typeface="Verdana" panose="020B0604030504040204" pitchFamily="34" charset="0"/>
                <a:cs typeface="Arial" panose="020B0604020202020204" pitchFamily="34" charset="0"/>
              </a:endParaRPr>
            </a:p>
          </p:txBody>
        </p:sp>
      </p:grpSp>
      <p:graphicFrame>
        <p:nvGraphicFramePr>
          <p:cNvPr id="2" name="Table 1">
            <a:extLst>
              <a:ext uri="{FF2B5EF4-FFF2-40B4-BE49-F238E27FC236}">
                <a16:creationId xmlns:a16="http://schemas.microsoft.com/office/drawing/2014/main" id="{0A80D977-F9FF-7C9A-5647-FE420BBDAD90}"/>
              </a:ext>
            </a:extLst>
          </p:cNvPr>
          <p:cNvGraphicFramePr>
            <a:graphicFrameLocks noGrp="1"/>
          </p:cNvGraphicFramePr>
          <p:nvPr>
            <p:extLst>
              <p:ext uri="{D42A27DB-BD31-4B8C-83A1-F6EECF244321}">
                <p14:modId xmlns:p14="http://schemas.microsoft.com/office/powerpoint/2010/main" val="4230011521"/>
              </p:ext>
            </p:extLst>
          </p:nvPr>
        </p:nvGraphicFramePr>
        <p:xfrm>
          <a:off x="221876" y="563259"/>
          <a:ext cx="11820599" cy="6000878"/>
        </p:xfrm>
        <a:graphic>
          <a:graphicData uri="http://schemas.openxmlformats.org/drawingml/2006/table">
            <a:tbl>
              <a:tblPr firstRow="1" firstCol="1" bandRow="1">
                <a:tableStyleId>{5C22544A-7EE6-4342-B048-85BDC9FD1C3A}</a:tableStyleId>
              </a:tblPr>
              <a:tblGrid>
                <a:gridCol w="1693188">
                  <a:extLst>
                    <a:ext uri="{9D8B030D-6E8A-4147-A177-3AD203B41FA5}">
                      <a16:colId xmlns:a16="http://schemas.microsoft.com/office/drawing/2014/main" val="1147510601"/>
                    </a:ext>
                  </a:extLst>
                </a:gridCol>
                <a:gridCol w="3674853">
                  <a:extLst>
                    <a:ext uri="{9D8B030D-6E8A-4147-A177-3AD203B41FA5}">
                      <a16:colId xmlns:a16="http://schemas.microsoft.com/office/drawing/2014/main" val="1826754891"/>
                    </a:ext>
                  </a:extLst>
                </a:gridCol>
                <a:gridCol w="2829464">
                  <a:extLst>
                    <a:ext uri="{9D8B030D-6E8A-4147-A177-3AD203B41FA5}">
                      <a16:colId xmlns:a16="http://schemas.microsoft.com/office/drawing/2014/main" val="2698269628"/>
                    </a:ext>
                  </a:extLst>
                </a:gridCol>
                <a:gridCol w="3623094">
                  <a:extLst>
                    <a:ext uri="{9D8B030D-6E8A-4147-A177-3AD203B41FA5}">
                      <a16:colId xmlns:a16="http://schemas.microsoft.com/office/drawing/2014/main" val="2087523602"/>
                    </a:ext>
                  </a:extLst>
                </a:gridCol>
              </a:tblGrid>
              <a:tr h="557182">
                <a:tc>
                  <a:txBody>
                    <a:bodyPr/>
                    <a:lstStyle/>
                    <a:p>
                      <a:pPr marL="0" marR="0">
                        <a:lnSpc>
                          <a:spcPct val="115000"/>
                        </a:lnSpc>
                        <a:spcAft>
                          <a:spcPts val="800"/>
                        </a:spcAft>
                        <a:buNone/>
                      </a:pPr>
                      <a:r>
                        <a:rPr lang="en-US" sz="2000" kern="100" dirty="0">
                          <a:effectLst/>
                          <a:latin typeface="Arial" panose="020B0604020202020204" pitchFamily="34" charset="0"/>
                          <a:cs typeface="Arial" panose="020B0604020202020204" pitchFamily="34" charset="0"/>
                        </a:rPr>
                        <a:t>NAME OF PROJECT</a:t>
                      </a:r>
                      <a:endParaRPr lang="en-US" sz="2000" kern="100" dirty="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tc>
                  <a:txBody>
                    <a:bodyPr/>
                    <a:lstStyle/>
                    <a:p>
                      <a:pPr marL="0" marR="0">
                        <a:lnSpc>
                          <a:spcPct val="115000"/>
                        </a:lnSpc>
                        <a:spcAft>
                          <a:spcPts val="800"/>
                        </a:spcAft>
                        <a:buNone/>
                      </a:pPr>
                      <a:r>
                        <a:rPr lang="en-US" sz="2000" kern="100">
                          <a:effectLst/>
                          <a:latin typeface="Arial" panose="020B0604020202020204" pitchFamily="34" charset="0"/>
                          <a:cs typeface="Arial" panose="020B0604020202020204" pitchFamily="34" charset="0"/>
                        </a:rPr>
                        <a:t>OBJECTIVES</a:t>
                      </a:r>
                      <a:endParaRPr lang="en-US" sz="2000" kern="10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tc>
                  <a:txBody>
                    <a:bodyPr/>
                    <a:lstStyle/>
                    <a:p>
                      <a:pPr marL="0" marR="0">
                        <a:lnSpc>
                          <a:spcPct val="115000"/>
                        </a:lnSpc>
                        <a:spcAft>
                          <a:spcPts val="800"/>
                        </a:spcAft>
                        <a:buNone/>
                      </a:pPr>
                      <a:r>
                        <a:rPr lang="en-US" sz="2000" kern="100" dirty="0">
                          <a:effectLst/>
                          <a:latin typeface="Arial" panose="020B0604020202020204" pitchFamily="34" charset="0"/>
                          <a:cs typeface="Arial" panose="020B0604020202020204" pitchFamily="34" charset="0"/>
                        </a:rPr>
                        <a:t>BRIEF SUMMARY</a:t>
                      </a:r>
                      <a:endParaRPr lang="en-US" sz="2000" kern="100" dirty="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tc>
                  <a:txBody>
                    <a:bodyPr/>
                    <a:lstStyle/>
                    <a:p>
                      <a:pPr marL="0" marR="0">
                        <a:lnSpc>
                          <a:spcPct val="115000"/>
                        </a:lnSpc>
                        <a:spcAft>
                          <a:spcPts val="800"/>
                        </a:spcAft>
                        <a:buNone/>
                      </a:pPr>
                      <a:r>
                        <a:rPr lang="en-US" sz="2000" kern="100" dirty="0">
                          <a:effectLst/>
                          <a:latin typeface="Arial" panose="020B0604020202020204" pitchFamily="34" charset="0"/>
                          <a:cs typeface="Arial" panose="020B0604020202020204" pitchFamily="34" charset="0"/>
                        </a:rPr>
                        <a:t>CURRENT STATUS</a:t>
                      </a:r>
                      <a:endParaRPr lang="en-US" sz="2000" kern="100" dirty="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extLst>
                  <a:ext uri="{0D108BD9-81ED-4DB2-BD59-A6C34878D82A}">
                    <a16:rowId xmlns:a16="http://schemas.microsoft.com/office/drawing/2014/main" val="636132889"/>
                  </a:ext>
                </a:extLst>
              </a:tr>
              <a:tr h="2813848">
                <a:tc>
                  <a:txBody>
                    <a:bodyPr/>
                    <a:lstStyle/>
                    <a:p>
                      <a:pPr marL="0" marR="0" lvl="0" indent="0" algn="l" defTabSz="914400" rtl="0" eaLnBrk="1" fontAlgn="auto" latinLnBrk="0" hangingPunct="1">
                        <a:lnSpc>
                          <a:spcPct val="115000"/>
                        </a:lnSpc>
                        <a:spcBef>
                          <a:spcPts val="0"/>
                        </a:spcBef>
                        <a:spcAft>
                          <a:spcPts val="800"/>
                        </a:spcAft>
                        <a:buClrTx/>
                        <a:buSzTx/>
                        <a:buFontTx/>
                        <a:buNone/>
                        <a:tabLst/>
                        <a:defRPr/>
                      </a:pPr>
                      <a:r>
                        <a:rPr lang="en-GB" sz="2000" b="0" kern="1200" dirty="0">
                          <a:solidFill>
                            <a:schemeClr val="lt1"/>
                          </a:solidFill>
                          <a:effectLst/>
                          <a:latin typeface="Arial" panose="020B0604020202020204" pitchFamily="34" charset="0"/>
                          <a:ea typeface="+mn-ea"/>
                          <a:cs typeface="Arial" panose="020B0604020202020204" pitchFamily="34" charset="0"/>
                        </a:rPr>
                        <a:t>Effects of phosphorus fertilizer and lime application on the growth, yield</a:t>
                      </a:r>
                      <a:r>
                        <a:rPr lang="en-US" sz="2000" b="0" kern="1200" dirty="0">
                          <a:solidFill>
                            <a:schemeClr val="lt1"/>
                          </a:solidFill>
                          <a:effectLst/>
                          <a:latin typeface="Arial" panose="020B0604020202020204" pitchFamily="34" charset="0"/>
                          <a:ea typeface="+mn-ea"/>
                          <a:cs typeface="Arial" panose="020B0604020202020204" pitchFamily="34" charset="0"/>
                        </a:rPr>
                        <a:t>,</a:t>
                      </a:r>
                      <a:r>
                        <a:rPr lang="en-GB" sz="2000" b="0" kern="1200" dirty="0">
                          <a:solidFill>
                            <a:schemeClr val="lt1"/>
                          </a:solidFill>
                          <a:effectLst/>
                          <a:latin typeface="Arial" panose="020B0604020202020204" pitchFamily="34" charset="0"/>
                          <a:ea typeface="+mn-ea"/>
                          <a:cs typeface="Arial" panose="020B0604020202020204" pitchFamily="34" charset="0"/>
                        </a:rPr>
                        <a:t> and seed quality of groundnut on the upland soil of Njala: Experiment 1</a:t>
                      </a:r>
                      <a:endParaRPr lang="en-US" sz="2000" b="0" kern="100" dirty="0">
                        <a:effectLst/>
                        <a:latin typeface="Arial" panose="020B06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15000"/>
                        </a:lnSpc>
                        <a:spcBef>
                          <a:spcPts val="0"/>
                        </a:spcBef>
                        <a:spcAft>
                          <a:spcPts val="800"/>
                        </a:spcAft>
                        <a:buClrTx/>
                        <a:buSzTx/>
                        <a:buFontTx/>
                        <a:buNone/>
                        <a:tabLst/>
                        <a:defRPr/>
                      </a:pPr>
                      <a:endParaRPr lang="en-US" sz="2000" b="0" kern="100" dirty="0">
                        <a:effectLst/>
                        <a:latin typeface="Arial" panose="020B0604020202020204" pitchFamily="34" charset="0"/>
                        <a:ea typeface="Aptos" panose="020B0004020202020204" pitchFamily="34" charset="0"/>
                        <a:cs typeface="Arial" panose="020B0604020202020204" pitchFamily="34" charset="0"/>
                      </a:endParaRPr>
                    </a:p>
                    <a:p>
                      <a:pPr marL="0" marR="0" algn="l">
                        <a:lnSpc>
                          <a:spcPct val="115000"/>
                        </a:lnSpc>
                        <a:spcAft>
                          <a:spcPts val="800"/>
                        </a:spcAft>
                        <a:buNone/>
                      </a:pPr>
                      <a:endParaRPr lang="en-US" sz="2000" kern="100" dirty="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tc>
                  <a:txBody>
                    <a:bodyPr/>
                    <a:lstStyle/>
                    <a:p>
                      <a:pPr marL="342900" marR="0" lvl="0" indent="-342900">
                        <a:buFont typeface="+mj-lt"/>
                        <a:buAutoNum type="arabicParenBoth"/>
                      </a:pPr>
                      <a:r>
                        <a:rPr lang="en-US" sz="2000" kern="100" dirty="0">
                          <a:effectLst/>
                          <a:latin typeface="Arial" panose="020B0604020202020204" pitchFamily="34" charset="0"/>
                          <a:ea typeface="PMingLiU" panose="02020500000000000000" pitchFamily="18" charset="-120"/>
                          <a:cs typeface="Arial" panose="020B0604020202020204" pitchFamily="34" charset="0"/>
                        </a:rPr>
                        <a:t> To </a:t>
                      </a:r>
                      <a:r>
                        <a:rPr lang="en-GB" sz="2000" kern="1200" dirty="0">
                          <a:solidFill>
                            <a:schemeClr val="dk1"/>
                          </a:solidFill>
                          <a:effectLst/>
                          <a:latin typeface="Arial" panose="020B0604020202020204" pitchFamily="34" charset="0"/>
                          <a:ea typeface="+mn-ea"/>
                          <a:cs typeface="Arial" panose="020B0604020202020204" pitchFamily="34" charset="0"/>
                        </a:rPr>
                        <a:t>determine optimum rate </a:t>
                      </a:r>
                      <a:r>
                        <a:rPr lang="en-US" sz="2000" kern="1200" dirty="0">
                          <a:solidFill>
                            <a:schemeClr val="dk1"/>
                          </a:solidFill>
                          <a:effectLst/>
                          <a:latin typeface="Arial" panose="020B0604020202020204" pitchFamily="34" charset="0"/>
                          <a:ea typeface="+mn-ea"/>
                          <a:cs typeface="Arial" panose="020B0604020202020204" pitchFamily="34" charset="0"/>
                        </a:rPr>
                        <a:t>for</a:t>
                      </a:r>
                      <a:r>
                        <a:rPr lang="en-GB" sz="2000" kern="1200" dirty="0">
                          <a:solidFill>
                            <a:schemeClr val="dk1"/>
                          </a:solidFill>
                          <a:effectLst/>
                          <a:latin typeface="Arial" panose="020B0604020202020204" pitchFamily="34" charset="0"/>
                          <a:ea typeface="+mn-ea"/>
                          <a:cs typeface="Arial" panose="020B0604020202020204" pitchFamily="34" charset="0"/>
                        </a:rPr>
                        <a:t> phosphorus application on groundnut</a:t>
                      </a:r>
                      <a:endParaRPr lang="en-US" sz="2000" kern="100" dirty="0">
                        <a:solidFill>
                          <a:schemeClr val="dk1"/>
                        </a:solidFill>
                        <a:effectLst/>
                        <a:latin typeface="Arial" panose="020B0604020202020204" pitchFamily="34" charset="0"/>
                        <a:ea typeface="PMingLiU" panose="02020500000000000000" pitchFamily="18" charset="-120"/>
                        <a:cs typeface="Arial" panose="020B0604020202020204" pitchFamily="34" charset="0"/>
                      </a:endParaRPr>
                    </a:p>
                    <a:p>
                      <a:pPr marL="342900" marR="0" lvl="0" indent="-342900">
                        <a:buFont typeface="+mj-lt"/>
                        <a:buAutoNum type="arabicParenBoth"/>
                      </a:pPr>
                      <a:r>
                        <a:rPr lang="en-US" sz="2000" kern="1200" dirty="0">
                          <a:solidFill>
                            <a:schemeClr val="dk1"/>
                          </a:solidFill>
                          <a:effectLst/>
                          <a:latin typeface="Arial" panose="020B0604020202020204" pitchFamily="34" charset="0"/>
                          <a:ea typeface="+mn-ea"/>
                          <a:cs typeface="Arial" panose="020B0604020202020204" pitchFamily="34" charset="0"/>
                        </a:rPr>
                        <a:t>To</a:t>
                      </a:r>
                      <a:r>
                        <a:rPr lang="en-GB" sz="2000" kern="1200" dirty="0">
                          <a:solidFill>
                            <a:schemeClr val="dk1"/>
                          </a:solidFill>
                          <a:effectLst/>
                          <a:latin typeface="Arial" panose="020B0604020202020204" pitchFamily="34" charset="0"/>
                          <a:ea typeface="+mn-ea"/>
                          <a:cs typeface="Arial" panose="020B0604020202020204" pitchFamily="34" charset="0"/>
                        </a:rPr>
                        <a:t> determine the effects of different application levels of phosphorus on the growth, yield and seed quality of the two groundnut genotypes.</a:t>
                      </a:r>
                      <a:endParaRPr lang="en-US" sz="2000" kern="100" dirty="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tc>
                  <a:txBody>
                    <a:bodyPr/>
                    <a:lstStyle/>
                    <a:p>
                      <a:pPr marL="0" marR="0">
                        <a:lnSpc>
                          <a:spcPct val="115000"/>
                        </a:lnSpc>
                        <a:spcAft>
                          <a:spcPts val="800"/>
                        </a:spcAft>
                        <a:buNone/>
                      </a:pPr>
                      <a:r>
                        <a:rPr lang="en-US" sz="2000" kern="100" dirty="0">
                          <a:effectLst/>
                          <a:latin typeface="Arial" panose="020B0604020202020204" pitchFamily="34" charset="0"/>
                          <a:ea typeface="Aptos" panose="020B0004020202020204" pitchFamily="34" charset="0"/>
                          <a:cs typeface="Arial" panose="020B0604020202020204" pitchFamily="34" charset="0"/>
                        </a:rPr>
                        <a:t>(1) </a:t>
                      </a:r>
                      <a:r>
                        <a:rPr lang="en-GB" sz="2000" kern="1200" dirty="0">
                          <a:solidFill>
                            <a:schemeClr val="dk1"/>
                          </a:solidFill>
                          <a:effectLst/>
                          <a:latin typeface="Arial" panose="020B0604020202020204" pitchFamily="34" charset="0"/>
                          <a:ea typeface="+mn-ea"/>
                          <a:cs typeface="Arial" panose="020B0604020202020204" pitchFamily="34" charset="0"/>
                        </a:rPr>
                        <a:t>Trial was laid out in a 2 × 4 factorial arrangement in a RCBD with three replicates</a:t>
                      </a:r>
                      <a:endParaRPr lang="en-US" sz="2000" kern="100" dirty="0">
                        <a:effectLst/>
                        <a:latin typeface="Arial" panose="020B0604020202020204" pitchFamily="34" charset="0"/>
                        <a:ea typeface="Aptos" panose="020B0004020202020204" pitchFamily="34" charset="0"/>
                        <a:cs typeface="Arial" panose="020B0604020202020204" pitchFamily="34" charset="0"/>
                      </a:endParaRPr>
                    </a:p>
                    <a:p>
                      <a:pPr marL="0" marR="0" lvl="0" indent="0">
                        <a:lnSpc>
                          <a:spcPct val="115000"/>
                        </a:lnSpc>
                        <a:buFont typeface="+mj-lt"/>
                        <a:buNone/>
                      </a:pPr>
                      <a:r>
                        <a:rPr lang="en-US" sz="2000" kern="100" dirty="0">
                          <a:effectLst/>
                          <a:latin typeface="Arial" panose="020B0604020202020204" pitchFamily="34" charset="0"/>
                          <a:ea typeface="PMingLiU" panose="02020500000000000000" pitchFamily="18" charset="-120"/>
                          <a:cs typeface="Arial" panose="020B0604020202020204" pitchFamily="34" charset="0"/>
                        </a:rPr>
                        <a:t>(2) </a:t>
                      </a:r>
                      <a:r>
                        <a:rPr lang="en-GB" sz="2000" kern="1200" dirty="0">
                          <a:solidFill>
                            <a:schemeClr val="dk1"/>
                          </a:solidFill>
                          <a:effectLst/>
                          <a:latin typeface="Arial" panose="020B0604020202020204" pitchFamily="34" charset="0"/>
                          <a:ea typeface="+mn-ea"/>
                          <a:cs typeface="Arial" panose="020B0604020202020204" pitchFamily="34" charset="0"/>
                        </a:rPr>
                        <a:t>Two groundnut genotypes (SLINUT 2 and</a:t>
                      </a:r>
                      <a:r>
                        <a:rPr lang="en-US" sz="2000" kern="1200" dirty="0">
                          <a:solidFill>
                            <a:schemeClr val="dk1"/>
                          </a:solidFill>
                          <a:effectLst/>
                          <a:latin typeface="Arial" panose="020B0604020202020204" pitchFamily="34" charset="0"/>
                          <a:ea typeface="+mn-ea"/>
                          <a:cs typeface="Arial" panose="020B0604020202020204" pitchFamily="34" charset="0"/>
                        </a:rPr>
                        <a:t> a</a:t>
                      </a:r>
                      <a:r>
                        <a:rPr lang="en-GB" sz="2000" kern="1200" dirty="0">
                          <a:solidFill>
                            <a:schemeClr val="dk1"/>
                          </a:solidFill>
                          <a:effectLst/>
                          <a:latin typeface="Arial" panose="020B0604020202020204" pitchFamily="34" charset="0"/>
                          <a:ea typeface="+mn-ea"/>
                          <a:cs typeface="Arial" panose="020B0604020202020204" pitchFamily="34" charset="0"/>
                        </a:rPr>
                        <a:t> Local variety) + four levels of P (0kgP</a:t>
                      </a:r>
                      <a:r>
                        <a:rPr lang="en-GB" sz="2000" kern="1200" baseline="-25000" dirty="0">
                          <a:solidFill>
                            <a:schemeClr val="dk1"/>
                          </a:solidFill>
                          <a:effectLst/>
                          <a:latin typeface="Arial" panose="020B0604020202020204" pitchFamily="34" charset="0"/>
                          <a:ea typeface="+mn-ea"/>
                          <a:cs typeface="Arial" panose="020B0604020202020204" pitchFamily="34" charset="0"/>
                        </a:rPr>
                        <a:t>2</a:t>
                      </a:r>
                      <a:r>
                        <a:rPr lang="en-GB" sz="2000" kern="1200" dirty="0">
                          <a:solidFill>
                            <a:schemeClr val="dk1"/>
                          </a:solidFill>
                          <a:effectLst/>
                          <a:latin typeface="Arial" panose="020B0604020202020204" pitchFamily="34" charset="0"/>
                          <a:ea typeface="+mn-ea"/>
                          <a:cs typeface="Arial" panose="020B0604020202020204" pitchFamily="34" charset="0"/>
                        </a:rPr>
                        <a:t>O</a:t>
                      </a:r>
                      <a:r>
                        <a:rPr lang="en-GB" sz="2000" kern="1200" baseline="-25000" dirty="0">
                          <a:solidFill>
                            <a:schemeClr val="dk1"/>
                          </a:solidFill>
                          <a:effectLst/>
                          <a:latin typeface="Arial" panose="020B0604020202020204" pitchFamily="34" charset="0"/>
                          <a:ea typeface="+mn-ea"/>
                          <a:cs typeface="Arial" panose="020B0604020202020204" pitchFamily="34" charset="0"/>
                        </a:rPr>
                        <a:t>5</a:t>
                      </a:r>
                      <a:r>
                        <a:rPr lang="en-GB" sz="2000" kern="1200" dirty="0">
                          <a:solidFill>
                            <a:schemeClr val="dk1"/>
                          </a:solidFill>
                          <a:effectLst/>
                          <a:latin typeface="Arial" panose="020B0604020202020204" pitchFamily="34" charset="0"/>
                          <a:ea typeface="+mn-ea"/>
                          <a:cs typeface="Arial" panose="020B0604020202020204" pitchFamily="34" charset="0"/>
                        </a:rPr>
                        <a:t>/ha, 20kgP</a:t>
                      </a:r>
                      <a:r>
                        <a:rPr lang="en-GB" sz="2000" kern="1200" baseline="-25000" dirty="0">
                          <a:solidFill>
                            <a:schemeClr val="dk1"/>
                          </a:solidFill>
                          <a:effectLst/>
                          <a:latin typeface="Arial" panose="020B0604020202020204" pitchFamily="34" charset="0"/>
                          <a:ea typeface="+mn-ea"/>
                          <a:cs typeface="Arial" panose="020B0604020202020204" pitchFamily="34" charset="0"/>
                        </a:rPr>
                        <a:t>2</a:t>
                      </a:r>
                      <a:r>
                        <a:rPr lang="en-GB" sz="2000" kern="1200" dirty="0">
                          <a:solidFill>
                            <a:schemeClr val="dk1"/>
                          </a:solidFill>
                          <a:effectLst/>
                          <a:latin typeface="Arial" panose="020B0604020202020204" pitchFamily="34" charset="0"/>
                          <a:ea typeface="+mn-ea"/>
                          <a:cs typeface="Arial" panose="020B0604020202020204" pitchFamily="34" charset="0"/>
                        </a:rPr>
                        <a:t>O</a:t>
                      </a:r>
                      <a:r>
                        <a:rPr lang="en-GB" sz="2000" kern="1200" baseline="-25000" dirty="0">
                          <a:solidFill>
                            <a:schemeClr val="dk1"/>
                          </a:solidFill>
                          <a:effectLst/>
                          <a:latin typeface="Arial" panose="020B0604020202020204" pitchFamily="34" charset="0"/>
                          <a:ea typeface="+mn-ea"/>
                          <a:cs typeface="Arial" panose="020B0604020202020204" pitchFamily="34" charset="0"/>
                        </a:rPr>
                        <a:t>5</a:t>
                      </a:r>
                      <a:r>
                        <a:rPr lang="en-GB" sz="2000" kern="1200" dirty="0">
                          <a:solidFill>
                            <a:schemeClr val="dk1"/>
                          </a:solidFill>
                          <a:effectLst/>
                          <a:latin typeface="Arial" panose="020B0604020202020204" pitchFamily="34" charset="0"/>
                          <a:ea typeface="+mn-ea"/>
                          <a:cs typeface="Arial" panose="020B0604020202020204" pitchFamily="34" charset="0"/>
                        </a:rPr>
                        <a:t>/ha, 40kg P</a:t>
                      </a:r>
                      <a:r>
                        <a:rPr lang="en-GB" sz="2000" kern="1200" baseline="-25000" dirty="0">
                          <a:solidFill>
                            <a:schemeClr val="dk1"/>
                          </a:solidFill>
                          <a:effectLst/>
                          <a:latin typeface="Arial" panose="020B0604020202020204" pitchFamily="34" charset="0"/>
                          <a:ea typeface="+mn-ea"/>
                          <a:cs typeface="Arial" panose="020B0604020202020204" pitchFamily="34" charset="0"/>
                        </a:rPr>
                        <a:t>2</a:t>
                      </a:r>
                      <a:r>
                        <a:rPr lang="en-GB" sz="2000" kern="1200" dirty="0">
                          <a:solidFill>
                            <a:schemeClr val="dk1"/>
                          </a:solidFill>
                          <a:effectLst/>
                          <a:latin typeface="Arial" panose="020B0604020202020204" pitchFamily="34" charset="0"/>
                          <a:ea typeface="+mn-ea"/>
                          <a:cs typeface="Arial" panose="020B0604020202020204" pitchFamily="34" charset="0"/>
                        </a:rPr>
                        <a:t>O</a:t>
                      </a:r>
                      <a:r>
                        <a:rPr lang="en-GB" sz="2000" kern="1200" baseline="-25000" dirty="0">
                          <a:solidFill>
                            <a:schemeClr val="dk1"/>
                          </a:solidFill>
                          <a:effectLst/>
                          <a:latin typeface="Arial" panose="020B0604020202020204" pitchFamily="34" charset="0"/>
                          <a:ea typeface="+mn-ea"/>
                          <a:cs typeface="Arial" panose="020B0604020202020204" pitchFamily="34" charset="0"/>
                        </a:rPr>
                        <a:t>5</a:t>
                      </a:r>
                      <a:r>
                        <a:rPr lang="en-GB" sz="2000" kern="1200" dirty="0">
                          <a:solidFill>
                            <a:schemeClr val="dk1"/>
                          </a:solidFill>
                          <a:effectLst/>
                          <a:latin typeface="Arial" panose="020B0604020202020204" pitchFamily="34" charset="0"/>
                          <a:ea typeface="+mn-ea"/>
                          <a:cs typeface="Arial" panose="020B0604020202020204" pitchFamily="34" charset="0"/>
                        </a:rPr>
                        <a:t>/ha and 60kg P</a:t>
                      </a:r>
                      <a:r>
                        <a:rPr lang="en-GB" sz="2000" kern="1200" baseline="-25000" dirty="0">
                          <a:solidFill>
                            <a:schemeClr val="dk1"/>
                          </a:solidFill>
                          <a:effectLst/>
                          <a:latin typeface="Arial" panose="020B0604020202020204" pitchFamily="34" charset="0"/>
                          <a:ea typeface="+mn-ea"/>
                          <a:cs typeface="Arial" panose="020B0604020202020204" pitchFamily="34" charset="0"/>
                        </a:rPr>
                        <a:t>2</a:t>
                      </a:r>
                      <a:r>
                        <a:rPr lang="en-GB" sz="2000" kern="1200" dirty="0">
                          <a:solidFill>
                            <a:schemeClr val="dk1"/>
                          </a:solidFill>
                          <a:effectLst/>
                          <a:latin typeface="Arial" panose="020B0604020202020204" pitchFamily="34" charset="0"/>
                          <a:ea typeface="+mn-ea"/>
                          <a:cs typeface="Arial" panose="020B0604020202020204" pitchFamily="34" charset="0"/>
                        </a:rPr>
                        <a:t>O</a:t>
                      </a:r>
                      <a:r>
                        <a:rPr lang="en-GB" sz="2000" kern="1200" baseline="-25000" dirty="0">
                          <a:solidFill>
                            <a:schemeClr val="dk1"/>
                          </a:solidFill>
                          <a:effectLst/>
                          <a:latin typeface="Arial" panose="020B0604020202020204" pitchFamily="34" charset="0"/>
                          <a:ea typeface="+mn-ea"/>
                          <a:cs typeface="Arial" panose="020B0604020202020204" pitchFamily="34" charset="0"/>
                        </a:rPr>
                        <a:t>5</a:t>
                      </a:r>
                      <a:r>
                        <a:rPr lang="en-GB" sz="2000" kern="1200" dirty="0">
                          <a:solidFill>
                            <a:schemeClr val="dk1"/>
                          </a:solidFill>
                          <a:effectLst/>
                          <a:latin typeface="Arial" panose="020B0604020202020204" pitchFamily="34" charset="0"/>
                          <a:ea typeface="+mn-ea"/>
                          <a:cs typeface="Arial" panose="020B0604020202020204" pitchFamily="34" charset="0"/>
                        </a:rPr>
                        <a:t>/ha)</a:t>
                      </a:r>
                      <a:endParaRPr lang="en-US" sz="2000" kern="100" dirty="0">
                        <a:effectLst/>
                        <a:latin typeface="Arial" panose="020B0604020202020204" pitchFamily="34" charset="0"/>
                        <a:ea typeface="PMingLiU" panose="02020500000000000000" pitchFamily="18" charset="-120"/>
                        <a:cs typeface="Arial" panose="020B0604020202020204" pitchFamily="34" charset="0"/>
                      </a:endParaRPr>
                    </a:p>
                    <a:p>
                      <a:pPr marL="0" marR="0" lvl="0" indent="0">
                        <a:lnSpc>
                          <a:spcPct val="115000"/>
                        </a:lnSpc>
                        <a:spcAft>
                          <a:spcPts val="800"/>
                        </a:spcAft>
                        <a:buFont typeface="+mj-lt"/>
                        <a:buNone/>
                      </a:pPr>
                      <a:r>
                        <a:rPr lang="en-US" sz="2000" kern="100" dirty="0">
                          <a:effectLst/>
                          <a:latin typeface="Arial" panose="020B0604020202020204" pitchFamily="34" charset="0"/>
                          <a:ea typeface="PMingLiU" panose="02020500000000000000" pitchFamily="18" charset="-120"/>
                          <a:cs typeface="Arial" panose="020B0604020202020204" pitchFamily="34" charset="0"/>
                        </a:rPr>
                        <a:t>(3) Improved 62.9% higher pod yield relative to the local check.</a:t>
                      </a:r>
                      <a:endParaRPr lang="en-US" sz="2000" kern="100" dirty="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tc>
                  <a:txBody>
                    <a:bodyPr/>
                    <a:lstStyle/>
                    <a:p>
                      <a:pPr marL="0" marR="0">
                        <a:lnSpc>
                          <a:spcPct val="115000"/>
                        </a:lnSpc>
                        <a:spcAft>
                          <a:spcPts val="800"/>
                        </a:spcAft>
                        <a:buNone/>
                      </a:pPr>
                      <a:r>
                        <a:rPr lang="en-US" sz="2000" kern="100" dirty="0">
                          <a:effectLst/>
                          <a:latin typeface="Arial" panose="020B0604020202020204" pitchFamily="34" charset="0"/>
                          <a:ea typeface="Aptos" panose="020B0004020202020204" pitchFamily="34" charset="0"/>
                          <a:cs typeface="Arial" panose="020B0604020202020204" pitchFamily="34" charset="0"/>
                        </a:rPr>
                        <a:t>(1)Harvesting has completed.</a:t>
                      </a:r>
                    </a:p>
                    <a:p>
                      <a:pPr marL="0" marR="0">
                        <a:lnSpc>
                          <a:spcPct val="115000"/>
                        </a:lnSpc>
                        <a:spcAft>
                          <a:spcPts val="800"/>
                        </a:spcAft>
                        <a:buNone/>
                      </a:pPr>
                      <a:r>
                        <a:rPr lang="en-US" sz="2000" kern="100" dirty="0">
                          <a:effectLst/>
                          <a:latin typeface="Arial" panose="020B0604020202020204" pitchFamily="34" charset="0"/>
                          <a:ea typeface="Aptos" panose="020B0004020202020204" pitchFamily="34" charset="0"/>
                          <a:cs typeface="Arial" panose="020B0604020202020204" pitchFamily="34" charset="0"/>
                        </a:rPr>
                        <a:t>(2) Further analysis and report writing are in progress.</a:t>
                      </a:r>
                    </a:p>
                  </a:txBody>
                  <a:tcPr marL="45992" marR="45992" marT="0" marB="0"/>
                </a:tc>
                <a:extLst>
                  <a:ext uri="{0D108BD9-81ED-4DB2-BD59-A6C34878D82A}">
                    <a16:rowId xmlns:a16="http://schemas.microsoft.com/office/drawing/2014/main" val="1338475523"/>
                  </a:ext>
                </a:extLst>
              </a:tr>
            </a:tbl>
          </a:graphicData>
        </a:graphic>
      </p:graphicFrame>
    </p:spTree>
    <p:extLst>
      <p:ext uri="{BB962C8B-B14F-4D97-AF65-F5344CB8AC3E}">
        <p14:creationId xmlns:p14="http://schemas.microsoft.com/office/powerpoint/2010/main" val="16029825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F2CFDC47-C9BB-41A1-B4DE-4465FDF41F2A}"/>
              </a:ext>
            </a:extLst>
          </p:cNvPr>
          <p:cNvSpPr>
            <a:spLocks noGrp="1"/>
          </p:cNvSpPr>
          <p:nvPr>
            <p:ph type="dt" sz="half" idx="10"/>
          </p:nvPr>
        </p:nvSpPr>
        <p:spPr/>
        <p:txBody>
          <a:bodyPr/>
          <a:lstStyle/>
          <a:p>
            <a:fld id="{89BB9274-B1B0-4E0E-A5FF-D14E77C580D5}" type="datetime3">
              <a:rPr lang="en-US" smtClean="0"/>
              <a:t>13 December 2025</a:t>
            </a:fld>
            <a:endParaRPr lang="en-US"/>
          </a:p>
        </p:txBody>
      </p:sp>
      <p:sp>
        <p:nvSpPr>
          <p:cNvPr id="8" name="Slide Number Placeholder 7">
            <a:extLst>
              <a:ext uri="{FF2B5EF4-FFF2-40B4-BE49-F238E27FC236}">
                <a16:creationId xmlns:a16="http://schemas.microsoft.com/office/drawing/2014/main" id="{79C15057-AB0E-4078-814D-919B59980FD3}"/>
              </a:ext>
            </a:extLst>
          </p:cNvPr>
          <p:cNvSpPr>
            <a:spLocks noGrp="1"/>
          </p:cNvSpPr>
          <p:nvPr>
            <p:ph type="sldNum" sz="quarter" idx="12"/>
          </p:nvPr>
        </p:nvSpPr>
        <p:spPr/>
        <p:txBody>
          <a:bodyPr/>
          <a:lstStyle/>
          <a:p>
            <a:fld id="{C1C11204-8A74-44E9-96C8-B6A49D60E869}" type="slidenum">
              <a:rPr lang="en-US" smtClean="0"/>
              <a:t>12</a:t>
            </a:fld>
            <a:endParaRPr lang="en-US"/>
          </a:p>
        </p:txBody>
      </p:sp>
      <p:pic>
        <p:nvPicPr>
          <p:cNvPr id="2" name="Picture 1">
            <a:extLst>
              <a:ext uri="{FF2B5EF4-FFF2-40B4-BE49-F238E27FC236}">
                <a16:creationId xmlns:a16="http://schemas.microsoft.com/office/drawing/2014/main" id="{C460C289-19E2-D8C1-F1EB-13D5BA24D6E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8315864" y="2991730"/>
            <a:ext cx="3714212" cy="3271045"/>
          </a:xfrm>
          <a:prstGeom prst="rect">
            <a:avLst/>
          </a:prstGeom>
          <a:noFill/>
          <a:ln>
            <a:noFill/>
          </a:ln>
        </p:spPr>
      </p:pic>
      <p:sp>
        <p:nvSpPr>
          <p:cNvPr id="5" name="TextBox 4">
            <a:extLst>
              <a:ext uri="{FF2B5EF4-FFF2-40B4-BE49-F238E27FC236}">
                <a16:creationId xmlns:a16="http://schemas.microsoft.com/office/drawing/2014/main" id="{EDDE4329-DCB3-9ABD-9F49-45BA0003D185}"/>
              </a:ext>
            </a:extLst>
          </p:cNvPr>
          <p:cNvSpPr txBox="1"/>
          <p:nvPr/>
        </p:nvSpPr>
        <p:spPr>
          <a:xfrm>
            <a:off x="8190780" y="6216753"/>
            <a:ext cx="3868946" cy="400110"/>
          </a:xfrm>
          <a:prstGeom prst="rect">
            <a:avLst/>
          </a:prstGeom>
          <a:noFill/>
        </p:spPr>
        <p:txBody>
          <a:bodyPr wrap="square">
            <a:spAutoFit/>
          </a:bodyPr>
          <a:lstStyle/>
          <a:p>
            <a:r>
              <a:rPr lang="en-GB" sz="2000" dirty="0">
                <a:effectLst/>
                <a:latin typeface="Arial" panose="020B0604020202020204" pitchFamily="34" charset="0"/>
                <a:ea typeface="Calibri" panose="020F0502020204030204" pitchFamily="34" charset="0"/>
                <a:cs typeface="Arial" panose="020B0604020202020204" pitchFamily="34" charset="0"/>
              </a:rPr>
              <a:t>Groundnut trial</a:t>
            </a:r>
            <a:endParaRPr lang="en-US" sz="2000" dirty="0">
              <a:latin typeface="Arial" panose="020B0604020202020204" pitchFamily="34" charset="0"/>
              <a:cs typeface="Arial" panose="020B0604020202020204" pitchFamily="34" charset="0"/>
            </a:endParaRPr>
          </a:p>
        </p:txBody>
      </p:sp>
      <p:graphicFrame>
        <p:nvGraphicFramePr>
          <p:cNvPr id="6" name="Table 5">
            <a:extLst>
              <a:ext uri="{FF2B5EF4-FFF2-40B4-BE49-F238E27FC236}">
                <a16:creationId xmlns:a16="http://schemas.microsoft.com/office/drawing/2014/main" id="{5318FC5D-E539-31C3-72F8-50F71A8DB74B}"/>
              </a:ext>
            </a:extLst>
          </p:cNvPr>
          <p:cNvGraphicFramePr>
            <a:graphicFrameLocks noGrp="1"/>
          </p:cNvGraphicFramePr>
          <p:nvPr>
            <p:extLst>
              <p:ext uri="{D42A27DB-BD31-4B8C-83A1-F6EECF244321}">
                <p14:modId xmlns:p14="http://schemas.microsoft.com/office/powerpoint/2010/main" val="41201088"/>
              </p:ext>
            </p:extLst>
          </p:nvPr>
        </p:nvGraphicFramePr>
        <p:xfrm>
          <a:off x="260661" y="563283"/>
          <a:ext cx="10643128" cy="2404494"/>
        </p:xfrm>
        <a:graphic>
          <a:graphicData uri="http://schemas.openxmlformats.org/drawingml/2006/table">
            <a:tbl>
              <a:tblPr firstRow="1" firstCol="1" bandRow="1">
                <a:tableStyleId>{5C22544A-7EE6-4342-B048-85BDC9FD1C3A}</a:tableStyleId>
              </a:tblPr>
              <a:tblGrid>
                <a:gridCol w="2747728">
                  <a:extLst>
                    <a:ext uri="{9D8B030D-6E8A-4147-A177-3AD203B41FA5}">
                      <a16:colId xmlns:a16="http://schemas.microsoft.com/office/drawing/2014/main" val="2557947301"/>
                    </a:ext>
                  </a:extLst>
                </a:gridCol>
                <a:gridCol w="2688996">
                  <a:extLst>
                    <a:ext uri="{9D8B030D-6E8A-4147-A177-3AD203B41FA5}">
                      <a16:colId xmlns:a16="http://schemas.microsoft.com/office/drawing/2014/main" val="4121015153"/>
                    </a:ext>
                  </a:extLst>
                </a:gridCol>
                <a:gridCol w="2111174">
                  <a:extLst>
                    <a:ext uri="{9D8B030D-6E8A-4147-A177-3AD203B41FA5}">
                      <a16:colId xmlns:a16="http://schemas.microsoft.com/office/drawing/2014/main" val="3576551898"/>
                    </a:ext>
                  </a:extLst>
                </a:gridCol>
                <a:gridCol w="3095230">
                  <a:extLst>
                    <a:ext uri="{9D8B030D-6E8A-4147-A177-3AD203B41FA5}">
                      <a16:colId xmlns:a16="http://schemas.microsoft.com/office/drawing/2014/main" val="2482665058"/>
                    </a:ext>
                  </a:extLst>
                </a:gridCol>
              </a:tblGrid>
              <a:tr h="0">
                <a:tc>
                  <a:txBody>
                    <a:bodyPr/>
                    <a:lstStyle/>
                    <a:p>
                      <a:pPr marL="0" marR="0" algn="just">
                        <a:lnSpc>
                          <a:spcPct val="150000"/>
                        </a:lnSpc>
                        <a:spcAft>
                          <a:spcPts val="1000"/>
                        </a:spcAft>
                        <a:buNone/>
                      </a:pPr>
                      <a:r>
                        <a:rPr lang="en-GB" sz="2000">
                          <a:effectLst/>
                          <a:latin typeface="Arial" panose="020B0604020202020204" pitchFamily="34" charset="0"/>
                          <a:cs typeface="Arial" panose="020B0604020202020204" pitchFamily="34" charset="0"/>
                        </a:rPr>
                        <a:t>Variety</a:t>
                      </a:r>
                      <a:endParaRPr lang="en-US"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Aft>
                          <a:spcPts val="1000"/>
                        </a:spcAft>
                        <a:buNone/>
                      </a:pPr>
                      <a:r>
                        <a:rPr lang="en-GB" sz="2000">
                          <a:effectLst/>
                          <a:latin typeface="Arial" panose="020B0604020202020204" pitchFamily="34" charset="0"/>
                          <a:cs typeface="Arial" panose="020B0604020202020204" pitchFamily="34" charset="0"/>
                        </a:rPr>
                        <a:t>Filled pod</a:t>
                      </a:r>
                      <a:endParaRPr lang="en-US"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Aft>
                          <a:spcPts val="1000"/>
                        </a:spcAft>
                        <a:buNone/>
                      </a:pPr>
                      <a:r>
                        <a:rPr lang="en-GB" sz="2000" dirty="0">
                          <a:effectLst/>
                          <a:latin typeface="Arial" panose="020B0604020202020204" pitchFamily="34" charset="0"/>
                          <a:cs typeface="Arial" panose="020B0604020202020204" pitchFamily="34" charset="0"/>
                        </a:rPr>
                        <a:t>100 seed </a:t>
                      </a:r>
                      <a:r>
                        <a:rPr lang="en-GB" sz="2000" dirty="0" err="1">
                          <a:effectLst/>
                          <a:latin typeface="Arial" panose="020B0604020202020204" pitchFamily="34" charset="0"/>
                          <a:cs typeface="Arial" panose="020B0604020202020204" pitchFamily="34" charset="0"/>
                        </a:rPr>
                        <a:t>wt</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Aft>
                          <a:spcPts val="1000"/>
                        </a:spcAft>
                        <a:buNone/>
                      </a:pPr>
                      <a:r>
                        <a:rPr lang="en-GB" sz="2000">
                          <a:effectLst/>
                          <a:latin typeface="Arial" panose="020B0604020202020204" pitchFamily="34" charset="0"/>
                          <a:cs typeface="Arial" panose="020B0604020202020204" pitchFamily="34" charset="0"/>
                        </a:rPr>
                        <a:t>Plot yield (kg/ha)</a:t>
                      </a:r>
                      <a:endParaRPr lang="en-US"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61328264"/>
                  </a:ext>
                </a:extLst>
              </a:tr>
              <a:tr h="0">
                <a:tc>
                  <a:txBody>
                    <a:bodyPr/>
                    <a:lstStyle/>
                    <a:p>
                      <a:pPr marL="0" marR="0" algn="just">
                        <a:lnSpc>
                          <a:spcPct val="150000"/>
                        </a:lnSpc>
                        <a:spcAft>
                          <a:spcPts val="1000"/>
                        </a:spcAft>
                        <a:buNone/>
                      </a:pPr>
                      <a:r>
                        <a:rPr lang="en-GB" sz="2000">
                          <a:effectLst/>
                          <a:latin typeface="Arial" panose="020B0604020202020204" pitchFamily="34" charset="0"/>
                          <a:cs typeface="Arial" panose="020B0604020202020204" pitchFamily="34" charset="0"/>
                        </a:rPr>
                        <a:t>SLINUT 2</a:t>
                      </a:r>
                      <a:endParaRPr lang="en-US"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Aft>
                          <a:spcPts val="1000"/>
                        </a:spcAft>
                        <a:buNone/>
                      </a:pPr>
                      <a:r>
                        <a:rPr lang="en-GB" sz="2000" dirty="0">
                          <a:effectLst/>
                          <a:latin typeface="Arial" panose="020B0604020202020204" pitchFamily="34" charset="0"/>
                          <a:cs typeface="Arial" panose="020B0604020202020204" pitchFamily="34" charset="0"/>
                        </a:rPr>
                        <a:t>39.0 </a:t>
                      </a:r>
                      <a:r>
                        <a:rPr lang="en-GB" sz="2000" b="1" dirty="0">
                          <a:effectLst/>
                          <a:latin typeface="Arial" panose="020B0604020202020204" pitchFamily="34" charset="0"/>
                          <a:cs typeface="Arial" panose="020B0604020202020204" pitchFamily="34" charset="0"/>
                        </a:rPr>
                        <a:t>(56.9%)</a:t>
                      </a:r>
                      <a:endParaRPr lang="en-US" sz="20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Aft>
                          <a:spcPts val="1000"/>
                        </a:spcAft>
                        <a:buNone/>
                      </a:pPr>
                      <a:r>
                        <a:rPr lang="en-GB" sz="2000" dirty="0">
                          <a:effectLst/>
                          <a:latin typeface="Arial" panose="020B0604020202020204" pitchFamily="34" charset="0"/>
                          <a:cs typeface="Arial" panose="020B0604020202020204" pitchFamily="34" charset="0"/>
                        </a:rPr>
                        <a:t>37.6 </a:t>
                      </a:r>
                      <a:r>
                        <a:rPr lang="en-GB" sz="2000" b="1" dirty="0">
                          <a:effectLst/>
                          <a:latin typeface="Arial" panose="020B0604020202020204" pitchFamily="34" charset="0"/>
                          <a:cs typeface="Arial" panose="020B0604020202020204" pitchFamily="34" charset="0"/>
                        </a:rPr>
                        <a:t>(63.7%)</a:t>
                      </a:r>
                      <a:endParaRPr lang="en-US" sz="20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Aft>
                          <a:spcPts val="1000"/>
                        </a:spcAft>
                        <a:buNone/>
                      </a:pPr>
                      <a:r>
                        <a:rPr lang="en-GB" sz="2000" dirty="0">
                          <a:effectLst/>
                          <a:latin typeface="Arial" panose="020B0604020202020204" pitchFamily="34" charset="0"/>
                          <a:cs typeface="Arial" panose="020B0604020202020204" pitchFamily="34" charset="0"/>
                        </a:rPr>
                        <a:t>939 </a:t>
                      </a:r>
                      <a:r>
                        <a:rPr lang="en-GB" sz="2000" b="1" dirty="0">
                          <a:effectLst/>
                          <a:latin typeface="Arial" panose="020B0604020202020204" pitchFamily="34" charset="0"/>
                          <a:cs typeface="Arial" panose="020B0604020202020204" pitchFamily="34" charset="0"/>
                        </a:rPr>
                        <a:t>(</a:t>
                      </a:r>
                      <a:r>
                        <a:rPr lang="en-US" sz="2000" b="1" kern="100" dirty="0">
                          <a:effectLst/>
                          <a:latin typeface="Arial" panose="020B0604020202020204" pitchFamily="34" charset="0"/>
                          <a:ea typeface="PMingLiU" panose="02020500000000000000" pitchFamily="18" charset="-120"/>
                          <a:cs typeface="Arial" panose="020B0604020202020204" pitchFamily="34" charset="0"/>
                        </a:rPr>
                        <a:t>62.9%)</a:t>
                      </a:r>
                      <a:endParaRPr lang="en-US" sz="20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885510862"/>
                  </a:ext>
                </a:extLst>
              </a:tr>
              <a:tr h="0">
                <a:tc>
                  <a:txBody>
                    <a:bodyPr/>
                    <a:lstStyle/>
                    <a:p>
                      <a:pPr marL="0" marR="0" algn="just">
                        <a:lnSpc>
                          <a:spcPct val="150000"/>
                        </a:lnSpc>
                        <a:spcAft>
                          <a:spcPts val="1000"/>
                        </a:spcAft>
                        <a:buNone/>
                      </a:pPr>
                      <a:r>
                        <a:rPr lang="en-GB" sz="2000">
                          <a:effectLst/>
                          <a:latin typeface="Arial" panose="020B0604020202020204" pitchFamily="34" charset="0"/>
                          <a:cs typeface="Arial" panose="020B0604020202020204" pitchFamily="34" charset="0"/>
                        </a:rPr>
                        <a:t>Local variety </a:t>
                      </a:r>
                      <a:endParaRPr lang="en-US"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Aft>
                          <a:spcPts val="1000"/>
                        </a:spcAft>
                        <a:buNone/>
                      </a:pPr>
                      <a:r>
                        <a:rPr lang="en-GB" sz="2000" dirty="0">
                          <a:effectLst/>
                          <a:latin typeface="Arial" panose="020B0604020202020204" pitchFamily="34" charset="0"/>
                          <a:cs typeface="Arial" panose="020B0604020202020204" pitchFamily="34" charset="0"/>
                        </a:rPr>
                        <a:t>29.5</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Aft>
                          <a:spcPts val="1000"/>
                        </a:spcAft>
                        <a:buNone/>
                      </a:pPr>
                      <a:r>
                        <a:rPr lang="en-GB" sz="2000" dirty="0">
                          <a:effectLst/>
                          <a:latin typeface="Arial" panose="020B0604020202020204" pitchFamily="34" charset="0"/>
                          <a:cs typeface="Arial" panose="020B0604020202020204" pitchFamily="34" charset="0"/>
                        </a:rPr>
                        <a:t>26.06</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Aft>
                          <a:spcPts val="1000"/>
                        </a:spcAft>
                        <a:buNone/>
                      </a:pPr>
                      <a:r>
                        <a:rPr lang="en-GB" sz="2000">
                          <a:effectLst/>
                          <a:latin typeface="Arial" panose="020B0604020202020204" pitchFamily="34" charset="0"/>
                          <a:cs typeface="Arial" panose="020B0604020202020204" pitchFamily="34" charset="0"/>
                        </a:rPr>
                        <a:t>553</a:t>
                      </a:r>
                      <a:endParaRPr lang="en-US"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58625680"/>
                  </a:ext>
                </a:extLst>
              </a:tr>
              <a:tr h="0">
                <a:tc>
                  <a:txBody>
                    <a:bodyPr/>
                    <a:lstStyle/>
                    <a:p>
                      <a:pPr marL="0" marR="0" algn="just">
                        <a:lnSpc>
                          <a:spcPct val="150000"/>
                        </a:lnSpc>
                        <a:spcAft>
                          <a:spcPts val="1000"/>
                        </a:spcAft>
                        <a:buNone/>
                      </a:pPr>
                      <a:r>
                        <a:rPr lang="en-GB" sz="2000">
                          <a:effectLst/>
                          <a:latin typeface="Arial" panose="020B0604020202020204" pitchFamily="34" charset="0"/>
                          <a:cs typeface="Arial" panose="020B0604020202020204" pitchFamily="34" charset="0"/>
                        </a:rPr>
                        <a:t>Mean</a:t>
                      </a:r>
                      <a:endParaRPr lang="en-US"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Aft>
                          <a:spcPts val="1000"/>
                        </a:spcAft>
                        <a:buNone/>
                      </a:pPr>
                      <a:r>
                        <a:rPr lang="en-GB" sz="2000">
                          <a:effectLst/>
                          <a:latin typeface="Arial" panose="020B0604020202020204" pitchFamily="34" charset="0"/>
                          <a:cs typeface="Arial" panose="020B0604020202020204" pitchFamily="34" charset="0"/>
                        </a:rPr>
                        <a:t>34.4</a:t>
                      </a:r>
                      <a:endParaRPr lang="en-US"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Aft>
                          <a:spcPts val="1000"/>
                        </a:spcAft>
                        <a:buNone/>
                      </a:pPr>
                      <a:r>
                        <a:rPr lang="en-GB" sz="2000">
                          <a:effectLst/>
                          <a:latin typeface="Arial" panose="020B0604020202020204" pitchFamily="34" charset="0"/>
                          <a:cs typeface="Arial" panose="020B0604020202020204" pitchFamily="34" charset="0"/>
                        </a:rPr>
                        <a:t>31.8</a:t>
                      </a:r>
                      <a:endParaRPr lang="en-US"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Aft>
                          <a:spcPts val="1000"/>
                        </a:spcAft>
                        <a:buNone/>
                      </a:pPr>
                      <a:r>
                        <a:rPr lang="en-GB" sz="2000" dirty="0">
                          <a:effectLst/>
                          <a:latin typeface="Arial" panose="020B0604020202020204" pitchFamily="34" charset="0"/>
                          <a:cs typeface="Arial" panose="020B0604020202020204" pitchFamily="34" charset="0"/>
                        </a:rPr>
                        <a:t>746</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4227170267"/>
                  </a:ext>
                </a:extLst>
              </a:tr>
              <a:tr h="0">
                <a:tc>
                  <a:txBody>
                    <a:bodyPr/>
                    <a:lstStyle/>
                    <a:p>
                      <a:pPr marL="0" marR="0" algn="just">
                        <a:lnSpc>
                          <a:spcPct val="150000"/>
                        </a:lnSpc>
                        <a:spcAft>
                          <a:spcPts val="1000"/>
                        </a:spcAft>
                        <a:buNone/>
                      </a:pPr>
                      <a:r>
                        <a:rPr lang="en-GB" sz="2000">
                          <a:effectLst/>
                          <a:latin typeface="Arial" panose="020B0604020202020204" pitchFamily="34" charset="0"/>
                          <a:cs typeface="Arial" panose="020B0604020202020204" pitchFamily="34" charset="0"/>
                        </a:rPr>
                        <a:t>LSD(0.05)</a:t>
                      </a:r>
                      <a:endParaRPr lang="en-US"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Aft>
                          <a:spcPts val="1000"/>
                        </a:spcAft>
                        <a:buNone/>
                      </a:pPr>
                      <a:r>
                        <a:rPr lang="en-GB" sz="2000">
                          <a:effectLst/>
                          <a:latin typeface="Arial" panose="020B0604020202020204" pitchFamily="34" charset="0"/>
                          <a:cs typeface="Arial" panose="020B0604020202020204" pitchFamily="34" charset="0"/>
                        </a:rPr>
                        <a:t>17.16</a:t>
                      </a:r>
                      <a:endParaRPr lang="en-US"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Aft>
                          <a:spcPts val="1000"/>
                        </a:spcAft>
                        <a:buNone/>
                      </a:pPr>
                      <a:r>
                        <a:rPr lang="en-GB" sz="2000">
                          <a:effectLst/>
                          <a:latin typeface="Arial" panose="020B0604020202020204" pitchFamily="34" charset="0"/>
                          <a:cs typeface="Arial" panose="020B0604020202020204" pitchFamily="34" charset="0"/>
                        </a:rPr>
                        <a:t>2.95</a:t>
                      </a:r>
                      <a:endParaRPr lang="en-US"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Aft>
                          <a:spcPts val="1000"/>
                        </a:spcAft>
                        <a:buNone/>
                      </a:pPr>
                      <a:r>
                        <a:rPr lang="en-GB" sz="2000">
                          <a:effectLst/>
                          <a:latin typeface="Arial" panose="020B0604020202020204" pitchFamily="34" charset="0"/>
                          <a:cs typeface="Arial" panose="020B0604020202020204" pitchFamily="34" charset="0"/>
                        </a:rPr>
                        <a:t>222.8</a:t>
                      </a:r>
                      <a:endParaRPr lang="en-US"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504672167"/>
                  </a:ext>
                </a:extLst>
              </a:tr>
              <a:tr h="0">
                <a:tc>
                  <a:txBody>
                    <a:bodyPr/>
                    <a:lstStyle/>
                    <a:p>
                      <a:pPr marL="0" marR="0" algn="just">
                        <a:lnSpc>
                          <a:spcPct val="150000"/>
                        </a:lnSpc>
                        <a:spcAft>
                          <a:spcPts val="1000"/>
                        </a:spcAft>
                        <a:buNone/>
                      </a:pPr>
                      <a:r>
                        <a:rPr lang="en-GB" sz="2000">
                          <a:effectLst/>
                          <a:latin typeface="Arial" panose="020B0604020202020204" pitchFamily="34" charset="0"/>
                          <a:cs typeface="Arial" panose="020B0604020202020204" pitchFamily="34" charset="0"/>
                        </a:rPr>
                        <a:t>CV (%)</a:t>
                      </a:r>
                      <a:endParaRPr lang="en-US"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Aft>
                          <a:spcPts val="1000"/>
                        </a:spcAft>
                        <a:buNone/>
                      </a:pPr>
                      <a:r>
                        <a:rPr lang="en-GB" sz="2000">
                          <a:effectLst/>
                          <a:latin typeface="Arial" panose="020B0604020202020204" pitchFamily="34" charset="0"/>
                          <a:cs typeface="Arial" panose="020B0604020202020204" pitchFamily="34" charset="0"/>
                        </a:rPr>
                        <a:t>28.5</a:t>
                      </a:r>
                      <a:endParaRPr lang="en-US"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Aft>
                          <a:spcPts val="1000"/>
                        </a:spcAft>
                        <a:buNone/>
                      </a:pPr>
                      <a:r>
                        <a:rPr lang="en-GB" sz="2000">
                          <a:effectLst/>
                          <a:latin typeface="Arial" panose="020B0604020202020204" pitchFamily="34" charset="0"/>
                          <a:cs typeface="Arial" panose="020B0604020202020204" pitchFamily="34" charset="0"/>
                        </a:rPr>
                        <a:t>10</a:t>
                      </a:r>
                      <a:endParaRPr lang="en-US"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Aft>
                          <a:spcPts val="1000"/>
                        </a:spcAft>
                        <a:buNone/>
                      </a:pPr>
                      <a:r>
                        <a:rPr lang="en-GB" sz="2000" dirty="0">
                          <a:effectLst/>
                          <a:latin typeface="Arial" panose="020B0604020202020204" pitchFamily="34" charset="0"/>
                          <a:cs typeface="Arial" panose="020B0604020202020204" pitchFamily="34" charset="0"/>
                        </a:rPr>
                        <a:t>34.1</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808867611"/>
                  </a:ext>
                </a:extLst>
              </a:tr>
            </a:tbl>
          </a:graphicData>
        </a:graphic>
      </p:graphicFrame>
      <p:sp>
        <p:nvSpPr>
          <p:cNvPr id="12" name="TextBox 11">
            <a:extLst>
              <a:ext uri="{FF2B5EF4-FFF2-40B4-BE49-F238E27FC236}">
                <a16:creationId xmlns:a16="http://schemas.microsoft.com/office/drawing/2014/main" id="{AE1DA138-3B57-214D-4308-C968219AC074}"/>
              </a:ext>
            </a:extLst>
          </p:cNvPr>
          <p:cNvSpPr txBox="1"/>
          <p:nvPr/>
        </p:nvSpPr>
        <p:spPr>
          <a:xfrm>
            <a:off x="202726" y="125408"/>
            <a:ext cx="11563704" cy="400110"/>
          </a:xfrm>
          <a:prstGeom prst="rect">
            <a:avLst/>
          </a:prstGeom>
          <a:noFill/>
        </p:spPr>
        <p:txBody>
          <a:bodyPr wrap="square">
            <a:spAutoFit/>
          </a:bodyPr>
          <a:lstStyle/>
          <a:p>
            <a:r>
              <a:rPr lang="en-GB" sz="2000" dirty="0">
                <a:effectLst/>
                <a:latin typeface="Arial" panose="020B0604020202020204" pitchFamily="34" charset="0"/>
                <a:ea typeface="SimSun" panose="02010600030101010101" pitchFamily="2" charset="-122"/>
                <a:cs typeface="Arial" panose="020B0604020202020204" pitchFamily="34" charset="0"/>
              </a:rPr>
              <a:t>T</a:t>
            </a:r>
            <a:r>
              <a:rPr lang="en-GB" sz="2000" b="1" dirty="0">
                <a:effectLst/>
                <a:latin typeface="Arial" panose="020B0604020202020204" pitchFamily="34" charset="0"/>
                <a:ea typeface="SimSun" panose="02010600030101010101" pitchFamily="2" charset="-122"/>
                <a:cs typeface="Arial" panose="020B0604020202020204" pitchFamily="34" charset="0"/>
              </a:rPr>
              <a:t>able 1: Influence of</a:t>
            </a:r>
            <a:r>
              <a:rPr lang="en-US" sz="2000" b="1" dirty="0">
                <a:effectLst/>
                <a:latin typeface="Arial" panose="020B0604020202020204" pitchFamily="34" charset="0"/>
                <a:ea typeface="SimSun" panose="02010600030101010101" pitchFamily="2" charset="-122"/>
                <a:cs typeface="Arial" panose="020B0604020202020204" pitchFamily="34" charset="0"/>
              </a:rPr>
              <a:t> ground</a:t>
            </a:r>
            <a:r>
              <a:rPr lang="en-GB" sz="2000" b="1" dirty="0">
                <a:effectLst/>
                <a:latin typeface="Arial" panose="020B0604020202020204" pitchFamily="34" charset="0"/>
                <a:ea typeface="SimSun" panose="02010600030101010101" pitchFamily="2" charset="-122"/>
                <a:cs typeface="Arial" panose="020B0604020202020204" pitchFamily="34" charset="0"/>
              </a:rPr>
              <a:t> variety on number of filled pods, 100 seed weight and yield </a:t>
            </a:r>
            <a:endParaRPr lang="en-US" sz="2000" dirty="0">
              <a:latin typeface="Arial" panose="020B0604020202020204" pitchFamily="34" charset="0"/>
              <a:cs typeface="Arial" panose="020B0604020202020204" pitchFamily="34" charset="0"/>
            </a:endParaRPr>
          </a:p>
        </p:txBody>
      </p:sp>
      <p:graphicFrame>
        <p:nvGraphicFramePr>
          <p:cNvPr id="13" name="Table 12">
            <a:extLst>
              <a:ext uri="{FF2B5EF4-FFF2-40B4-BE49-F238E27FC236}">
                <a16:creationId xmlns:a16="http://schemas.microsoft.com/office/drawing/2014/main" id="{87A5215A-FB5B-3A06-4E4C-5C6E381E5BBC}"/>
              </a:ext>
            </a:extLst>
          </p:cNvPr>
          <p:cNvGraphicFramePr>
            <a:graphicFrameLocks noGrp="1"/>
          </p:cNvGraphicFramePr>
          <p:nvPr>
            <p:extLst>
              <p:ext uri="{D42A27DB-BD31-4B8C-83A1-F6EECF244321}">
                <p14:modId xmlns:p14="http://schemas.microsoft.com/office/powerpoint/2010/main" val="2342342371"/>
              </p:ext>
            </p:extLst>
          </p:nvPr>
        </p:nvGraphicFramePr>
        <p:xfrm>
          <a:off x="125162" y="3555941"/>
          <a:ext cx="8065618" cy="3205992"/>
        </p:xfrm>
        <a:graphic>
          <a:graphicData uri="http://schemas.openxmlformats.org/drawingml/2006/table">
            <a:tbl>
              <a:tblPr firstRow="1" firstCol="1" bandRow="1">
                <a:tableStyleId>{5C22544A-7EE6-4342-B048-85BDC9FD1C3A}</a:tableStyleId>
              </a:tblPr>
              <a:tblGrid>
                <a:gridCol w="4032809">
                  <a:extLst>
                    <a:ext uri="{9D8B030D-6E8A-4147-A177-3AD203B41FA5}">
                      <a16:colId xmlns:a16="http://schemas.microsoft.com/office/drawing/2014/main" val="2506345243"/>
                    </a:ext>
                  </a:extLst>
                </a:gridCol>
                <a:gridCol w="4032809">
                  <a:extLst>
                    <a:ext uri="{9D8B030D-6E8A-4147-A177-3AD203B41FA5}">
                      <a16:colId xmlns:a16="http://schemas.microsoft.com/office/drawing/2014/main" val="4271568806"/>
                    </a:ext>
                  </a:extLst>
                </a:gridCol>
              </a:tblGrid>
              <a:tr h="0">
                <a:tc>
                  <a:txBody>
                    <a:bodyPr/>
                    <a:lstStyle/>
                    <a:p>
                      <a:pPr marL="0" marR="0" algn="just">
                        <a:lnSpc>
                          <a:spcPct val="150000"/>
                        </a:lnSpc>
                        <a:spcAft>
                          <a:spcPts val="1000"/>
                        </a:spcAft>
                        <a:buNone/>
                        <a:tabLst>
                          <a:tab pos="2865755" algn="ctr"/>
                        </a:tabLst>
                      </a:pPr>
                      <a:r>
                        <a:rPr lang="en-GB" sz="2000" dirty="0">
                          <a:effectLst/>
                          <a:latin typeface="Arial" panose="020B0604020202020204" pitchFamily="34" charset="0"/>
                          <a:cs typeface="Arial" panose="020B0604020202020204" pitchFamily="34" charset="0"/>
                        </a:rPr>
                        <a:t>Phosphorus level ( P</a:t>
                      </a:r>
                      <a:r>
                        <a:rPr lang="en-GB" sz="2000" baseline="-25000" dirty="0">
                          <a:effectLst/>
                          <a:latin typeface="Arial" panose="020B0604020202020204" pitchFamily="34" charset="0"/>
                          <a:cs typeface="Arial" panose="020B0604020202020204" pitchFamily="34" charset="0"/>
                        </a:rPr>
                        <a:t>2</a:t>
                      </a:r>
                      <a:r>
                        <a:rPr lang="en-GB" sz="2000" dirty="0">
                          <a:effectLst/>
                          <a:latin typeface="Arial" panose="020B0604020202020204" pitchFamily="34" charset="0"/>
                          <a:cs typeface="Arial" panose="020B0604020202020204" pitchFamily="34" charset="0"/>
                        </a:rPr>
                        <a:t>O</a:t>
                      </a:r>
                      <a:r>
                        <a:rPr lang="en-GB" sz="2000" baseline="-25000" dirty="0">
                          <a:effectLst/>
                          <a:latin typeface="Arial" panose="020B0604020202020204" pitchFamily="34" charset="0"/>
                          <a:cs typeface="Arial" panose="020B0604020202020204" pitchFamily="34" charset="0"/>
                        </a:rPr>
                        <a:t>5</a:t>
                      </a:r>
                      <a:r>
                        <a:rPr lang="en-GB" sz="2000" dirty="0">
                          <a:effectLst/>
                          <a:latin typeface="Arial" panose="020B0604020202020204" pitchFamily="34" charset="0"/>
                          <a:cs typeface="Arial" panose="020B0604020202020204" pitchFamily="34" charset="0"/>
                        </a:rPr>
                        <a:t> )</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50000"/>
                        </a:lnSpc>
                        <a:spcAft>
                          <a:spcPts val="1000"/>
                        </a:spcAft>
                        <a:buNone/>
                        <a:tabLst>
                          <a:tab pos="2865755" algn="ctr"/>
                        </a:tabLst>
                      </a:pPr>
                      <a:r>
                        <a:rPr lang="en-GB" sz="2000">
                          <a:effectLst/>
                          <a:latin typeface="Arial" panose="020B0604020202020204" pitchFamily="34" charset="0"/>
                          <a:cs typeface="Arial" panose="020B0604020202020204" pitchFamily="34" charset="0"/>
                        </a:rPr>
                        <a:t>Shelling percentage ( %)</a:t>
                      </a:r>
                      <a:endParaRPr lang="en-US"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837790569"/>
                  </a:ext>
                </a:extLst>
              </a:tr>
              <a:tr h="0">
                <a:tc>
                  <a:txBody>
                    <a:bodyPr/>
                    <a:lstStyle/>
                    <a:p>
                      <a:pPr marL="0" marR="0" algn="just">
                        <a:lnSpc>
                          <a:spcPct val="150000"/>
                        </a:lnSpc>
                        <a:spcAft>
                          <a:spcPts val="1000"/>
                        </a:spcAft>
                        <a:buNone/>
                        <a:tabLst>
                          <a:tab pos="2865755" algn="ctr"/>
                        </a:tabLst>
                      </a:pPr>
                      <a:r>
                        <a:rPr lang="en-GB" sz="2000">
                          <a:effectLst/>
                          <a:latin typeface="Arial" panose="020B0604020202020204" pitchFamily="34" charset="0"/>
                          <a:cs typeface="Arial" panose="020B0604020202020204" pitchFamily="34" charset="0"/>
                        </a:rPr>
                        <a:t>0 kg/ha</a:t>
                      </a:r>
                      <a:endParaRPr lang="en-US"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50000"/>
                        </a:lnSpc>
                        <a:spcAft>
                          <a:spcPts val="1000"/>
                        </a:spcAft>
                        <a:buNone/>
                        <a:tabLst>
                          <a:tab pos="2865755" algn="ctr"/>
                        </a:tabLst>
                      </a:pPr>
                      <a:r>
                        <a:rPr lang="en-GB" sz="2000" dirty="0">
                          <a:effectLst/>
                          <a:latin typeface="Arial" panose="020B0604020202020204" pitchFamily="34" charset="0"/>
                          <a:cs typeface="Arial" panose="020B0604020202020204" pitchFamily="34" charset="0"/>
                        </a:rPr>
                        <a:t>58.0</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810157520"/>
                  </a:ext>
                </a:extLst>
              </a:tr>
              <a:tr h="0">
                <a:tc>
                  <a:txBody>
                    <a:bodyPr/>
                    <a:lstStyle/>
                    <a:p>
                      <a:pPr marL="0" marR="0" algn="just">
                        <a:lnSpc>
                          <a:spcPct val="150000"/>
                        </a:lnSpc>
                        <a:spcAft>
                          <a:spcPts val="1000"/>
                        </a:spcAft>
                        <a:buNone/>
                        <a:tabLst>
                          <a:tab pos="2865755" algn="ctr"/>
                        </a:tabLst>
                      </a:pPr>
                      <a:r>
                        <a:rPr lang="en-GB" sz="2000">
                          <a:effectLst/>
                          <a:latin typeface="Arial" panose="020B0604020202020204" pitchFamily="34" charset="0"/>
                          <a:cs typeface="Arial" panose="020B0604020202020204" pitchFamily="34" charset="0"/>
                        </a:rPr>
                        <a:t>20kg/ha</a:t>
                      </a:r>
                      <a:endParaRPr lang="en-US"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50000"/>
                        </a:lnSpc>
                        <a:spcAft>
                          <a:spcPts val="1000"/>
                        </a:spcAft>
                        <a:buNone/>
                        <a:tabLst>
                          <a:tab pos="2865755" algn="ctr"/>
                        </a:tabLst>
                      </a:pPr>
                      <a:r>
                        <a:rPr lang="en-GB" sz="2000" b="1" dirty="0">
                          <a:effectLst/>
                          <a:latin typeface="Arial" panose="020B0604020202020204" pitchFamily="34" charset="0"/>
                          <a:cs typeface="Arial" panose="020B0604020202020204" pitchFamily="34" charset="0"/>
                        </a:rPr>
                        <a:t>66.89 (53.6%)</a:t>
                      </a:r>
                      <a:endParaRPr lang="en-US" sz="20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448805479"/>
                  </a:ext>
                </a:extLst>
              </a:tr>
              <a:tr h="0">
                <a:tc>
                  <a:txBody>
                    <a:bodyPr/>
                    <a:lstStyle/>
                    <a:p>
                      <a:pPr marL="0" marR="0" algn="just">
                        <a:lnSpc>
                          <a:spcPct val="150000"/>
                        </a:lnSpc>
                        <a:spcAft>
                          <a:spcPts val="1000"/>
                        </a:spcAft>
                        <a:buNone/>
                        <a:tabLst>
                          <a:tab pos="2865755" algn="ctr"/>
                        </a:tabLst>
                      </a:pPr>
                      <a:r>
                        <a:rPr lang="en-GB" sz="2000">
                          <a:effectLst/>
                          <a:latin typeface="Arial" panose="020B0604020202020204" pitchFamily="34" charset="0"/>
                          <a:cs typeface="Arial" panose="020B0604020202020204" pitchFamily="34" charset="0"/>
                        </a:rPr>
                        <a:t>40kg/ha</a:t>
                      </a:r>
                      <a:endParaRPr lang="en-US"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50000"/>
                        </a:lnSpc>
                        <a:spcAft>
                          <a:spcPts val="1000"/>
                        </a:spcAft>
                        <a:buNone/>
                        <a:tabLst>
                          <a:tab pos="2865755" algn="ctr"/>
                        </a:tabLst>
                      </a:pPr>
                      <a:r>
                        <a:rPr lang="en-GB" sz="2000">
                          <a:effectLst/>
                          <a:latin typeface="Arial" panose="020B0604020202020204" pitchFamily="34" charset="0"/>
                          <a:cs typeface="Arial" panose="020B0604020202020204" pitchFamily="34" charset="0"/>
                        </a:rPr>
                        <a:t>59.89</a:t>
                      </a:r>
                      <a:endParaRPr lang="en-US"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854008101"/>
                  </a:ext>
                </a:extLst>
              </a:tr>
              <a:tr h="0">
                <a:tc>
                  <a:txBody>
                    <a:bodyPr/>
                    <a:lstStyle/>
                    <a:p>
                      <a:pPr marL="0" marR="0" algn="just">
                        <a:lnSpc>
                          <a:spcPct val="150000"/>
                        </a:lnSpc>
                        <a:spcAft>
                          <a:spcPts val="1000"/>
                        </a:spcAft>
                        <a:buNone/>
                        <a:tabLst>
                          <a:tab pos="2865755" algn="ctr"/>
                        </a:tabLst>
                      </a:pPr>
                      <a:r>
                        <a:rPr lang="en-GB" sz="2000">
                          <a:effectLst/>
                          <a:latin typeface="Arial" panose="020B0604020202020204" pitchFamily="34" charset="0"/>
                          <a:cs typeface="Arial" panose="020B0604020202020204" pitchFamily="34" charset="0"/>
                        </a:rPr>
                        <a:t>60kg/ha</a:t>
                      </a:r>
                      <a:endParaRPr lang="en-US"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50000"/>
                        </a:lnSpc>
                        <a:spcAft>
                          <a:spcPts val="1000"/>
                        </a:spcAft>
                        <a:buNone/>
                        <a:tabLst>
                          <a:tab pos="2865755" algn="ctr"/>
                        </a:tabLst>
                      </a:pPr>
                      <a:r>
                        <a:rPr lang="en-GB" sz="2000">
                          <a:effectLst/>
                          <a:latin typeface="Arial" panose="020B0604020202020204" pitchFamily="34" charset="0"/>
                          <a:cs typeface="Arial" panose="020B0604020202020204" pitchFamily="34" charset="0"/>
                        </a:rPr>
                        <a:t>65.45</a:t>
                      </a:r>
                      <a:endParaRPr lang="en-US"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313226386"/>
                  </a:ext>
                </a:extLst>
              </a:tr>
              <a:tr h="0">
                <a:tc>
                  <a:txBody>
                    <a:bodyPr/>
                    <a:lstStyle/>
                    <a:p>
                      <a:pPr marL="0" marR="0" algn="just">
                        <a:lnSpc>
                          <a:spcPct val="150000"/>
                        </a:lnSpc>
                        <a:spcAft>
                          <a:spcPts val="1000"/>
                        </a:spcAft>
                        <a:buNone/>
                        <a:tabLst>
                          <a:tab pos="2865755" algn="ctr"/>
                        </a:tabLst>
                      </a:pPr>
                      <a:r>
                        <a:rPr lang="en-GB" sz="2000">
                          <a:effectLst/>
                          <a:latin typeface="Arial" panose="020B0604020202020204" pitchFamily="34" charset="0"/>
                          <a:cs typeface="Arial" panose="020B0604020202020204" pitchFamily="34" charset="0"/>
                        </a:rPr>
                        <a:t>Mean</a:t>
                      </a:r>
                      <a:endParaRPr lang="en-US"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50000"/>
                        </a:lnSpc>
                        <a:spcAft>
                          <a:spcPts val="1000"/>
                        </a:spcAft>
                        <a:buNone/>
                        <a:tabLst>
                          <a:tab pos="2865755" algn="ctr"/>
                        </a:tabLst>
                      </a:pPr>
                      <a:r>
                        <a:rPr lang="en-GB" sz="2000">
                          <a:effectLst/>
                          <a:latin typeface="Arial" panose="020B0604020202020204" pitchFamily="34" charset="0"/>
                          <a:cs typeface="Arial" panose="020B0604020202020204" pitchFamily="34" charset="0"/>
                        </a:rPr>
                        <a:t>62.58</a:t>
                      </a:r>
                      <a:endParaRPr lang="en-US"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216946410"/>
                  </a:ext>
                </a:extLst>
              </a:tr>
              <a:tr h="0">
                <a:tc>
                  <a:txBody>
                    <a:bodyPr/>
                    <a:lstStyle/>
                    <a:p>
                      <a:pPr marL="0" marR="0" algn="just">
                        <a:lnSpc>
                          <a:spcPct val="150000"/>
                        </a:lnSpc>
                        <a:spcAft>
                          <a:spcPts val="1000"/>
                        </a:spcAft>
                        <a:buNone/>
                        <a:tabLst>
                          <a:tab pos="2865755" algn="ctr"/>
                        </a:tabLst>
                      </a:pPr>
                      <a:r>
                        <a:rPr lang="en-GB" sz="2000">
                          <a:effectLst/>
                          <a:latin typeface="Arial" panose="020B0604020202020204" pitchFamily="34" charset="0"/>
                          <a:cs typeface="Arial" panose="020B0604020202020204" pitchFamily="34" charset="0"/>
                        </a:rPr>
                        <a:t>LSD (0.05)</a:t>
                      </a:r>
                      <a:endParaRPr lang="en-US"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indent="1295400" algn="just">
                        <a:lnSpc>
                          <a:spcPct val="150000"/>
                        </a:lnSpc>
                        <a:spcAft>
                          <a:spcPts val="1000"/>
                        </a:spcAft>
                        <a:buNone/>
                        <a:tabLst>
                          <a:tab pos="2865755" algn="ctr"/>
                        </a:tabLst>
                      </a:pPr>
                      <a:r>
                        <a:rPr lang="en-GB" sz="2000">
                          <a:effectLst/>
                          <a:latin typeface="Arial" panose="020B0604020202020204" pitchFamily="34" charset="0"/>
                          <a:cs typeface="Arial" panose="020B0604020202020204" pitchFamily="34" charset="0"/>
                        </a:rPr>
                        <a:t>5.97</a:t>
                      </a:r>
                      <a:endParaRPr lang="en-US"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153857200"/>
                  </a:ext>
                </a:extLst>
              </a:tr>
              <a:tr h="0">
                <a:tc>
                  <a:txBody>
                    <a:bodyPr/>
                    <a:lstStyle/>
                    <a:p>
                      <a:pPr marL="0" marR="0" algn="just">
                        <a:lnSpc>
                          <a:spcPct val="150000"/>
                        </a:lnSpc>
                        <a:spcAft>
                          <a:spcPts val="1000"/>
                        </a:spcAft>
                        <a:buNone/>
                        <a:tabLst>
                          <a:tab pos="2865755" algn="ctr"/>
                        </a:tabLst>
                      </a:pPr>
                      <a:r>
                        <a:rPr lang="en-GB" sz="2000">
                          <a:effectLst/>
                          <a:latin typeface="Arial" panose="020B0604020202020204" pitchFamily="34" charset="0"/>
                          <a:cs typeface="Arial" panose="020B0604020202020204" pitchFamily="34" charset="0"/>
                        </a:rPr>
                        <a:t>CV (%)</a:t>
                      </a:r>
                      <a:endParaRPr lang="en-US"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indent="1295400" algn="just">
                        <a:lnSpc>
                          <a:spcPct val="150000"/>
                        </a:lnSpc>
                        <a:spcAft>
                          <a:spcPts val="1000"/>
                        </a:spcAft>
                        <a:buNone/>
                        <a:tabLst>
                          <a:tab pos="2865755" algn="ctr"/>
                        </a:tabLst>
                      </a:pPr>
                      <a:r>
                        <a:rPr lang="en-GB" sz="2000" dirty="0">
                          <a:effectLst/>
                          <a:latin typeface="Arial" panose="020B0604020202020204" pitchFamily="34" charset="0"/>
                          <a:cs typeface="Arial" panose="020B0604020202020204" pitchFamily="34" charset="0"/>
                        </a:rPr>
                        <a:t>7.7</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978189832"/>
                  </a:ext>
                </a:extLst>
              </a:tr>
            </a:tbl>
          </a:graphicData>
        </a:graphic>
      </p:graphicFrame>
      <p:sp>
        <p:nvSpPr>
          <p:cNvPr id="15" name="TextBox 14">
            <a:extLst>
              <a:ext uri="{FF2B5EF4-FFF2-40B4-BE49-F238E27FC236}">
                <a16:creationId xmlns:a16="http://schemas.microsoft.com/office/drawing/2014/main" id="{81BA623A-1A4E-75D3-F851-9D3D5C533394}"/>
              </a:ext>
            </a:extLst>
          </p:cNvPr>
          <p:cNvSpPr txBox="1"/>
          <p:nvPr/>
        </p:nvSpPr>
        <p:spPr>
          <a:xfrm>
            <a:off x="81951" y="3136027"/>
            <a:ext cx="11080630" cy="400110"/>
          </a:xfrm>
          <a:prstGeom prst="rect">
            <a:avLst/>
          </a:prstGeom>
          <a:noFill/>
        </p:spPr>
        <p:txBody>
          <a:bodyPr wrap="square">
            <a:spAutoFit/>
          </a:bodyPr>
          <a:lstStyle/>
          <a:p>
            <a:r>
              <a:rPr lang="en-GB" sz="2000" b="1" dirty="0">
                <a:effectLst/>
                <a:latin typeface="Arial" panose="020B0604020202020204" pitchFamily="34" charset="0"/>
                <a:ea typeface="SimSun" panose="02010600030101010101" pitchFamily="2" charset="-122"/>
                <a:cs typeface="Arial" panose="020B0604020202020204" pitchFamily="34" charset="0"/>
              </a:rPr>
              <a:t>Table 2:</a:t>
            </a:r>
            <a:r>
              <a:rPr lang="en-US" sz="2000" b="1" dirty="0">
                <a:effectLst/>
                <a:latin typeface="Arial" panose="020B0604020202020204" pitchFamily="34" charset="0"/>
                <a:ea typeface="SimSun" panose="02010600030101010101" pitchFamily="2" charset="-122"/>
                <a:cs typeface="Arial" panose="020B0604020202020204" pitchFamily="34" charset="0"/>
              </a:rPr>
              <a:t> E</a:t>
            </a:r>
            <a:r>
              <a:rPr lang="en-GB" sz="2000" b="1" dirty="0" err="1">
                <a:effectLst/>
                <a:latin typeface="Arial" panose="020B0604020202020204" pitchFamily="34" charset="0"/>
                <a:ea typeface="SimSun" panose="02010600030101010101" pitchFamily="2" charset="-122"/>
                <a:cs typeface="Arial" panose="020B0604020202020204" pitchFamily="34" charset="0"/>
              </a:rPr>
              <a:t>ffect</a:t>
            </a:r>
            <a:r>
              <a:rPr lang="en-GB" sz="2000" b="1" dirty="0">
                <a:effectLst/>
                <a:latin typeface="Arial" panose="020B0604020202020204" pitchFamily="34" charset="0"/>
                <a:ea typeface="SimSun" panose="02010600030101010101" pitchFamily="2" charset="-122"/>
                <a:cs typeface="Arial" panose="020B0604020202020204" pitchFamily="34" charset="0"/>
              </a:rPr>
              <a:t> of </a:t>
            </a:r>
            <a:r>
              <a:rPr lang="en-US" sz="2000" b="1" dirty="0">
                <a:effectLst/>
                <a:latin typeface="Arial" panose="020B0604020202020204" pitchFamily="34" charset="0"/>
                <a:ea typeface="SimSun" panose="02010600030101010101" pitchFamily="2" charset="-122"/>
                <a:cs typeface="Arial" panose="020B0604020202020204" pitchFamily="34" charset="0"/>
              </a:rPr>
              <a:t>Phosphorus</a:t>
            </a:r>
            <a:r>
              <a:rPr lang="en-GB" sz="2000" b="1" dirty="0">
                <a:effectLst/>
                <a:latin typeface="Arial" panose="020B0604020202020204" pitchFamily="34" charset="0"/>
                <a:ea typeface="SimSun" panose="02010600030101010101" pitchFamily="2" charset="-122"/>
                <a:cs typeface="Arial" panose="020B0604020202020204" pitchFamily="34" charset="0"/>
              </a:rPr>
              <a:t> level on shelling percentage of the two groundnut varieties</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263261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837A1C-D04A-4CC6-CC5E-7D8A076578A3}"/>
            </a:ext>
          </a:extLst>
        </p:cNvPr>
        <p:cNvGrpSpPr/>
        <p:nvPr/>
      </p:nvGrpSpPr>
      <p:grpSpPr>
        <a:xfrm>
          <a:off x="0" y="0"/>
          <a:ext cx="0" cy="0"/>
          <a:chOff x="0" y="0"/>
          <a:chExt cx="0" cy="0"/>
        </a:xfrm>
      </p:grpSpPr>
      <p:sp>
        <p:nvSpPr>
          <p:cNvPr id="5" name="Date Placeholder 4">
            <a:extLst>
              <a:ext uri="{FF2B5EF4-FFF2-40B4-BE49-F238E27FC236}">
                <a16:creationId xmlns:a16="http://schemas.microsoft.com/office/drawing/2014/main" id="{373B13F9-27BD-768B-3DE7-EB4313D99579}"/>
              </a:ext>
            </a:extLst>
          </p:cNvPr>
          <p:cNvSpPr>
            <a:spLocks noGrp="1"/>
          </p:cNvSpPr>
          <p:nvPr>
            <p:ph type="dt" sz="half" idx="10"/>
          </p:nvPr>
        </p:nvSpPr>
        <p:spPr/>
        <p:txBody>
          <a:bodyPr/>
          <a:lstStyle/>
          <a:p>
            <a:fld id="{9FC4B771-0C94-4C27-BA3A-FE6EF534B808}" type="datetime3">
              <a:rPr lang="en-US" smtClean="0"/>
              <a:t>13 December 2025</a:t>
            </a:fld>
            <a:endParaRPr lang="en-US" dirty="0"/>
          </a:p>
        </p:txBody>
      </p:sp>
      <p:sp>
        <p:nvSpPr>
          <p:cNvPr id="8" name="Slide Number Placeholder 7">
            <a:extLst>
              <a:ext uri="{FF2B5EF4-FFF2-40B4-BE49-F238E27FC236}">
                <a16:creationId xmlns:a16="http://schemas.microsoft.com/office/drawing/2014/main" id="{541C3DD3-F57D-66DB-FDEE-3B999DD8BA71}"/>
              </a:ext>
            </a:extLst>
          </p:cNvPr>
          <p:cNvSpPr>
            <a:spLocks noGrp="1"/>
          </p:cNvSpPr>
          <p:nvPr>
            <p:ph type="sldNum" sz="quarter" idx="12"/>
          </p:nvPr>
        </p:nvSpPr>
        <p:spPr/>
        <p:txBody>
          <a:bodyPr/>
          <a:lstStyle/>
          <a:p>
            <a:fld id="{C1C11204-8A74-44E9-96C8-B6A49D60E869}" type="slidenum">
              <a:rPr lang="en-US" smtClean="0"/>
              <a:t>13</a:t>
            </a:fld>
            <a:endParaRPr lang="en-US" dirty="0"/>
          </a:p>
        </p:txBody>
      </p:sp>
      <p:grpSp>
        <p:nvGrpSpPr>
          <p:cNvPr id="23" name="Group 22">
            <a:extLst>
              <a:ext uri="{FF2B5EF4-FFF2-40B4-BE49-F238E27FC236}">
                <a16:creationId xmlns:a16="http://schemas.microsoft.com/office/drawing/2014/main" id="{42D93B5A-05D3-6564-5330-6382C746E287}"/>
              </a:ext>
            </a:extLst>
          </p:cNvPr>
          <p:cNvGrpSpPr/>
          <p:nvPr/>
        </p:nvGrpSpPr>
        <p:grpSpPr>
          <a:xfrm>
            <a:off x="228590" y="-18458"/>
            <a:ext cx="11801485" cy="689969"/>
            <a:chOff x="406400" y="3699153"/>
            <a:chExt cx="5689600" cy="1151280"/>
          </a:xfrm>
        </p:grpSpPr>
        <p:sp>
          <p:nvSpPr>
            <p:cNvPr id="24" name="Rectangle: Rounded Corners 23">
              <a:extLst>
                <a:ext uri="{FF2B5EF4-FFF2-40B4-BE49-F238E27FC236}">
                  <a16:creationId xmlns:a16="http://schemas.microsoft.com/office/drawing/2014/main" id="{90ACEA9B-A5E9-5FEF-2051-0CCC023D3942}"/>
                </a:ext>
              </a:extLst>
            </p:cNvPr>
            <p:cNvSpPr/>
            <p:nvPr/>
          </p:nvSpPr>
          <p:spPr>
            <a:xfrm>
              <a:off x="406400" y="3699153"/>
              <a:ext cx="5689600" cy="1151280"/>
            </a:xfrm>
            <a:prstGeom prst="roundRect">
              <a:avLst/>
            </a:prstGeom>
          </p:spPr>
          <p:style>
            <a:lnRef idx="2">
              <a:schemeClr val="lt1">
                <a:hueOff val="0"/>
                <a:satOff val="0"/>
                <a:lumOff val="0"/>
                <a:alphaOff val="0"/>
              </a:schemeClr>
            </a:lnRef>
            <a:fillRef idx="1">
              <a:schemeClr val="accent5">
                <a:hueOff val="-7353344"/>
                <a:satOff val="-10228"/>
                <a:lumOff val="-3922"/>
                <a:alphaOff val="0"/>
              </a:schemeClr>
            </a:fillRef>
            <a:effectRef idx="0">
              <a:schemeClr val="accent5">
                <a:hueOff val="-7353344"/>
                <a:satOff val="-10228"/>
                <a:lumOff val="-3922"/>
                <a:alphaOff val="0"/>
              </a:schemeClr>
            </a:effectRef>
            <a:fontRef idx="minor">
              <a:schemeClr val="lt1"/>
            </a:fontRef>
          </p:style>
        </p:sp>
        <p:sp>
          <p:nvSpPr>
            <p:cNvPr id="25" name="Rectangle: Rounded Corners 4">
              <a:extLst>
                <a:ext uri="{FF2B5EF4-FFF2-40B4-BE49-F238E27FC236}">
                  <a16:creationId xmlns:a16="http://schemas.microsoft.com/office/drawing/2014/main" id="{EFB9453B-CCC0-98A4-952B-2F61C6D8B968}"/>
                </a:ext>
              </a:extLst>
            </p:cNvPr>
            <p:cNvSpPr txBox="1"/>
            <p:nvPr/>
          </p:nvSpPr>
          <p:spPr>
            <a:xfrm>
              <a:off x="462601" y="3755354"/>
              <a:ext cx="5552397" cy="103887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15053" tIns="0" rIns="215053" bIns="0" numCol="1" spcCol="1270" anchor="ctr" anchorCtr="0">
              <a:noAutofit/>
            </a:bodyPr>
            <a:lstStyle/>
            <a:p>
              <a:pPr lvl="0" algn="ctr"/>
              <a:r>
                <a:rPr lang="en-US" sz="3500" b="1" dirty="0">
                  <a:latin typeface="Verdana" panose="020B0604030504040204" pitchFamily="34" charset="0"/>
                  <a:ea typeface="Verdana" panose="020B0604030504040204" pitchFamily="34" charset="0"/>
                  <a:cs typeface="Arial" panose="020B0604020202020204" pitchFamily="34" charset="0"/>
                </a:rPr>
                <a:t>NARC</a:t>
              </a:r>
              <a:endParaRPr lang="en-US" sz="2000" b="1" dirty="0">
                <a:latin typeface="Verdana" panose="020B0604030504040204" pitchFamily="34" charset="0"/>
                <a:ea typeface="Verdana" panose="020B0604030504040204" pitchFamily="34" charset="0"/>
                <a:cs typeface="Arial" panose="020B0604020202020204" pitchFamily="34" charset="0"/>
              </a:endParaRPr>
            </a:p>
          </p:txBody>
        </p:sp>
      </p:grpSp>
      <p:graphicFrame>
        <p:nvGraphicFramePr>
          <p:cNvPr id="2" name="Table 1">
            <a:extLst>
              <a:ext uri="{FF2B5EF4-FFF2-40B4-BE49-F238E27FC236}">
                <a16:creationId xmlns:a16="http://schemas.microsoft.com/office/drawing/2014/main" id="{B75422D6-F96C-13B6-2583-B1DB2F8462BF}"/>
              </a:ext>
            </a:extLst>
          </p:cNvPr>
          <p:cNvGraphicFramePr>
            <a:graphicFrameLocks noGrp="1"/>
          </p:cNvGraphicFramePr>
          <p:nvPr>
            <p:extLst>
              <p:ext uri="{D42A27DB-BD31-4B8C-83A1-F6EECF244321}">
                <p14:modId xmlns:p14="http://schemas.microsoft.com/office/powerpoint/2010/main" val="1286986990"/>
              </p:ext>
            </p:extLst>
          </p:nvPr>
        </p:nvGraphicFramePr>
        <p:xfrm>
          <a:off x="221876" y="563259"/>
          <a:ext cx="11820599" cy="5955158"/>
        </p:xfrm>
        <a:graphic>
          <a:graphicData uri="http://schemas.openxmlformats.org/drawingml/2006/table">
            <a:tbl>
              <a:tblPr firstRow="1" firstCol="1" bandRow="1">
                <a:tableStyleId>{5C22544A-7EE6-4342-B048-85BDC9FD1C3A}</a:tableStyleId>
              </a:tblPr>
              <a:tblGrid>
                <a:gridCol w="1524731">
                  <a:extLst>
                    <a:ext uri="{9D8B030D-6E8A-4147-A177-3AD203B41FA5}">
                      <a16:colId xmlns:a16="http://schemas.microsoft.com/office/drawing/2014/main" val="1147510601"/>
                    </a:ext>
                  </a:extLst>
                </a:gridCol>
                <a:gridCol w="3719245">
                  <a:extLst>
                    <a:ext uri="{9D8B030D-6E8A-4147-A177-3AD203B41FA5}">
                      <a16:colId xmlns:a16="http://schemas.microsoft.com/office/drawing/2014/main" val="1826754891"/>
                    </a:ext>
                  </a:extLst>
                </a:gridCol>
                <a:gridCol w="3123344">
                  <a:extLst>
                    <a:ext uri="{9D8B030D-6E8A-4147-A177-3AD203B41FA5}">
                      <a16:colId xmlns:a16="http://schemas.microsoft.com/office/drawing/2014/main" val="2698269628"/>
                    </a:ext>
                  </a:extLst>
                </a:gridCol>
                <a:gridCol w="3453279">
                  <a:extLst>
                    <a:ext uri="{9D8B030D-6E8A-4147-A177-3AD203B41FA5}">
                      <a16:colId xmlns:a16="http://schemas.microsoft.com/office/drawing/2014/main" val="2087523602"/>
                    </a:ext>
                  </a:extLst>
                </a:gridCol>
              </a:tblGrid>
              <a:tr h="557182">
                <a:tc>
                  <a:txBody>
                    <a:bodyPr/>
                    <a:lstStyle/>
                    <a:p>
                      <a:pPr marL="0" marR="0">
                        <a:lnSpc>
                          <a:spcPct val="115000"/>
                        </a:lnSpc>
                        <a:spcAft>
                          <a:spcPts val="800"/>
                        </a:spcAft>
                        <a:buNone/>
                      </a:pPr>
                      <a:r>
                        <a:rPr lang="en-US" sz="2000" kern="100" dirty="0">
                          <a:effectLst/>
                          <a:latin typeface="Arial" panose="020B0604020202020204" pitchFamily="34" charset="0"/>
                          <a:cs typeface="Arial" panose="020B0604020202020204" pitchFamily="34" charset="0"/>
                        </a:rPr>
                        <a:t>NAME OF PROJECT</a:t>
                      </a:r>
                      <a:endParaRPr lang="en-US" sz="2000" kern="100" dirty="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tc>
                  <a:txBody>
                    <a:bodyPr/>
                    <a:lstStyle/>
                    <a:p>
                      <a:pPr marL="0" marR="0">
                        <a:lnSpc>
                          <a:spcPct val="115000"/>
                        </a:lnSpc>
                        <a:spcAft>
                          <a:spcPts val="800"/>
                        </a:spcAft>
                        <a:buNone/>
                      </a:pPr>
                      <a:r>
                        <a:rPr lang="en-US" sz="2000" kern="100" dirty="0">
                          <a:effectLst/>
                          <a:latin typeface="Arial" panose="020B0604020202020204" pitchFamily="34" charset="0"/>
                          <a:cs typeface="Arial" panose="020B0604020202020204" pitchFamily="34" charset="0"/>
                        </a:rPr>
                        <a:t>OBJECTIVES</a:t>
                      </a:r>
                      <a:endParaRPr lang="en-US" sz="2000" kern="100" dirty="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tc>
                  <a:txBody>
                    <a:bodyPr/>
                    <a:lstStyle/>
                    <a:p>
                      <a:pPr marL="0" marR="0">
                        <a:lnSpc>
                          <a:spcPct val="115000"/>
                        </a:lnSpc>
                        <a:spcAft>
                          <a:spcPts val="800"/>
                        </a:spcAft>
                        <a:buNone/>
                      </a:pPr>
                      <a:r>
                        <a:rPr lang="en-US" sz="2000" kern="100">
                          <a:effectLst/>
                          <a:latin typeface="Arial" panose="020B0604020202020204" pitchFamily="34" charset="0"/>
                          <a:cs typeface="Arial" panose="020B0604020202020204" pitchFamily="34" charset="0"/>
                        </a:rPr>
                        <a:t>BRIEF SUMMARY</a:t>
                      </a:r>
                      <a:endParaRPr lang="en-US" sz="2000" kern="10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tc>
                  <a:txBody>
                    <a:bodyPr/>
                    <a:lstStyle/>
                    <a:p>
                      <a:pPr marL="0" marR="0">
                        <a:lnSpc>
                          <a:spcPct val="115000"/>
                        </a:lnSpc>
                        <a:spcAft>
                          <a:spcPts val="800"/>
                        </a:spcAft>
                        <a:buNone/>
                      </a:pPr>
                      <a:r>
                        <a:rPr lang="en-US" sz="2000" kern="100" dirty="0">
                          <a:effectLst/>
                          <a:latin typeface="Arial" panose="020B0604020202020204" pitchFamily="34" charset="0"/>
                          <a:cs typeface="Arial" panose="020B0604020202020204" pitchFamily="34" charset="0"/>
                        </a:rPr>
                        <a:t>CURRENT STATUS</a:t>
                      </a:r>
                      <a:endParaRPr lang="en-US" sz="2000" kern="100" dirty="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extLst>
                  <a:ext uri="{0D108BD9-81ED-4DB2-BD59-A6C34878D82A}">
                    <a16:rowId xmlns:a16="http://schemas.microsoft.com/office/drawing/2014/main" val="636132889"/>
                  </a:ext>
                </a:extLst>
              </a:tr>
              <a:tr h="2813848">
                <a:tc>
                  <a:txBody>
                    <a:bodyPr/>
                    <a:lstStyle/>
                    <a:p>
                      <a:pPr marL="0" marR="0">
                        <a:lnSpc>
                          <a:spcPct val="115000"/>
                        </a:lnSpc>
                        <a:spcAft>
                          <a:spcPts val="800"/>
                        </a:spcAft>
                        <a:buNone/>
                      </a:pPr>
                      <a:r>
                        <a:rPr lang="en-GB" sz="2000" b="0" kern="1200" dirty="0">
                          <a:solidFill>
                            <a:schemeClr val="lt1"/>
                          </a:solidFill>
                          <a:effectLst/>
                          <a:latin typeface="Arial" panose="020B0604020202020204" pitchFamily="34" charset="0"/>
                          <a:ea typeface="+mn-ea"/>
                          <a:cs typeface="Arial" panose="020B0604020202020204" pitchFamily="34" charset="0"/>
                        </a:rPr>
                        <a:t>Effects of phosphorus fertilizer and lime application on the growth, yield</a:t>
                      </a:r>
                      <a:r>
                        <a:rPr lang="en-US" sz="2000" b="0" kern="1200" dirty="0">
                          <a:solidFill>
                            <a:schemeClr val="lt1"/>
                          </a:solidFill>
                          <a:effectLst/>
                          <a:latin typeface="Arial" panose="020B0604020202020204" pitchFamily="34" charset="0"/>
                          <a:ea typeface="+mn-ea"/>
                          <a:cs typeface="Arial" panose="020B0604020202020204" pitchFamily="34" charset="0"/>
                        </a:rPr>
                        <a:t>,</a:t>
                      </a:r>
                      <a:r>
                        <a:rPr lang="en-GB" sz="2000" b="0" kern="1200" dirty="0">
                          <a:solidFill>
                            <a:schemeClr val="lt1"/>
                          </a:solidFill>
                          <a:effectLst/>
                          <a:latin typeface="Arial" panose="020B0604020202020204" pitchFamily="34" charset="0"/>
                          <a:ea typeface="+mn-ea"/>
                          <a:cs typeface="Arial" panose="020B0604020202020204" pitchFamily="34" charset="0"/>
                        </a:rPr>
                        <a:t> and seed quality of groundnut on the upland soil of Njala: Experiment 2</a:t>
                      </a:r>
                      <a:endParaRPr lang="en-US" sz="2000" b="0" kern="100" dirty="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tc>
                  <a:txBody>
                    <a:bodyPr/>
                    <a:lstStyle/>
                    <a:p>
                      <a:pPr marL="342900" marR="0" lvl="0" indent="-342900">
                        <a:buFont typeface="+mj-lt"/>
                        <a:buAutoNum type="arabicParenBoth"/>
                      </a:pPr>
                      <a:r>
                        <a:rPr lang="en-US" sz="2000" kern="100" dirty="0">
                          <a:effectLst/>
                          <a:latin typeface="Arial" panose="020B0604020202020204" pitchFamily="34" charset="0"/>
                          <a:ea typeface="PMingLiU" panose="02020500000000000000" pitchFamily="18" charset="-120"/>
                          <a:cs typeface="Arial" panose="020B0604020202020204" pitchFamily="34" charset="0"/>
                        </a:rPr>
                        <a:t> </a:t>
                      </a:r>
                      <a:r>
                        <a:rPr lang="en-US" sz="2000" kern="1200" dirty="0">
                          <a:solidFill>
                            <a:schemeClr val="dk1"/>
                          </a:solidFill>
                          <a:effectLst/>
                          <a:latin typeface="Arial" panose="020B0604020202020204" pitchFamily="34" charset="0"/>
                          <a:ea typeface="+mn-ea"/>
                          <a:cs typeface="Arial" panose="020B0604020202020204" pitchFamily="34" charset="0"/>
                        </a:rPr>
                        <a:t>To d</a:t>
                      </a:r>
                      <a:r>
                        <a:rPr lang="en-GB" sz="2000" kern="1200" dirty="0" err="1">
                          <a:solidFill>
                            <a:schemeClr val="dk1"/>
                          </a:solidFill>
                          <a:effectLst/>
                          <a:latin typeface="Arial" panose="020B0604020202020204" pitchFamily="34" charset="0"/>
                          <a:ea typeface="+mn-ea"/>
                          <a:cs typeface="Arial" panose="020B0604020202020204" pitchFamily="34" charset="0"/>
                        </a:rPr>
                        <a:t>etermine</a:t>
                      </a:r>
                      <a:r>
                        <a:rPr lang="en-GB" sz="2000" kern="1200" dirty="0">
                          <a:solidFill>
                            <a:schemeClr val="dk1"/>
                          </a:solidFill>
                          <a:effectLst/>
                          <a:latin typeface="Arial" panose="020B0604020202020204" pitchFamily="34" charset="0"/>
                          <a:ea typeface="+mn-ea"/>
                          <a:cs typeface="Arial" panose="020B0604020202020204" pitchFamily="34" charset="0"/>
                        </a:rPr>
                        <a:t> the appropriate liming rate for increased groundnut productivity;</a:t>
                      </a:r>
                      <a:r>
                        <a:rPr lang="en-US" sz="2000" kern="100" dirty="0">
                          <a:effectLst/>
                          <a:latin typeface="Arial" panose="020B0604020202020204" pitchFamily="34" charset="0"/>
                          <a:ea typeface="PMingLiU" panose="02020500000000000000" pitchFamily="18" charset="-120"/>
                          <a:cs typeface="Arial" panose="020B0604020202020204" pitchFamily="34" charset="0"/>
                        </a:rPr>
                        <a:t>. </a:t>
                      </a:r>
                    </a:p>
                    <a:p>
                      <a:pPr marL="342900" marR="0" lvl="0" indent="-342900">
                        <a:buFont typeface="+mj-lt"/>
                        <a:buAutoNum type="arabicParenBoth"/>
                      </a:pPr>
                      <a:r>
                        <a:rPr lang="en-US" sz="2000" kern="1200" dirty="0">
                          <a:solidFill>
                            <a:schemeClr val="dk1"/>
                          </a:solidFill>
                          <a:effectLst/>
                          <a:latin typeface="Arial" panose="020B0604020202020204" pitchFamily="34" charset="0"/>
                          <a:ea typeface="+mn-ea"/>
                          <a:cs typeface="Arial" panose="020B0604020202020204" pitchFamily="34" charset="0"/>
                        </a:rPr>
                        <a:t>To determine the e</a:t>
                      </a:r>
                      <a:r>
                        <a:rPr lang="en-GB" sz="2000" kern="1200" dirty="0" err="1">
                          <a:solidFill>
                            <a:schemeClr val="dk1"/>
                          </a:solidFill>
                          <a:effectLst/>
                          <a:latin typeface="Arial" panose="020B0604020202020204" pitchFamily="34" charset="0"/>
                          <a:ea typeface="+mn-ea"/>
                          <a:cs typeface="Arial" panose="020B0604020202020204" pitchFamily="34" charset="0"/>
                        </a:rPr>
                        <a:t>ffect</a:t>
                      </a:r>
                      <a:r>
                        <a:rPr lang="en-GB" sz="2000" kern="1200" dirty="0">
                          <a:solidFill>
                            <a:schemeClr val="dk1"/>
                          </a:solidFill>
                          <a:effectLst/>
                          <a:latin typeface="Arial" panose="020B0604020202020204" pitchFamily="34" charset="0"/>
                          <a:ea typeface="+mn-ea"/>
                          <a:cs typeface="Arial" panose="020B0604020202020204" pitchFamily="34" charset="0"/>
                        </a:rPr>
                        <a:t> of liming on soil acidity (pH);</a:t>
                      </a:r>
                    </a:p>
                    <a:p>
                      <a:pPr marL="342900" marR="0" lvl="0" indent="-342900">
                        <a:buFont typeface="+mj-lt"/>
                        <a:buAutoNum type="arabicParenBoth"/>
                      </a:pPr>
                      <a:r>
                        <a:rPr lang="en-US" sz="2000" kern="1200" dirty="0">
                          <a:solidFill>
                            <a:schemeClr val="dk1"/>
                          </a:solidFill>
                          <a:effectLst/>
                          <a:latin typeface="Arial" panose="020B0604020202020204" pitchFamily="34" charset="0"/>
                          <a:ea typeface="+mn-ea"/>
                          <a:cs typeface="Arial" panose="020B0604020202020204" pitchFamily="34" charset="0"/>
                        </a:rPr>
                        <a:t>To a</a:t>
                      </a:r>
                      <a:r>
                        <a:rPr lang="en-GB" sz="2000" kern="1200" dirty="0" err="1">
                          <a:solidFill>
                            <a:schemeClr val="dk1"/>
                          </a:solidFill>
                          <a:effectLst/>
                          <a:latin typeface="Arial" panose="020B0604020202020204" pitchFamily="34" charset="0"/>
                          <a:ea typeface="+mn-ea"/>
                          <a:cs typeface="Arial" panose="020B0604020202020204" pitchFamily="34" charset="0"/>
                        </a:rPr>
                        <a:t>ssess</a:t>
                      </a:r>
                      <a:r>
                        <a:rPr lang="en-GB" sz="2000" kern="1200" dirty="0">
                          <a:solidFill>
                            <a:schemeClr val="dk1"/>
                          </a:solidFill>
                          <a:effectLst/>
                          <a:latin typeface="Arial" panose="020B0604020202020204" pitchFamily="34" charset="0"/>
                          <a:ea typeface="+mn-ea"/>
                          <a:cs typeface="Arial" panose="020B0604020202020204" pitchFamily="34" charset="0"/>
                        </a:rPr>
                        <a:t> combined effects of phosphatic fertilizer with different liming rates on the growth and yield of groundnut</a:t>
                      </a:r>
                      <a:endParaRPr lang="en-US" sz="2000" kern="100" dirty="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tc>
                  <a:txBody>
                    <a:bodyPr/>
                    <a:lstStyle/>
                    <a:p>
                      <a:pPr marL="457200" marR="0" indent="-457200">
                        <a:lnSpc>
                          <a:spcPct val="115000"/>
                        </a:lnSpc>
                        <a:spcAft>
                          <a:spcPts val="800"/>
                        </a:spcAft>
                        <a:buFont typeface="+mj-lt"/>
                        <a:buAutoNum type="arabicParenR"/>
                      </a:pPr>
                      <a:r>
                        <a:rPr lang="en-US" sz="2000" kern="100" dirty="0">
                          <a:effectLst/>
                          <a:latin typeface="Arial" panose="020B0604020202020204" pitchFamily="34" charset="0"/>
                          <a:ea typeface="Aptos" panose="020B0004020202020204" pitchFamily="34" charset="0"/>
                          <a:cs typeface="Arial" panose="020B0604020202020204" pitchFamily="34" charset="0"/>
                        </a:rPr>
                        <a:t>Design: RCBD in 3 reps</a:t>
                      </a:r>
                    </a:p>
                    <a:p>
                      <a:pPr marL="457200" marR="0" indent="-457200">
                        <a:lnSpc>
                          <a:spcPct val="115000"/>
                        </a:lnSpc>
                        <a:spcAft>
                          <a:spcPts val="800"/>
                        </a:spcAft>
                        <a:buFont typeface="+mj-lt"/>
                        <a:buAutoNum type="arabicParenR"/>
                      </a:pPr>
                      <a:r>
                        <a:rPr lang="en-US" sz="2000" kern="100" dirty="0">
                          <a:effectLst/>
                          <a:latin typeface="Arial" panose="020B0604020202020204" pitchFamily="34" charset="0"/>
                          <a:ea typeface="Aptos" panose="020B0004020202020204" pitchFamily="34" charset="0"/>
                          <a:cs typeface="Arial" panose="020B0604020202020204" pitchFamily="34" charset="0"/>
                        </a:rPr>
                        <a:t>Two groundnut varieties</a:t>
                      </a:r>
                    </a:p>
                    <a:p>
                      <a:pPr marL="457200" marR="0" lvl="0" indent="-457200">
                        <a:lnSpc>
                          <a:spcPct val="115000"/>
                        </a:lnSpc>
                        <a:buFont typeface="+mj-lt"/>
                        <a:buAutoNum type="arabicParenR"/>
                      </a:pPr>
                      <a:r>
                        <a:rPr lang="en-GB" sz="2000" kern="1200" dirty="0">
                          <a:solidFill>
                            <a:schemeClr val="dk1"/>
                          </a:solidFill>
                          <a:effectLst/>
                          <a:latin typeface="Arial" panose="020B0604020202020204" pitchFamily="34" charset="0"/>
                          <a:ea typeface="+mn-ea"/>
                          <a:cs typeface="Arial" panose="020B0604020202020204" pitchFamily="34" charset="0"/>
                        </a:rPr>
                        <a:t>T1=0t/ha lime (Dolomite) + P fertilizer; T2=2t/ha lime +P fertilizer; T3=4t/ha +P fertilizer; </a:t>
                      </a:r>
                      <a:endParaRPr lang="en-US" sz="2000" kern="100" dirty="0">
                        <a:effectLst/>
                        <a:latin typeface="Arial" panose="020B0604020202020204" pitchFamily="34" charset="0"/>
                        <a:ea typeface="PMingLiU" panose="02020500000000000000" pitchFamily="18" charset="-120"/>
                        <a:cs typeface="Arial" panose="020B0604020202020204" pitchFamily="34" charset="0"/>
                      </a:endParaRPr>
                    </a:p>
                    <a:p>
                      <a:pPr marL="457200" marR="0" lvl="0" indent="-457200">
                        <a:lnSpc>
                          <a:spcPct val="115000"/>
                        </a:lnSpc>
                        <a:spcAft>
                          <a:spcPts val="800"/>
                        </a:spcAft>
                        <a:buFont typeface="+mj-lt"/>
                        <a:buAutoNum type="arabicParenR"/>
                      </a:pPr>
                      <a:r>
                        <a:rPr lang="en-GB" sz="2000" kern="1200" dirty="0">
                          <a:solidFill>
                            <a:schemeClr val="dk1"/>
                          </a:solidFill>
                          <a:effectLst/>
                          <a:latin typeface="Arial" panose="020B0604020202020204" pitchFamily="34" charset="0"/>
                          <a:ea typeface="+mn-ea"/>
                          <a:cs typeface="Arial" panose="020B0604020202020204" pitchFamily="34" charset="0"/>
                        </a:rPr>
                        <a:t>Plot size – 4.8 m × 3 m</a:t>
                      </a:r>
                      <a:r>
                        <a:rPr lang="en-US" sz="2000" kern="100" dirty="0">
                          <a:effectLst/>
                          <a:latin typeface="Arial" panose="020B0604020202020204" pitchFamily="34" charset="0"/>
                          <a:ea typeface="PMingLiU" panose="02020500000000000000" pitchFamily="18" charset="-120"/>
                          <a:cs typeface="Arial" panose="020B0604020202020204" pitchFamily="34" charset="0"/>
                        </a:rPr>
                        <a:t>.</a:t>
                      </a:r>
                    </a:p>
                    <a:p>
                      <a:pPr marL="457200" marR="0" lvl="0" indent="-457200">
                        <a:lnSpc>
                          <a:spcPct val="115000"/>
                        </a:lnSpc>
                        <a:spcAft>
                          <a:spcPts val="800"/>
                        </a:spcAft>
                        <a:buFont typeface="+mj-lt"/>
                        <a:buAutoNum type="arabicParenR"/>
                      </a:pPr>
                      <a:r>
                        <a:rPr lang="en-US" sz="2000" kern="100" dirty="0">
                          <a:effectLst/>
                          <a:latin typeface="Arial" panose="020B0604020202020204" pitchFamily="34" charset="0"/>
                          <a:ea typeface="PMingLiU" panose="02020500000000000000" pitchFamily="18" charset="-120"/>
                          <a:cs typeface="Arial" panose="020B0604020202020204" pitchFamily="34" charset="0"/>
                        </a:rPr>
                        <a:t>Data collected</a:t>
                      </a:r>
                    </a:p>
                    <a:p>
                      <a:pPr marL="457200" marR="0" lvl="0" indent="-457200">
                        <a:lnSpc>
                          <a:spcPct val="115000"/>
                        </a:lnSpc>
                        <a:spcAft>
                          <a:spcPts val="800"/>
                        </a:spcAft>
                        <a:buFont typeface="+mj-lt"/>
                        <a:buAutoNum type="arabicParenR"/>
                      </a:pPr>
                      <a:r>
                        <a:rPr lang="en-US" sz="2000" kern="100" dirty="0">
                          <a:effectLst/>
                          <a:latin typeface="Arial" panose="020B0604020202020204" pitchFamily="34" charset="0"/>
                          <a:ea typeface="PMingLiU" panose="02020500000000000000" pitchFamily="18" charset="-120"/>
                          <a:cs typeface="Arial" panose="020B0604020202020204" pitchFamily="34" charset="0"/>
                        </a:rPr>
                        <a:t>Preliminary analysis done</a:t>
                      </a:r>
                      <a:endParaRPr lang="en-US" sz="2000" kern="100" dirty="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tc>
                  <a:txBody>
                    <a:bodyPr/>
                    <a:lstStyle/>
                    <a:p>
                      <a:pPr marL="0" marR="0">
                        <a:lnSpc>
                          <a:spcPct val="115000"/>
                        </a:lnSpc>
                        <a:spcAft>
                          <a:spcPts val="800"/>
                        </a:spcAft>
                        <a:buNone/>
                      </a:pPr>
                      <a:r>
                        <a:rPr lang="en-US" sz="2000" kern="100" dirty="0">
                          <a:effectLst/>
                          <a:latin typeface="Arial" panose="020B0604020202020204" pitchFamily="34" charset="0"/>
                          <a:ea typeface="Aptos" panose="020B0004020202020204" pitchFamily="34" charset="0"/>
                          <a:cs typeface="Arial" panose="020B0604020202020204" pitchFamily="34" charset="0"/>
                        </a:rPr>
                        <a:t>(1) Data analysis and report writing are ongoing</a:t>
                      </a:r>
                    </a:p>
                  </a:txBody>
                  <a:tcPr marL="45992" marR="45992" marT="0" marB="0"/>
                </a:tc>
                <a:extLst>
                  <a:ext uri="{0D108BD9-81ED-4DB2-BD59-A6C34878D82A}">
                    <a16:rowId xmlns:a16="http://schemas.microsoft.com/office/drawing/2014/main" val="1338475523"/>
                  </a:ext>
                </a:extLst>
              </a:tr>
            </a:tbl>
          </a:graphicData>
        </a:graphic>
      </p:graphicFrame>
    </p:spTree>
    <p:extLst>
      <p:ext uri="{BB962C8B-B14F-4D97-AF65-F5344CB8AC3E}">
        <p14:creationId xmlns:p14="http://schemas.microsoft.com/office/powerpoint/2010/main" val="861046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F2CFDC47-C9BB-41A1-B4DE-4465FDF41F2A}"/>
              </a:ext>
            </a:extLst>
          </p:cNvPr>
          <p:cNvSpPr>
            <a:spLocks noGrp="1"/>
          </p:cNvSpPr>
          <p:nvPr>
            <p:ph type="dt" sz="half" idx="10"/>
          </p:nvPr>
        </p:nvSpPr>
        <p:spPr/>
        <p:txBody>
          <a:bodyPr/>
          <a:lstStyle/>
          <a:p>
            <a:fld id="{9AAE3F60-FE93-4788-BA62-D6AB073AA5D6}" type="datetime3">
              <a:rPr lang="en-US" smtClean="0"/>
              <a:t>13 December 2025</a:t>
            </a:fld>
            <a:endParaRPr lang="en-US"/>
          </a:p>
        </p:txBody>
      </p:sp>
      <p:sp>
        <p:nvSpPr>
          <p:cNvPr id="8" name="Slide Number Placeholder 7">
            <a:extLst>
              <a:ext uri="{FF2B5EF4-FFF2-40B4-BE49-F238E27FC236}">
                <a16:creationId xmlns:a16="http://schemas.microsoft.com/office/drawing/2014/main" id="{79C15057-AB0E-4078-814D-919B59980FD3}"/>
              </a:ext>
            </a:extLst>
          </p:cNvPr>
          <p:cNvSpPr>
            <a:spLocks noGrp="1"/>
          </p:cNvSpPr>
          <p:nvPr>
            <p:ph type="sldNum" sz="quarter" idx="12"/>
          </p:nvPr>
        </p:nvSpPr>
        <p:spPr/>
        <p:txBody>
          <a:bodyPr/>
          <a:lstStyle/>
          <a:p>
            <a:fld id="{C1C11204-8A74-44E9-96C8-B6A49D60E869}" type="slidenum">
              <a:rPr lang="en-US" smtClean="0"/>
              <a:t>14</a:t>
            </a:fld>
            <a:endParaRPr lang="en-US"/>
          </a:p>
        </p:txBody>
      </p:sp>
      <p:sp>
        <p:nvSpPr>
          <p:cNvPr id="4" name="TextBox 3">
            <a:extLst>
              <a:ext uri="{FF2B5EF4-FFF2-40B4-BE49-F238E27FC236}">
                <a16:creationId xmlns:a16="http://schemas.microsoft.com/office/drawing/2014/main" id="{E4DD6380-882F-5CBB-A4C2-F4BD56766304}"/>
              </a:ext>
            </a:extLst>
          </p:cNvPr>
          <p:cNvSpPr txBox="1"/>
          <p:nvPr/>
        </p:nvSpPr>
        <p:spPr>
          <a:xfrm>
            <a:off x="228589" y="142670"/>
            <a:ext cx="11801485" cy="1015663"/>
          </a:xfrm>
          <a:prstGeom prst="rect">
            <a:avLst/>
          </a:prstGeom>
          <a:noFill/>
        </p:spPr>
        <p:txBody>
          <a:bodyPr wrap="square">
            <a:spAutoFit/>
          </a:bodyPr>
          <a:lstStyle/>
          <a:p>
            <a:r>
              <a:rPr lang="en-GB" sz="2000" dirty="0">
                <a:effectLst/>
                <a:latin typeface="Arial" panose="020B0604020202020204" pitchFamily="34" charset="0"/>
                <a:ea typeface="Calibri" panose="020F0502020204030204" pitchFamily="34" charset="0"/>
                <a:cs typeface="Arial" panose="020B0604020202020204" pitchFamily="34" charset="0"/>
              </a:rPr>
              <a:t>Preliminary analysis shows significant differences (p &lt; 0.02) among the three treatments. </a:t>
            </a:r>
          </a:p>
          <a:p>
            <a:r>
              <a:rPr lang="en-GB" sz="2000" dirty="0">
                <a:effectLst/>
                <a:latin typeface="Arial" panose="020B0604020202020204" pitchFamily="34" charset="0"/>
                <a:ea typeface="Calibri" panose="020F0502020204030204" pitchFamily="34" charset="0"/>
                <a:cs typeface="Arial" panose="020B0604020202020204" pitchFamily="34" charset="0"/>
              </a:rPr>
              <a:t>Highest yield (1138kg/ha) was obtained from the application of 2 t/ha lime in combination with 20kg P</a:t>
            </a:r>
            <a:r>
              <a:rPr lang="en-GB" sz="2000" baseline="-25000" dirty="0">
                <a:effectLst/>
                <a:latin typeface="Arial" panose="020B0604020202020204" pitchFamily="34" charset="0"/>
                <a:ea typeface="Calibri" panose="020F0502020204030204" pitchFamily="34" charset="0"/>
                <a:cs typeface="Arial" panose="020B0604020202020204" pitchFamily="34" charset="0"/>
              </a:rPr>
              <a:t>2</a:t>
            </a:r>
            <a:r>
              <a:rPr lang="en-GB" sz="2000" dirty="0">
                <a:effectLst/>
                <a:latin typeface="Arial" panose="020B0604020202020204" pitchFamily="34" charset="0"/>
                <a:ea typeface="Calibri" panose="020F0502020204030204" pitchFamily="34" charset="0"/>
                <a:cs typeface="Arial" panose="020B0604020202020204" pitchFamily="34" charset="0"/>
              </a:rPr>
              <a:t>0</a:t>
            </a:r>
            <a:r>
              <a:rPr lang="en-GB" sz="2000" baseline="-25000" dirty="0">
                <a:effectLst/>
                <a:latin typeface="Arial" panose="020B0604020202020204" pitchFamily="34" charset="0"/>
                <a:ea typeface="Calibri" panose="020F0502020204030204" pitchFamily="34" charset="0"/>
                <a:cs typeface="Arial" panose="020B0604020202020204" pitchFamily="34" charset="0"/>
              </a:rPr>
              <a:t>5</a:t>
            </a:r>
            <a:r>
              <a:rPr lang="en-GB" sz="2000" dirty="0">
                <a:effectLst/>
                <a:latin typeface="Arial" panose="020B0604020202020204" pitchFamily="34" charset="0"/>
                <a:ea typeface="Calibri" panose="020F0502020204030204" pitchFamily="34" charset="0"/>
                <a:cs typeface="Arial" panose="020B0604020202020204" pitchFamily="34" charset="0"/>
              </a:rPr>
              <a:t>/ha whilst the 0t/ha lime gave the lowest yield of 695kg/ha.</a:t>
            </a:r>
            <a:endParaRPr lang="en-US" sz="2000"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3222D7E8-A6CD-E5E7-6B8E-4508DD35DE3F}"/>
              </a:ext>
            </a:extLst>
          </p:cNvPr>
          <p:cNvSpPr txBox="1"/>
          <p:nvPr/>
        </p:nvSpPr>
        <p:spPr>
          <a:xfrm>
            <a:off x="345163" y="1246841"/>
            <a:ext cx="7815426" cy="400110"/>
          </a:xfrm>
          <a:prstGeom prst="rect">
            <a:avLst/>
          </a:prstGeom>
          <a:noFill/>
        </p:spPr>
        <p:txBody>
          <a:bodyPr wrap="square">
            <a:spAutoFit/>
          </a:bodyPr>
          <a:lstStyle/>
          <a:p>
            <a:r>
              <a:rPr lang="en-GB" sz="2000" b="1" dirty="0">
                <a:effectLst/>
                <a:latin typeface="Arial" panose="020B0604020202020204" pitchFamily="34" charset="0"/>
                <a:ea typeface="Calibri" panose="020F0502020204030204" pitchFamily="34" charset="0"/>
                <a:cs typeface="Arial" panose="020B0604020202020204" pitchFamily="34" charset="0"/>
              </a:rPr>
              <a:t>RELEASE OF SIX CASSAVA VARIETIES IN SIERRA LEONE</a:t>
            </a:r>
            <a:endParaRPr lang="en-US" sz="2000"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6F9A5971-B2BB-4C38-23EA-316942B19FB5}"/>
              </a:ext>
            </a:extLst>
          </p:cNvPr>
          <p:cNvSpPr txBox="1"/>
          <p:nvPr/>
        </p:nvSpPr>
        <p:spPr>
          <a:xfrm>
            <a:off x="228589" y="1670174"/>
            <a:ext cx="11633470" cy="1323439"/>
          </a:xfrm>
          <a:prstGeom prst="rect">
            <a:avLst/>
          </a:prstGeom>
          <a:noFill/>
        </p:spPr>
        <p:txBody>
          <a:bodyPr wrap="square">
            <a:spAutoFit/>
          </a:bodyPr>
          <a:lstStyle/>
          <a:p>
            <a:r>
              <a:rPr lang="en-GB"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Six cassava varieties developed and released between 200</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4</a:t>
            </a:r>
            <a:r>
              <a:rPr lang="en-GB"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and 202</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5</a:t>
            </a:r>
            <a:r>
              <a:rPr lang="en-GB"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by IITA for four market segments. </a:t>
            </a:r>
          </a:p>
          <a:p>
            <a:r>
              <a:rPr lang="en-GB"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These varieties were selected based on their importance in food and nutritional security, tested and </a:t>
            </a:r>
            <a:r>
              <a:rPr lang="en-GB" sz="2000" dirty="0">
                <a:solidFill>
                  <a:srgbClr val="000000"/>
                </a:solidFill>
                <a:effectLst/>
                <a:latin typeface="Arial" panose="020B0604020202020204" pitchFamily="34" charset="0"/>
                <a:ea typeface="Calibri" panose="020F0502020204030204" pitchFamily="34" charset="0"/>
                <a:cs typeface="Arial" panose="020B0604020202020204" pitchFamily="34" charset="0"/>
              </a:rPr>
              <a:t>released in Sierra Leone on October 9</a:t>
            </a:r>
            <a:r>
              <a:rPr lang="en-GB" sz="2000" baseline="30000" dirty="0">
                <a:solidFill>
                  <a:srgbClr val="000000"/>
                </a:solidFill>
                <a:effectLst/>
                <a:latin typeface="Arial" panose="020B0604020202020204" pitchFamily="34" charset="0"/>
                <a:ea typeface="Calibri" panose="020F0502020204030204" pitchFamily="34" charset="0"/>
                <a:cs typeface="Arial" panose="020B0604020202020204" pitchFamily="34" charset="0"/>
              </a:rPr>
              <a:t>th,</a:t>
            </a:r>
            <a:r>
              <a:rPr lang="en-GB" sz="2000" dirty="0">
                <a:solidFill>
                  <a:srgbClr val="000000"/>
                </a:solidFill>
                <a:effectLst/>
                <a:latin typeface="Arial" panose="020B0604020202020204" pitchFamily="34" charset="0"/>
                <a:ea typeface="Calibri" panose="020F0502020204030204" pitchFamily="34" charset="0"/>
                <a:cs typeface="Arial" panose="020B0604020202020204" pitchFamily="34" charset="0"/>
              </a:rPr>
              <a:t> 2025, by the varietal release committee</a:t>
            </a:r>
            <a:endParaRPr lang="en-US" sz="2000" dirty="0">
              <a:latin typeface="Arial" panose="020B0604020202020204" pitchFamily="34" charset="0"/>
              <a:cs typeface="Arial" panose="020B0604020202020204" pitchFamily="34" charset="0"/>
            </a:endParaRPr>
          </a:p>
        </p:txBody>
      </p:sp>
      <p:sp>
        <p:nvSpPr>
          <p:cNvPr id="11" name="Text Box 94">
            <a:extLst>
              <a:ext uri="{FF2B5EF4-FFF2-40B4-BE49-F238E27FC236}">
                <a16:creationId xmlns:a16="http://schemas.microsoft.com/office/drawing/2014/main" id="{6035ADFD-118C-261E-4840-E022F6C14542}"/>
              </a:ext>
            </a:extLst>
          </p:cNvPr>
          <p:cNvSpPr txBox="1">
            <a:spLocks noChangeArrowheads="1"/>
          </p:cNvSpPr>
          <p:nvPr/>
        </p:nvSpPr>
        <p:spPr bwMode="auto">
          <a:xfrm>
            <a:off x="280348" y="2908403"/>
            <a:ext cx="4395169" cy="3925304"/>
          </a:xfrm>
          <a:prstGeom prst="rect">
            <a:avLst/>
          </a:prstGeom>
          <a:solidFill>
            <a:srgbClr val="FFFFFF"/>
          </a:solidFill>
          <a:ln w="9525">
            <a:solidFill>
              <a:srgbClr val="000000"/>
            </a:solidFill>
            <a:miter lim="800000"/>
          </a:ln>
        </p:spPr>
        <p:txBody>
          <a:bodyPr rot="0" vert="horz" wrap="square" lIns="91440" tIns="45720" rIns="91440" bIns="45720" anchor="t" anchorCtr="0">
            <a:noAutofit/>
          </a:bodyPr>
          <a:lstStyle/>
          <a:p>
            <a:pPr marL="0" marR="0" algn="just">
              <a:lnSpc>
                <a:spcPct val="115000"/>
              </a:lnSpc>
              <a:buNone/>
            </a:pPr>
            <a:r>
              <a:rPr lang="en-GB" sz="2000" b="1" dirty="0">
                <a:effectLst/>
                <a:latin typeface="Arial" panose="020B0604020202020204" pitchFamily="34" charset="0"/>
                <a:ea typeface="Calibri" panose="020F0502020204030204" pitchFamily="34" charset="0"/>
                <a:cs typeface="Arial" panose="020B0604020202020204" pitchFamily="34" charset="0"/>
              </a:rPr>
              <a:t>Dixon (IBA980581)</a:t>
            </a:r>
            <a:endParaRPr lang="en-US" sz="2000" dirty="0">
              <a:effectLst/>
              <a:latin typeface="Arial" panose="020B0604020202020204" pitchFamily="34" charset="0"/>
              <a:ea typeface="Calibri" panose="020F0502020204030204" pitchFamily="34" charset="0"/>
              <a:cs typeface="Arial" panose="020B0604020202020204" pitchFamily="34" charset="0"/>
            </a:endParaRPr>
          </a:p>
          <a:p>
            <a:pPr marL="0" marR="0" algn="just">
              <a:lnSpc>
                <a:spcPct val="115000"/>
              </a:lnSpc>
              <a:buNone/>
            </a:pPr>
            <a:r>
              <a:rPr lang="en-GB" sz="2000" dirty="0">
                <a:effectLst/>
                <a:latin typeface="Arial" panose="020B0604020202020204" pitchFamily="34" charset="0"/>
                <a:ea typeface="Calibri" panose="020F0502020204030204" pitchFamily="34" charset="0"/>
                <a:cs typeface="Arial" panose="020B0604020202020204" pitchFamily="34" charset="0"/>
              </a:rPr>
              <a:t>Yield – 25.6 t/ha</a:t>
            </a:r>
            <a:endParaRPr lang="en-US" sz="2000" dirty="0">
              <a:effectLst/>
              <a:latin typeface="Arial" panose="020B0604020202020204" pitchFamily="34" charset="0"/>
              <a:ea typeface="Calibri" panose="020F0502020204030204" pitchFamily="34" charset="0"/>
              <a:cs typeface="Arial" panose="020B0604020202020204" pitchFamily="34" charset="0"/>
            </a:endParaRPr>
          </a:p>
          <a:p>
            <a:pPr marL="0" marR="0" algn="just">
              <a:lnSpc>
                <a:spcPct val="115000"/>
              </a:lnSpc>
              <a:buNone/>
            </a:pPr>
            <a:r>
              <a:rPr lang="en-GB" sz="2000" dirty="0">
                <a:effectLst/>
                <a:latin typeface="Arial" panose="020B0604020202020204" pitchFamily="34" charset="0"/>
                <a:ea typeface="Calibri" panose="020F0502020204030204" pitchFamily="34" charset="0"/>
                <a:cs typeface="Arial" panose="020B0604020202020204" pitchFamily="34" charset="0"/>
              </a:rPr>
              <a:t>Dry matter - 28 %</a:t>
            </a:r>
            <a:endParaRPr lang="en-US" sz="2000" dirty="0">
              <a:effectLst/>
              <a:latin typeface="Arial" panose="020B0604020202020204" pitchFamily="34" charset="0"/>
              <a:ea typeface="Calibri" panose="020F0502020204030204" pitchFamily="34" charset="0"/>
              <a:cs typeface="Arial" panose="020B0604020202020204" pitchFamily="34" charset="0"/>
            </a:endParaRPr>
          </a:p>
          <a:p>
            <a:pPr marL="0" marR="0" algn="just">
              <a:lnSpc>
                <a:spcPct val="115000"/>
              </a:lnSpc>
              <a:buNone/>
            </a:pPr>
            <a:r>
              <a:rPr lang="en-GB" sz="2000" dirty="0">
                <a:effectLst/>
                <a:latin typeface="Arial" panose="020B0604020202020204" pitchFamily="34" charset="0"/>
                <a:ea typeface="Calibri" panose="020F0502020204030204" pitchFamily="34" charset="0"/>
                <a:cs typeface="Arial" panose="020B0604020202020204" pitchFamily="34" charset="0"/>
              </a:rPr>
              <a:t>Starch - 20 %</a:t>
            </a:r>
            <a:endParaRPr lang="en-US" sz="2000" dirty="0">
              <a:effectLst/>
              <a:latin typeface="Arial" panose="020B0604020202020204" pitchFamily="34" charset="0"/>
              <a:ea typeface="Calibri" panose="020F0502020204030204" pitchFamily="34" charset="0"/>
              <a:cs typeface="Arial" panose="020B0604020202020204" pitchFamily="34" charset="0"/>
            </a:endParaRPr>
          </a:p>
          <a:p>
            <a:pPr marL="0" marR="0" algn="just">
              <a:lnSpc>
                <a:spcPct val="115000"/>
              </a:lnSpc>
              <a:buNone/>
            </a:pPr>
            <a:r>
              <a:rPr lang="en-GB" sz="2000" dirty="0">
                <a:effectLst/>
                <a:latin typeface="Arial" panose="020B0604020202020204" pitchFamily="34" charset="0"/>
                <a:ea typeface="Calibri" panose="020F0502020204030204" pitchFamily="34" charset="0"/>
                <a:cs typeface="Arial" panose="020B0604020202020204" pitchFamily="34" charset="0"/>
              </a:rPr>
              <a:t>Plant type – Umbrella</a:t>
            </a:r>
            <a:endParaRPr lang="en-US" sz="2000" dirty="0">
              <a:effectLst/>
              <a:latin typeface="Arial" panose="020B0604020202020204" pitchFamily="34" charset="0"/>
              <a:ea typeface="Calibri" panose="020F0502020204030204" pitchFamily="34" charset="0"/>
              <a:cs typeface="Arial" panose="020B0604020202020204" pitchFamily="34" charset="0"/>
            </a:endParaRPr>
          </a:p>
          <a:p>
            <a:pPr marL="0" marR="0" algn="just">
              <a:lnSpc>
                <a:spcPct val="115000"/>
              </a:lnSpc>
              <a:buNone/>
            </a:pPr>
            <a:r>
              <a:rPr lang="en-GB" sz="2000" dirty="0">
                <a:effectLst/>
                <a:latin typeface="Arial" panose="020B0604020202020204" pitchFamily="34" charset="0"/>
                <a:ea typeface="Calibri" panose="020F0502020204030204" pitchFamily="34" charset="0"/>
                <a:cs typeface="Arial" panose="020B0604020202020204" pitchFamily="34" charset="0"/>
              </a:rPr>
              <a:t>Stem colour - Grey </a:t>
            </a:r>
            <a:endParaRPr lang="en-US" sz="2000" dirty="0">
              <a:effectLst/>
              <a:latin typeface="Arial" panose="020B0604020202020204" pitchFamily="34" charset="0"/>
              <a:ea typeface="Calibri" panose="020F0502020204030204" pitchFamily="34" charset="0"/>
              <a:cs typeface="Arial" panose="020B0604020202020204" pitchFamily="34" charset="0"/>
            </a:endParaRPr>
          </a:p>
          <a:p>
            <a:pPr marL="0" marR="0" algn="just">
              <a:lnSpc>
                <a:spcPct val="115000"/>
              </a:lnSpc>
              <a:buNone/>
            </a:pPr>
            <a:r>
              <a:rPr lang="en-GB" sz="2000" dirty="0">
                <a:effectLst/>
                <a:latin typeface="Arial" panose="020B0604020202020204" pitchFamily="34" charset="0"/>
                <a:ea typeface="Calibri" panose="020F0502020204030204" pitchFamily="34" charset="0"/>
                <a:cs typeface="Arial" panose="020B0604020202020204" pitchFamily="34" charset="0"/>
              </a:rPr>
              <a:t>Petiole colour – Purple</a:t>
            </a:r>
            <a:endParaRPr lang="en-US" sz="2000" dirty="0">
              <a:effectLst/>
              <a:latin typeface="Arial" panose="020B0604020202020204" pitchFamily="34" charset="0"/>
              <a:ea typeface="Calibri" panose="020F0502020204030204" pitchFamily="34" charset="0"/>
              <a:cs typeface="Arial" panose="020B0604020202020204" pitchFamily="34" charset="0"/>
            </a:endParaRPr>
          </a:p>
          <a:p>
            <a:pPr marL="0" marR="0" algn="just">
              <a:lnSpc>
                <a:spcPct val="115000"/>
              </a:lnSpc>
              <a:buNone/>
            </a:pPr>
            <a:r>
              <a:rPr lang="en-GB" sz="2000" dirty="0">
                <a:effectLst/>
                <a:latin typeface="Arial" panose="020B0604020202020204" pitchFamily="34" charset="0"/>
                <a:ea typeface="Calibri" panose="020F0502020204030204" pitchFamily="34" charset="0"/>
                <a:cs typeface="Arial" panose="020B0604020202020204" pitchFamily="34" charset="0"/>
              </a:rPr>
              <a:t>Leaf colour – Light green </a:t>
            </a:r>
            <a:endParaRPr lang="en-US" sz="2000" dirty="0">
              <a:effectLst/>
              <a:latin typeface="Arial" panose="020B0604020202020204" pitchFamily="34" charset="0"/>
              <a:ea typeface="Calibri" panose="020F0502020204030204" pitchFamily="34" charset="0"/>
              <a:cs typeface="Arial" panose="020B0604020202020204" pitchFamily="34" charset="0"/>
            </a:endParaRPr>
          </a:p>
          <a:p>
            <a:pPr marL="0" marR="0" algn="just">
              <a:lnSpc>
                <a:spcPct val="115000"/>
              </a:lnSpc>
              <a:buNone/>
            </a:pPr>
            <a:r>
              <a:rPr lang="en-GB" sz="2000" dirty="0">
                <a:effectLst/>
                <a:latin typeface="Arial" panose="020B0604020202020204" pitchFamily="34" charset="0"/>
                <a:ea typeface="Calibri" panose="020F0502020204030204" pitchFamily="34" charset="0"/>
                <a:cs typeface="Arial" panose="020B0604020202020204" pitchFamily="34" charset="0"/>
              </a:rPr>
              <a:t>Leaf shape – Lanceolate </a:t>
            </a:r>
            <a:endParaRPr lang="en-US" sz="2000" dirty="0">
              <a:effectLst/>
              <a:latin typeface="Arial" panose="020B0604020202020204" pitchFamily="34" charset="0"/>
              <a:ea typeface="Calibri" panose="020F0502020204030204" pitchFamily="34" charset="0"/>
              <a:cs typeface="Arial" panose="020B0604020202020204" pitchFamily="34" charset="0"/>
            </a:endParaRPr>
          </a:p>
          <a:p>
            <a:pPr marL="0" marR="0" algn="just">
              <a:lnSpc>
                <a:spcPct val="115000"/>
              </a:lnSpc>
              <a:buNone/>
            </a:pPr>
            <a:r>
              <a:rPr lang="en-GB" sz="2000" dirty="0">
                <a:effectLst/>
                <a:latin typeface="Arial" panose="020B0604020202020204" pitchFamily="34" charset="0"/>
                <a:ea typeface="Calibri" panose="020F0502020204030204" pitchFamily="34" charset="0"/>
                <a:cs typeface="Arial" panose="020B0604020202020204" pitchFamily="34" charset="0"/>
              </a:rPr>
              <a:t>Growth habit – Straight</a:t>
            </a:r>
            <a:endParaRPr lang="en-US" sz="2000" dirty="0">
              <a:effectLst/>
              <a:latin typeface="Arial" panose="020B0604020202020204" pitchFamily="34" charset="0"/>
              <a:ea typeface="Calibri" panose="020F0502020204030204" pitchFamily="34" charset="0"/>
              <a:cs typeface="Arial" panose="020B0604020202020204" pitchFamily="34" charset="0"/>
            </a:endParaRPr>
          </a:p>
          <a:p>
            <a:pPr marL="0" marR="0" algn="just">
              <a:lnSpc>
                <a:spcPct val="115000"/>
              </a:lnSpc>
              <a:buNone/>
            </a:pPr>
            <a:r>
              <a:rPr lang="en-GB" sz="2000" b="1" dirty="0">
                <a:effectLst/>
                <a:latin typeface="Arial" panose="020B0604020202020204" pitchFamily="34" charset="0"/>
                <a:ea typeface="Calibri" panose="020F0502020204030204" pitchFamily="34" charset="0"/>
                <a:cs typeface="Arial" panose="020B0604020202020204" pitchFamily="34" charset="0"/>
              </a:rPr>
              <a:t>Granulated and paste product</a:t>
            </a:r>
            <a:endParaRPr lang="en-US" sz="2000" dirty="0">
              <a:effectLst/>
              <a:latin typeface="Arial" panose="020B0604020202020204" pitchFamily="34" charset="0"/>
              <a:ea typeface="Calibri" panose="020F0502020204030204" pitchFamily="34" charset="0"/>
              <a:cs typeface="Arial" panose="020B0604020202020204" pitchFamily="34" charset="0"/>
            </a:endParaRPr>
          </a:p>
          <a:p>
            <a:pPr marL="0" marR="0">
              <a:lnSpc>
                <a:spcPct val="115000"/>
              </a:lnSpc>
              <a:spcAft>
                <a:spcPts val="1000"/>
              </a:spcAft>
              <a:buNone/>
            </a:pPr>
            <a:r>
              <a:rPr lang="en-GB" sz="20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en-US" sz="2000" dirty="0">
              <a:effectLst/>
              <a:latin typeface="Arial" panose="020B0604020202020204" pitchFamily="34" charset="0"/>
              <a:ea typeface="Calibri" panose="020F0502020204030204" pitchFamily="34" charset="0"/>
              <a:cs typeface="Arial" panose="020B0604020202020204" pitchFamily="34" charset="0"/>
            </a:endParaRPr>
          </a:p>
        </p:txBody>
      </p:sp>
      <p:pic>
        <p:nvPicPr>
          <p:cNvPr id="18" name="Picture 17">
            <a:extLst>
              <a:ext uri="{FF2B5EF4-FFF2-40B4-BE49-F238E27FC236}">
                <a16:creationId xmlns:a16="http://schemas.microsoft.com/office/drawing/2014/main" id="{2D131262-B5A3-53FA-F914-BCF8B2B2F5C8}"/>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a:xfrm>
            <a:off x="4818220" y="2908403"/>
            <a:ext cx="3450568" cy="3925304"/>
          </a:xfrm>
          <a:prstGeom prst="rect">
            <a:avLst/>
          </a:prstGeom>
          <a:noFill/>
          <a:ln>
            <a:noFill/>
          </a:ln>
        </p:spPr>
      </p:pic>
      <p:pic>
        <p:nvPicPr>
          <p:cNvPr id="19" name="Picture 18">
            <a:extLst>
              <a:ext uri="{FF2B5EF4-FFF2-40B4-BE49-F238E27FC236}">
                <a16:creationId xmlns:a16="http://schemas.microsoft.com/office/drawing/2014/main" id="{0137F76A-8C12-23E8-6177-6B6C41AB8932}"/>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8378237" y="3044842"/>
            <a:ext cx="3450568" cy="3770029"/>
          </a:xfrm>
          <a:prstGeom prst="rect">
            <a:avLst/>
          </a:prstGeom>
          <a:noFill/>
          <a:ln>
            <a:noFill/>
          </a:ln>
        </p:spPr>
      </p:pic>
    </p:spTree>
    <p:extLst>
      <p:ext uri="{BB962C8B-B14F-4D97-AF65-F5344CB8AC3E}">
        <p14:creationId xmlns:p14="http://schemas.microsoft.com/office/powerpoint/2010/main" val="12422170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695319-2C8D-4B50-CD8C-239D389C854F}"/>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BA82D533-6224-0B6C-B60E-3B2057070D37}"/>
              </a:ext>
            </a:extLst>
          </p:cNvPr>
          <p:cNvSpPr>
            <a:spLocks noGrp="1"/>
          </p:cNvSpPr>
          <p:nvPr>
            <p:ph type="dt" sz="half" idx="10"/>
          </p:nvPr>
        </p:nvSpPr>
        <p:spPr/>
        <p:txBody>
          <a:bodyPr/>
          <a:lstStyle/>
          <a:p>
            <a:fld id="{BEDFA2AD-885D-49E1-9612-CAED1DA5EC0C}" type="datetime3">
              <a:rPr lang="en-US" smtClean="0"/>
              <a:t>13 December 2025</a:t>
            </a:fld>
            <a:endParaRPr lang="en-US"/>
          </a:p>
        </p:txBody>
      </p:sp>
      <p:sp>
        <p:nvSpPr>
          <p:cNvPr id="5" name="Slide Number Placeholder 4">
            <a:extLst>
              <a:ext uri="{FF2B5EF4-FFF2-40B4-BE49-F238E27FC236}">
                <a16:creationId xmlns:a16="http://schemas.microsoft.com/office/drawing/2014/main" id="{16E1ED9F-7DF0-5480-E071-4CB108E45B9A}"/>
              </a:ext>
            </a:extLst>
          </p:cNvPr>
          <p:cNvSpPr>
            <a:spLocks noGrp="1"/>
          </p:cNvSpPr>
          <p:nvPr>
            <p:ph type="sldNum" sz="quarter" idx="12"/>
          </p:nvPr>
        </p:nvSpPr>
        <p:spPr/>
        <p:txBody>
          <a:bodyPr/>
          <a:lstStyle/>
          <a:p>
            <a:fld id="{C1C11204-8A74-44E9-96C8-B6A49D60E869}" type="slidenum">
              <a:rPr lang="en-US" smtClean="0"/>
              <a:t>15</a:t>
            </a:fld>
            <a:endParaRPr lang="en-US"/>
          </a:p>
        </p:txBody>
      </p:sp>
      <p:grpSp>
        <p:nvGrpSpPr>
          <p:cNvPr id="8" name="Group 7">
            <a:extLst>
              <a:ext uri="{FF2B5EF4-FFF2-40B4-BE49-F238E27FC236}">
                <a16:creationId xmlns:a16="http://schemas.microsoft.com/office/drawing/2014/main" id="{2EF1BADC-E14D-8723-533D-4EE1D5827A40}"/>
              </a:ext>
            </a:extLst>
          </p:cNvPr>
          <p:cNvGrpSpPr/>
          <p:nvPr/>
        </p:nvGrpSpPr>
        <p:grpSpPr>
          <a:xfrm>
            <a:off x="228590" y="-61351"/>
            <a:ext cx="11801485" cy="689969"/>
            <a:chOff x="406400" y="3699153"/>
            <a:chExt cx="5689600" cy="1151280"/>
          </a:xfrm>
        </p:grpSpPr>
        <p:sp>
          <p:nvSpPr>
            <p:cNvPr id="9" name="Rectangle: Rounded Corners 8">
              <a:extLst>
                <a:ext uri="{FF2B5EF4-FFF2-40B4-BE49-F238E27FC236}">
                  <a16:creationId xmlns:a16="http://schemas.microsoft.com/office/drawing/2014/main" id="{9ACBD52C-4C26-95FD-6DC0-5504BFC1652A}"/>
                </a:ext>
              </a:extLst>
            </p:cNvPr>
            <p:cNvSpPr/>
            <p:nvPr/>
          </p:nvSpPr>
          <p:spPr>
            <a:xfrm>
              <a:off x="406400" y="3699153"/>
              <a:ext cx="5689600" cy="1151280"/>
            </a:xfrm>
            <a:prstGeom prst="roundRect">
              <a:avLst/>
            </a:prstGeom>
          </p:spPr>
          <p:style>
            <a:lnRef idx="2">
              <a:schemeClr val="lt1">
                <a:hueOff val="0"/>
                <a:satOff val="0"/>
                <a:lumOff val="0"/>
                <a:alphaOff val="0"/>
              </a:schemeClr>
            </a:lnRef>
            <a:fillRef idx="1">
              <a:schemeClr val="accent5">
                <a:hueOff val="-7353344"/>
                <a:satOff val="-10228"/>
                <a:lumOff val="-3922"/>
                <a:alphaOff val="0"/>
              </a:schemeClr>
            </a:fillRef>
            <a:effectRef idx="0">
              <a:schemeClr val="accent5">
                <a:hueOff val="-7353344"/>
                <a:satOff val="-10228"/>
                <a:lumOff val="-3922"/>
                <a:alphaOff val="0"/>
              </a:schemeClr>
            </a:effectRef>
            <a:fontRef idx="minor">
              <a:schemeClr val="lt1"/>
            </a:fontRef>
          </p:style>
        </p:sp>
        <p:sp>
          <p:nvSpPr>
            <p:cNvPr id="10" name="Rectangle: Rounded Corners 4">
              <a:extLst>
                <a:ext uri="{FF2B5EF4-FFF2-40B4-BE49-F238E27FC236}">
                  <a16:creationId xmlns:a16="http://schemas.microsoft.com/office/drawing/2014/main" id="{5D00ECB9-1CB5-BD6F-BB12-4DDAE69AFAA1}"/>
                </a:ext>
              </a:extLst>
            </p:cNvPr>
            <p:cNvSpPr txBox="1"/>
            <p:nvPr/>
          </p:nvSpPr>
          <p:spPr>
            <a:xfrm>
              <a:off x="462601" y="3755355"/>
              <a:ext cx="5552397" cy="103887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15053" tIns="0" rIns="215053" bIns="0" numCol="1" spcCol="1270" anchor="ctr" anchorCtr="0">
              <a:noAutofit/>
            </a:bodyPr>
            <a:lstStyle/>
            <a:p>
              <a:pPr lvl="0" algn="ctr"/>
              <a:r>
                <a:rPr lang="en-US" sz="3500" b="1" dirty="0">
                  <a:latin typeface="Verdana" panose="020B0604030504040204" pitchFamily="34" charset="0"/>
                  <a:ea typeface="Verdana" panose="020B0604030504040204" pitchFamily="34" charset="0"/>
                  <a:cs typeface="Arial" panose="020B0604020202020204" pitchFamily="34" charset="0"/>
                </a:rPr>
                <a:t>Released cassava varieties</a:t>
              </a:r>
            </a:p>
          </p:txBody>
        </p:sp>
      </p:grpSp>
      <p:sp>
        <p:nvSpPr>
          <p:cNvPr id="3" name="Text Box 94">
            <a:extLst>
              <a:ext uri="{FF2B5EF4-FFF2-40B4-BE49-F238E27FC236}">
                <a16:creationId xmlns:a16="http://schemas.microsoft.com/office/drawing/2014/main" id="{1AFE61CD-55BD-9728-F7A0-8A85798D0147}"/>
              </a:ext>
            </a:extLst>
          </p:cNvPr>
          <p:cNvSpPr txBox="1">
            <a:spLocks noChangeArrowheads="1"/>
          </p:cNvSpPr>
          <p:nvPr/>
        </p:nvSpPr>
        <p:spPr bwMode="auto">
          <a:xfrm>
            <a:off x="228589" y="648281"/>
            <a:ext cx="4395169" cy="2912852"/>
          </a:xfrm>
          <a:prstGeom prst="rect">
            <a:avLst/>
          </a:prstGeom>
          <a:solidFill>
            <a:srgbClr val="FFFFFF"/>
          </a:solidFill>
          <a:ln w="9525">
            <a:solidFill>
              <a:srgbClr val="000000"/>
            </a:solidFill>
            <a:miter lim="800000"/>
          </a:ln>
        </p:spPr>
        <p:txBody>
          <a:bodyPr rot="0" vert="horz" wrap="square" lIns="91440" tIns="45720" rIns="91440" bIns="45720" anchor="t" anchorCtr="0">
            <a:noAutofit/>
          </a:bodyPr>
          <a:lstStyle/>
          <a:p>
            <a:r>
              <a:rPr lang="en-GB" sz="2000" b="1" dirty="0">
                <a:latin typeface="Arial" panose="020B0604020202020204" pitchFamily="34" charset="0"/>
                <a:cs typeface="Arial" panose="020B0604020202020204" pitchFamily="34" charset="0"/>
              </a:rPr>
              <a:t>Baba 70 (IBA00070)</a:t>
            </a:r>
            <a:endParaRPr lang="en-US"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Yield – 30.2 t/ha; Dry matter - 32 %</a:t>
            </a:r>
            <a:endParaRPr lang="en-US"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Starch - 23 %; Plant type - Compact</a:t>
            </a:r>
            <a:endParaRPr lang="en-US"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Stem colour - Light brown </a:t>
            </a:r>
            <a:endParaRPr lang="en-US"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Petiole colour - Purple</a:t>
            </a:r>
            <a:endParaRPr lang="en-US"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Leaf colour - Light green </a:t>
            </a:r>
            <a:endParaRPr lang="en-US"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Leaf shape - Lanceolate </a:t>
            </a:r>
            <a:endParaRPr lang="en-US"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Growth habit - Zig-zag</a:t>
            </a:r>
            <a:r>
              <a:rPr lang="en-GB" sz="2000" b="1" dirty="0">
                <a:latin typeface="Arial" panose="020B0604020202020204" pitchFamily="34" charset="0"/>
                <a:cs typeface="Arial" panose="020B0604020202020204" pitchFamily="34" charset="0"/>
              </a:rPr>
              <a:t> </a:t>
            </a:r>
            <a:endParaRPr lang="en-US" sz="2000" dirty="0">
              <a:latin typeface="Arial" panose="020B0604020202020204" pitchFamily="34" charset="0"/>
              <a:cs typeface="Arial" panose="020B0604020202020204" pitchFamily="34" charset="0"/>
            </a:endParaRPr>
          </a:p>
          <a:p>
            <a:pPr marL="0" marR="0">
              <a:lnSpc>
                <a:spcPct val="115000"/>
              </a:lnSpc>
              <a:spcAft>
                <a:spcPts val="1000"/>
              </a:spcAft>
              <a:buNone/>
            </a:pPr>
            <a:r>
              <a:rPr lang="en-GB" sz="20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en-US" sz="2000" dirty="0">
              <a:effectLst/>
              <a:latin typeface="Arial" panose="020B0604020202020204" pitchFamily="34" charset="0"/>
              <a:ea typeface="Calibri" panose="020F050202020403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F21DBA20-6251-CB17-DD79-ADB1DFEE7C27}"/>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a:xfrm>
            <a:off x="4740330" y="594936"/>
            <a:ext cx="3316741" cy="2966197"/>
          </a:xfrm>
          <a:prstGeom prst="rect">
            <a:avLst/>
          </a:prstGeom>
          <a:noFill/>
          <a:ln>
            <a:noFill/>
          </a:ln>
        </p:spPr>
      </p:pic>
      <p:pic>
        <p:nvPicPr>
          <p:cNvPr id="11" name="Picture 10">
            <a:extLst>
              <a:ext uri="{FF2B5EF4-FFF2-40B4-BE49-F238E27FC236}">
                <a16:creationId xmlns:a16="http://schemas.microsoft.com/office/drawing/2014/main" id="{CCB672D5-FB50-E4BE-910C-80ABCB12939B}"/>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8242656" y="594936"/>
            <a:ext cx="3673194" cy="2966197"/>
          </a:xfrm>
          <a:prstGeom prst="rect">
            <a:avLst/>
          </a:prstGeom>
          <a:noFill/>
          <a:ln>
            <a:noFill/>
          </a:ln>
        </p:spPr>
      </p:pic>
      <p:sp>
        <p:nvSpPr>
          <p:cNvPr id="12" name="Text Box 94">
            <a:extLst>
              <a:ext uri="{FF2B5EF4-FFF2-40B4-BE49-F238E27FC236}">
                <a16:creationId xmlns:a16="http://schemas.microsoft.com/office/drawing/2014/main" id="{F182EC3F-C50C-9D19-782C-59703B035427}"/>
              </a:ext>
            </a:extLst>
          </p:cNvPr>
          <p:cNvSpPr txBox="1">
            <a:spLocks noChangeArrowheads="1"/>
          </p:cNvSpPr>
          <p:nvPr/>
        </p:nvSpPr>
        <p:spPr bwMode="auto">
          <a:xfrm>
            <a:off x="242965" y="3561133"/>
            <a:ext cx="4395169" cy="3216354"/>
          </a:xfrm>
          <a:prstGeom prst="rect">
            <a:avLst/>
          </a:prstGeom>
          <a:solidFill>
            <a:srgbClr val="FFFFFF"/>
          </a:solidFill>
          <a:ln w="9525">
            <a:solidFill>
              <a:srgbClr val="000000"/>
            </a:solidFill>
            <a:miter lim="800000"/>
          </a:ln>
        </p:spPr>
        <p:txBody>
          <a:bodyPr rot="0" vert="horz" wrap="square" lIns="91440" tIns="45720" rIns="91440" bIns="45720" anchor="t" anchorCtr="0">
            <a:noAutofit/>
          </a:bodyPr>
          <a:lstStyle/>
          <a:p>
            <a:r>
              <a:rPr lang="en-GB" sz="2000" b="1" dirty="0">
                <a:latin typeface="Arial" panose="020B0604020202020204" pitchFamily="34" charset="0"/>
                <a:cs typeface="Arial" panose="020B0604020202020204" pitchFamily="34" charset="0"/>
              </a:rPr>
              <a:t>Obasanjo 2 (TMS13F1342P0022)</a:t>
            </a:r>
            <a:endParaRPr lang="en-US"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Yield – 35.1 t/ha</a:t>
            </a:r>
            <a:endParaRPr lang="en-US"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Dry matter – 33 %</a:t>
            </a:r>
            <a:endParaRPr lang="en-US"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Starch – 24 %</a:t>
            </a:r>
            <a:endParaRPr lang="en-US"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Plant type - Umbrella </a:t>
            </a:r>
            <a:endParaRPr lang="en-US"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Stem colour - Light brown </a:t>
            </a:r>
            <a:endParaRPr lang="en-US"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Petiole colour - Light green </a:t>
            </a:r>
            <a:endParaRPr lang="en-US"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Leaf colour - Light green </a:t>
            </a:r>
            <a:endParaRPr lang="en-US"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Leaf shape - Lanceolate </a:t>
            </a:r>
            <a:endParaRPr lang="en-US"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Growth habit - zig-zag</a:t>
            </a:r>
            <a:endParaRPr lang="en-US" sz="2000" dirty="0">
              <a:latin typeface="Arial" panose="020B0604020202020204" pitchFamily="34" charset="0"/>
              <a:cs typeface="Arial" panose="020B0604020202020204" pitchFamily="34" charset="0"/>
            </a:endParaRPr>
          </a:p>
          <a:p>
            <a:pPr marL="0" marR="0">
              <a:lnSpc>
                <a:spcPct val="115000"/>
              </a:lnSpc>
              <a:spcAft>
                <a:spcPts val="1000"/>
              </a:spcAft>
              <a:buNone/>
            </a:pPr>
            <a:r>
              <a:rPr lang="en-GB" sz="20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en-US" sz="2000" dirty="0">
              <a:effectLst/>
              <a:latin typeface="Arial" panose="020B0604020202020204" pitchFamily="34" charset="0"/>
              <a:ea typeface="Calibri" panose="020F0502020204030204" pitchFamily="34" charset="0"/>
              <a:cs typeface="Arial" panose="020B0604020202020204" pitchFamily="34" charset="0"/>
            </a:endParaRPr>
          </a:p>
        </p:txBody>
      </p:sp>
      <p:pic>
        <p:nvPicPr>
          <p:cNvPr id="13" name="Picture 12">
            <a:extLst>
              <a:ext uri="{FF2B5EF4-FFF2-40B4-BE49-F238E27FC236}">
                <a16:creationId xmlns:a16="http://schemas.microsoft.com/office/drawing/2014/main" id="{D424DC64-44BB-0935-7646-3D28731B7001}"/>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a:xfrm>
            <a:off x="4801917" y="3755278"/>
            <a:ext cx="3255154" cy="2966197"/>
          </a:xfrm>
          <a:prstGeom prst="rect">
            <a:avLst/>
          </a:prstGeom>
          <a:noFill/>
          <a:ln>
            <a:noFill/>
          </a:ln>
        </p:spPr>
      </p:pic>
      <p:pic>
        <p:nvPicPr>
          <p:cNvPr id="14" name="Picture 13">
            <a:extLst>
              <a:ext uri="{FF2B5EF4-FFF2-40B4-BE49-F238E27FC236}">
                <a16:creationId xmlns:a16="http://schemas.microsoft.com/office/drawing/2014/main" id="{B6065DB3-A760-1FFC-9C9D-87D71FEF956A}"/>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a:xfrm>
            <a:off x="8213902" y="3755278"/>
            <a:ext cx="3701948" cy="2966197"/>
          </a:xfrm>
          <a:prstGeom prst="rect">
            <a:avLst/>
          </a:prstGeom>
          <a:noFill/>
          <a:ln>
            <a:noFill/>
          </a:ln>
        </p:spPr>
      </p:pic>
    </p:spTree>
    <p:extLst>
      <p:ext uri="{BB962C8B-B14F-4D97-AF65-F5344CB8AC3E}">
        <p14:creationId xmlns:p14="http://schemas.microsoft.com/office/powerpoint/2010/main" val="3504174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B84462-2EBD-1937-1A50-76FDAF253CB0}"/>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1E3FFEB1-834F-DA29-F97C-D4CADCDAEAB6}"/>
              </a:ext>
            </a:extLst>
          </p:cNvPr>
          <p:cNvSpPr>
            <a:spLocks noGrp="1"/>
          </p:cNvSpPr>
          <p:nvPr>
            <p:ph type="dt" sz="half" idx="10"/>
          </p:nvPr>
        </p:nvSpPr>
        <p:spPr/>
        <p:txBody>
          <a:bodyPr/>
          <a:lstStyle/>
          <a:p>
            <a:fld id="{BEDFA2AD-885D-49E1-9612-CAED1DA5EC0C}" type="datetime3">
              <a:rPr lang="en-US" smtClean="0"/>
              <a:t>13 December 2025</a:t>
            </a:fld>
            <a:endParaRPr lang="en-US"/>
          </a:p>
        </p:txBody>
      </p:sp>
      <p:sp>
        <p:nvSpPr>
          <p:cNvPr id="5" name="Slide Number Placeholder 4">
            <a:extLst>
              <a:ext uri="{FF2B5EF4-FFF2-40B4-BE49-F238E27FC236}">
                <a16:creationId xmlns:a16="http://schemas.microsoft.com/office/drawing/2014/main" id="{C03D530B-8595-255B-7F51-6B107DA2C24E}"/>
              </a:ext>
            </a:extLst>
          </p:cNvPr>
          <p:cNvSpPr>
            <a:spLocks noGrp="1"/>
          </p:cNvSpPr>
          <p:nvPr>
            <p:ph type="sldNum" sz="quarter" idx="12"/>
          </p:nvPr>
        </p:nvSpPr>
        <p:spPr/>
        <p:txBody>
          <a:bodyPr/>
          <a:lstStyle/>
          <a:p>
            <a:fld id="{C1C11204-8A74-44E9-96C8-B6A49D60E869}" type="slidenum">
              <a:rPr lang="en-US" smtClean="0"/>
              <a:t>16</a:t>
            </a:fld>
            <a:endParaRPr lang="en-US"/>
          </a:p>
        </p:txBody>
      </p:sp>
      <p:grpSp>
        <p:nvGrpSpPr>
          <p:cNvPr id="8" name="Group 7">
            <a:extLst>
              <a:ext uri="{FF2B5EF4-FFF2-40B4-BE49-F238E27FC236}">
                <a16:creationId xmlns:a16="http://schemas.microsoft.com/office/drawing/2014/main" id="{4979EB4B-00F2-8894-41DE-14E0A3B95F84}"/>
              </a:ext>
            </a:extLst>
          </p:cNvPr>
          <p:cNvGrpSpPr/>
          <p:nvPr/>
        </p:nvGrpSpPr>
        <p:grpSpPr>
          <a:xfrm>
            <a:off x="228590" y="-61351"/>
            <a:ext cx="11801485" cy="689969"/>
            <a:chOff x="406400" y="3699153"/>
            <a:chExt cx="5689600" cy="1151280"/>
          </a:xfrm>
        </p:grpSpPr>
        <p:sp>
          <p:nvSpPr>
            <p:cNvPr id="9" name="Rectangle: Rounded Corners 8">
              <a:extLst>
                <a:ext uri="{FF2B5EF4-FFF2-40B4-BE49-F238E27FC236}">
                  <a16:creationId xmlns:a16="http://schemas.microsoft.com/office/drawing/2014/main" id="{273A39A6-2853-0A3B-A41C-80C73666182C}"/>
                </a:ext>
              </a:extLst>
            </p:cNvPr>
            <p:cNvSpPr/>
            <p:nvPr/>
          </p:nvSpPr>
          <p:spPr>
            <a:xfrm>
              <a:off x="406400" y="3699153"/>
              <a:ext cx="5689600" cy="1151280"/>
            </a:xfrm>
            <a:prstGeom prst="roundRect">
              <a:avLst/>
            </a:prstGeom>
          </p:spPr>
          <p:style>
            <a:lnRef idx="2">
              <a:schemeClr val="lt1">
                <a:hueOff val="0"/>
                <a:satOff val="0"/>
                <a:lumOff val="0"/>
                <a:alphaOff val="0"/>
              </a:schemeClr>
            </a:lnRef>
            <a:fillRef idx="1">
              <a:schemeClr val="accent5">
                <a:hueOff val="-7353344"/>
                <a:satOff val="-10228"/>
                <a:lumOff val="-3922"/>
                <a:alphaOff val="0"/>
              </a:schemeClr>
            </a:fillRef>
            <a:effectRef idx="0">
              <a:schemeClr val="accent5">
                <a:hueOff val="-7353344"/>
                <a:satOff val="-10228"/>
                <a:lumOff val="-3922"/>
                <a:alphaOff val="0"/>
              </a:schemeClr>
            </a:effectRef>
            <a:fontRef idx="minor">
              <a:schemeClr val="lt1"/>
            </a:fontRef>
          </p:style>
        </p:sp>
        <p:sp>
          <p:nvSpPr>
            <p:cNvPr id="10" name="Rectangle: Rounded Corners 4">
              <a:extLst>
                <a:ext uri="{FF2B5EF4-FFF2-40B4-BE49-F238E27FC236}">
                  <a16:creationId xmlns:a16="http://schemas.microsoft.com/office/drawing/2014/main" id="{C9B3845C-8C09-A8B7-51CA-7CC38424EDDF}"/>
                </a:ext>
              </a:extLst>
            </p:cNvPr>
            <p:cNvSpPr txBox="1"/>
            <p:nvPr/>
          </p:nvSpPr>
          <p:spPr>
            <a:xfrm>
              <a:off x="462601" y="3755355"/>
              <a:ext cx="5552397" cy="103887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15053" tIns="0" rIns="215053" bIns="0" numCol="1" spcCol="1270" anchor="ctr" anchorCtr="0">
              <a:noAutofit/>
            </a:bodyPr>
            <a:lstStyle/>
            <a:p>
              <a:pPr lvl="0" algn="ctr"/>
              <a:r>
                <a:rPr lang="en-US" sz="3500" b="1" dirty="0">
                  <a:latin typeface="Verdana" panose="020B0604030504040204" pitchFamily="34" charset="0"/>
                  <a:ea typeface="Verdana" panose="020B0604030504040204" pitchFamily="34" charset="0"/>
                  <a:cs typeface="Arial" panose="020B0604020202020204" pitchFamily="34" charset="0"/>
                </a:rPr>
                <a:t>Released cassava varieties</a:t>
              </a:r>
            </a:p>
          </p:txBody>
        </p:sp>
      </p:grpSp>
      <p:sp>
        <p:nvSpPr>
          <p:cNvPr id="3" name="Text Box 94">
            <a:extLst>
              <a:ext uri="{FF2B5EF4-FFF2-40B4-BE49-F238E27FC236}">
                <a16:creationId xmlns:a16="http://schemas.microsoft.com/office/drawing/2014/main" id="{8E822F6C-3CEB-B160-1766-6F7F463D7F10}"/>
              </a:ext>
            </a:extLst>
          </p:cNvPr>
          <p:cNvSpPr txBox="1">
            <a:spLocks noChangeArrowheads="1"/>
          </p:cNvSpPr>
          <p:nvPr/>
        </p:nvSpPr>
        <p:spPr bwMode="auto">
          <a:xfrm>
            <a:off x="228589" y="648281"/>
            <a:ext cx="4395169" cy="2912852"/>
          </a:xfrm>
          <a:prstGeom prst="rect">
            <a:avLst/>
          </a:prstGeom>
          <a:solidFill>
            <a:srgbClr val="FFFFFF"/>
          </a:solidFill>
          <a:ln w="9525">
            <a:solidFill>
              <a:srgbClr val="000000"/>
            </a:solidFill>
            <a:miter lim="800000"/>
          </a:ln>
        </p:spPr>
        <p:txBody>
          <a:bodyPr rot="0" vert="horz" wrap="square" lIns="91440" tIns="45720" rIns="91440" bIns="45720" anchor="t" anchorCtr="0">
            <a:noAutofit/>
          </a:bodyPr>
          <a:lstStyle/>
          <a:p>
            <a:r>
              <a:rPr lang="en-GB" sz="2000" b="1" dirty="0">
                <a:latin typeface="Arial" panose="020B0604020202020204" pitchFamily="34" charset="0"/>
                <a:cs typeface="Arial" panose="020B0604020202020204" pitchFamily="34" charset="0"/>
              </a:rPr>
              <a:t>Game changer (TMS13F1160P0004)</a:t>
            </a:r>
            <a:endParaRPr lang="en-US"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Yield – 23.2 t/ha; Dry matter - 37 %</a:t>
            </a:r>
            <a:endParaRPr lang="en-US"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Starch - 26 %; Plant type - Compact </a:t>
            </a:r>
            <a:endParaRPr lang="en-US"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Stem colour - Light brown; Petiole colour – Red; Leaf colour - Light green; Leaf shape - Lanceolate </a:t>
            </a:r>
            <a:endParaRPr lang="en-US"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Growth habit - Zig-zag</a:t>
            </a:r>
            <a:endParaRPr lang="en-US"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Stable dry matter</a:t>
            </a:r>
            <a:endParaRPr lang="en-US" sz="2000" dirty="0">
              <a:latin typeface="Arial" panose="020B0604020202020204" pitchFamily="34" charset="0"/>
              <a:cs typeface="Arial" panose="020B0604020202020204" pitchFamily="34" charset="0"/>
            </a:endParaRPr>
          </a:p>
          <a:p>
            <a:pPr marL="0" marR="0">
              <a:lnSpc>
                <a:spcPct val="115000"/>
              </a:lnSpc>
              <a:spcAft>
                <a:spcPts val="1000"/>
              </a:spcAft>
              <a:buNone/>
            </a:pPr>
            <a:r>
              <a:rPr lang="en-GB" sz="20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en-US" sz="2000" dirty="0">
              <a:effectLst/>
              <a:latin typeface="Arial" panose="020B0604020202020204" pitchFamily="34" charset="0"/>
              <a:ea typeface="Calibri" panose="020F0502020204030204" pitchFamily="34" charset="0"/>
              <a:cs typeface="Arial" panose="020B0604020202020204" pitchFamily="34" charset="0"/>
            </a:endParaRPr>
          </a:p>
        </p:txBody>
      </p:sp>
      <p:sp>
        <p:nvSpPr>
          <p:cNvPr id="12" name="Text Box 94">
            <a:extLst>
              <a:ext uri="{FF2B5EF4-FFF2-40B4-BE49-F238E27FC236}">
                <a16:creationId xmlns:a16="http://schemas.microsoft.com/office/drawing/2014/main" id="{519255C8-1896-7098-9674-F7638B1F96D7}"/>
              </a:ext>
            </a:extLst>
          </p:cNvPr>
          <p:cNvSpPr txBox="1">
            <a:spLocks noChangeArrowheads="1"/>
          </p:cNvSpPr>
          <p:nvPr/>
        </p:nvSpPr>
        <p:spPr bwMode="auto">
          <a:xfrm>
            <a:off x="242965" y="3561133"/>
            <a:ext cx="4395169" cy="3216354"/>
          </a:xfrm>
          <a:prstGeom prst="rect">
            <a:avLst/>
          </a:prstGeom>
          <a:solidFill>
            <a:srgbClr val="FFFFFF"/>
          </a:solidFill>
          <a:ln w="9525">
            <a:solidFill>
              <a:srgbClr val="000000"/>
            </a:solidFill>
            <a:miter lim="800000"/>
          </a:ln>
        </p:spPr>
        <p:txBody>
          <a:bodyPr rot="0" vert="horz" wrap="square" lIns="91440" tIns="45720" rIns="91440" bIns="45720" anchor="t" anchorCtr="0">
            <a:noAutofit/>
          </a:bodyPr>
          <a:lstStyle/>
          <a:p>
            <a:r>
              <a:rPr lang="en-GB" sz="2000" b="1" dirty="0">
                <a:latin typeface="Arial" panose="020B0604020202020204" pitchFamily="34" charset="0"/>
                <a:cs typeface="Arial" panose="020B0604020202020204" pitchFamily="34" charset="0"/>
              </a:rPr>
              <a:t>No Hunger (IBA164773)</a:t>
            </a:r>
            <a:endParaRPr lang="en-US"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Yield – 25.2 t/ha</a:t>
            </a:r>
            <a:endParaRPr lang="en-US"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Dry matter - 29 %</a:t>
            </a:r>
            <a:endParaRPr lang="en-US"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Plant type - Compact </a:t>
            </a:r>
            <a:endParaRPr lang="en-US"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Stem colour - Light brown </a:t>
            </a:r>
            <a:endParaRPr lang="en-US"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Petiole colour – Light Green</a:t>
            </a:r>
            <a:endParaRPr lang="en-US"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Leaf colour - Dark green </a:t>
            </a:r>
            <a:endParaRPr lang="en-US"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Leaf shape - Lanceolate </a:t>
            </a:r>
            <a:endParaRPr lang="en-US"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Growth habit - Zig-zag</a:t>
            </a:r>
            <a:endParaRPr lang="en-US" sz="2000" dirty="0">
              <a:latin typeface="Arial" panose="020B0604020202020204" pitchFamily="34" charset="0"/>
              <a:cs typeface="Arial" panose="020B0604020202020204" pitchFamily="34" charset="0"/>
            </a:endParaRPr>
          </a:p>
          <a:p>
            <a:r>
              <a:rPr lang="en-GB" sz="2000" b="1" dirty="0">
                <a:latin typeface="Arial" panose="020B0604020202020204" pitchFamily="34" charset="0"/>
                <a:cs typeface="Arial" panose="020B0604020202020204" pitchFamily="34" charset="0"/>
              </a:rPr>
              <a:t>Biofortified food processing</a:t>
            </a:r>
            <a:endParaRPr lang="en-US" sz="2000" dirty="0">
              <a:effectLst/>
              <a:latin typeface="Arial" panose="020B0604020202020204" pitchFamily="34" charset="0"/>
              <a:ea typeface="Calibri" panose="020F050202020403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4B8F7D35-7BCB-968B-349D-F07F59C1D778}"/>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a:xfrm>
            <a:off x="4801917" y="662300"/>
            <a:ext cx="3255154" cy="2898833"/>
          </a:xfrm>
          <a:prstGeom prst="rect">
            <a:avLst/>
          </a:prstGeom>
          <a:noFill/>
          <a:ln>
            <a:noFill/>
          </a:ln>
        </p:spPr>
      </p:pic>
      <p:pic>
        <p:nvPicPr>
          <p:cNvPr id="7" name="Picture 6">
            <a:extLst>
              <a:ext uri="{FF2B5EF4-FFF2-40B4-BE49-F238E27FC236}">
                <a16:creationId xmlns:a16="http://schemas.microsoft.com/office/drawing/2014/main" id="{85DFB19F-2E99-654F-52A8-B5A75DCBCC6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8239251" y="662299"/>
            <a:ext cx="3724160" cy="2898833"/>
          </a:xfrm>
          <a:prstGeom prst="rect">
            <a:avLst/>
          </a:prstGeom>
          <a:noFill/>
          <a:ln>
            <a:noFill/>
          </a:ln>
        </p:spPr>
      </p:pic>
      <p:pic>
        <p:nvPicPr>
          <p:cNvPr id="15" name="Picture 14">
            <a:extLst>
              <a:ext uri="{FF2B5EF4-FFF2-40B4-BE49-F238E27FC236}">
                <a16:creationId xmlns:a16="http://schemas.microsoft.com/office/drawing/2014/main" id="{28C7CEE5-0ABE-76D0-4B53-43642F3353B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a:xfrm>
            <a:off x="8239251" y="3819285"/>
            <a:ext cx="3622808" cy="2736790"/>
          </a:xfrm>
          <a:prstGeom prst="rect">
            <a:avLst/>
          </a:prstGeom>
          <a:noFill/>
          <a:ln>
            <a:noFill/>
          </a:ln>
        </p:spPr>
      </p:pic>
      <p:pic>
        <p:nvPicPr>
          <p:cNvPr id="16" name="Picture 15">
            <a:extLst>
              <a:ext uri="{FF2B5EF4-FFF2-40B4-BE49-F238E27FC236}">
                <a16:creationId xmlns:a16="http://schemas.microsoft.com/office/drawing/2014/main" id="{EF2FB9E6-F915-C375-1BFD-FE46DA6907F0}"/>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a:xfrm>
            <a:off x="4801917" y="3819103"/>
            <a:ext cx="3255154" cy="2736791"/>
          </a:xfrm>
          <a:prstGeom prst="rect">
            <a:avLst/>
          </a:prstGeom>
          <a:noFill/>
          <a:ln>
            <a:noFill/>
          </a:ln>
        </p:spPr>
      </p:pic>
    </p:spTree>
    <p:extLst>
      <p:ext uri="{BB962C8B-B14F-4D97-AF65-F5344CB8AC3E}">
        <p14:creationId xmlns:p14="http://schemas.microsoft.com/office/powerpoint/2010/main" val="34907123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79014B-15B7-FADE-9802-4F67B32BE3A2}"/>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4BDE5A61-11E8-6582-552F-1A11F9B8A3EE}"/>
              </a:ext>
            </a:extLst>
          </p:cNvPr>
          <p:cNvSpPr>
            <a:spLocks noGrp="1"/>
          </p:cNvSpPr>
          <p:nvPr>
            <p:ph type="dt" sz="half" idx="10"/>
          </p:nvPr>
        </p:nvSpPr>
        <p:spPr/>
        <p:txBody>
          <a:bodyPr/>
          <a:lstStyle/>
          <a:p>
            <a:fld id="{BEDFA2AD-885D-49E1-9612-CAED1DA5EC0C}" type="datetime3">
              <a:rPr lang="en-US" smtClean="0"/>
              <a:t>13 December 2025</a:t>
            </a:fld>
            <a:endParaRPr lang="en-US"/>
          </a:p>
        </p:txBody>
      </p:sp>
      <p:sp>
        <p:nvSpPr>
          <p:cNvPr id="5" name="Slide Number Placeholder 4">
            <a:extLst>
              <a:ext uri="{FF2B5EF4-FFF2-40B4-BE49-F238E27FC236}">
                <a16:creationId xmlns:a16="http://schemas.microsoft.com/office/drawing/2014/main" id="{4C33524E-2CD8-7210-A252-1212C86025B7}"/>
              </a:ext>
            </a:extLst>
          </p:cNvPr>
          <p:cNvSpPr>
            <a:spLocks noGrp="1"/>
          </p:cNvSpPr>
          <p:nvPr>
            <p:ph type="sldNum" sz="quarter" idx="12"/>
          </p:nvPr>
        </p:nvSpPr>
        <p:spPr/>
        <p:txBody>
          <a:bodyPr/>
          <a:lstStyle/>
          <a:p>
            <a:fld id="{C1C11204-8A74-44E9-96C8-B6A49D60E869}" type="slidenum">
              <a:rPr lang="en-US" smtClean="0"/>
              <a:t>17</a:t>
            </a:fld>
            <a:endParaRPr lang="en-US"/>
          </a:p>
        </p:txBody>
      </p:sp>
      <p:sp>
        <p:nvSpPr>
          <p:cNvPr id="3" name="Text Box 94">
            <a:extLst>
              <a:ext uri="{FF2B5EF4-FFF2-40B4-BE49-F238E27FC236}">
                <a16:creationId xmlns:a16="http://schemas.microsoft.com/office/drawing/2014/main" id="{0EE33C70-E6CB-48F2-1C8D-E79D379F95B5}"/>
              </a:ext>
            </a:extLst>
          </p:cNvPr>
          <p:cNvSpPr txBox="1">
            <a:spLocks noChangeArrowheads="1"/>
          </p:cNvSpPr>
          <p:nvPr/>
        </p:nvSpPr>
        <p:spPr bwMode="auto">
          <a:xfrm>
            <a:off x="228589" y="78935"/>
            <a:ext cx="4395169" cy="3457893"/>
          </a:xfrm>
          <a:prstGeom prst="rect">
            <a:avLst/>
          </a:prstGeom>
          <a:solidFill>
            <a:srgbClr val="FFFFFF"/>
          </a:solidFill>
          <a:ln w="9525">
            <a:solidFill>
              <a:srgbClr val="000000"/>
            </a:solidFill>
            <a:miter lim="800000"/>
          </a:ln>
        </p:spPr>
        <p:txBody>
          <a:bodyPr rot="0" vert="horz" wrap="square" lIns="91440" tIns="45720" rIns="91440" bIns="45720" anchor="t" anchorCtr="0">
            <a:noAutofit/>
          </a:bodyPr>
          <a:lstStyle/>
          <a:p>
            <a:r>
              <a:rPr lang="en-GB" sz="2000" b="1" dirty="0" err="1">
                <a:latin typeface="Arial" panose="020B0604020202020204" pitchFamily="34" charset="0"/>
                <a:cs typeface="Arial" panose="020B0604020202020204" pitchFamily="34" charset="0"/>
              </a:rPr>
              <a:t>Poundable</a:t>
            </a:r>
            <a:r>
              <a:rPr lang="en-GB" sz="2000" b="1" dirty="0">
                <a:latin typeface="Arial" panose="020B0604020202020204" pitchFamily="34" charset="0"/>
                <a:cs typeface="Arial" panose="020B0604020202020204" pitchFamily="34" charset="0"/>
              </a:rPr>
              <a:t> (TMEB693) </a:t>
            </a:r>
            <a:endParaRPr lang="en-US"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Yield - 22 t/ha</a:t>
            </a:r>
            <a:endParaRPr lang="en-US"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Dry matter - 20 %</a:t>
            </a:r>
            <a:endParaRPr lang="en-US"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Starch - 21 %</a:t>
            </a:r>
            <a:endParaRPr lang="en-US"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Plant type - Erect </a:t>
            </a:r>
            <a:endParaRPr lang="en-US"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Stem colour - Dark brown </a:t>
            </a:r>
            <a:endParaRPr lang="en-US"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Petiole colour - Purple </a:t>
            </a:r>
            <a:endParaRPr lang="en-US"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Leaf colour - Deep green </a:t>
            </a:r>
            <a:endParaRPr lang="en-US"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Leaf shape - Lanceolate </a:t>
            </a:r>
            <a:endParaRPr lang="en-US"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Growth habit – Straight</a:t>
            </a:r>
            <a:endParaRPr lang="en-US" sz="2000" dirty="0">
              <a:latin typeface="Arial" panose="020B0604020202020204" pitchFamily="34" charset="0"/>
              <a:cs typeface="Arial" panose="020B0604020202020204" pitchFamily="34" charset="0"/>
            </a:endParaRPr>
          </a:p>
          <a:p>
            <a:r>
              <a:rPr lang="en-GB" sz="2000" b="1" dirty="0">
                <a:latin typeface="Arial" panose="020B0604020202020204" pitchFamily="34" charset="0"/>
                <a:cs typeface="Arial" panose="020B0604020202020204" pitchFamily="34" charset="0"/>
              </a:rPr>
              <a:t>Fresh market</a:t>
            </a:r>
            <a:r>
              <a:rPr lang="en-GB" sz="20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en-US" sz="2000" dirty="0">
              <a:effectLst/>
              <a:latin typeface="Arial" panose="020B0604020202020204" pitchFamily="34" charset="0"/>
              <a:ea typeface="Calibri" panose="020F050202020403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D0A4FFD1-DFD5-2603-16E8-318BF069538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4801918" y="92955"/>
            <a:ext cx="3255154" cy="3130450"/>
          </a:xfrm>
          <a:prstGeom prst="rect">
            <a:avLst/>
          </a:prstGeom>
          <a:noFill/>
          <a:ln>
            <a:noFill/>
          </a:ln>
        </p:spPr>
      </p:pic>
      <p:pic>
        <p:nvPicPr>
          <p:cNvPr id="7" name="Picture 6">
            <a:extLst>
              <a:ext uri="{FF2B5EF4-FFF2-40B4-BE49-F238E27FC236}">
                <a16:creationId xmlns:a16="http://schemas.microsoft.com/office/drawing/2014/main" id="{2930C587-A405-AFE6-03E9-E1A19CFD71A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8230505" y="92954"/>
            <a:ext cx="3631554" cy="3081567"/>
          </a:xfrm>
          <a:prstGeom prst="rect">
            <a:avLst/>
          </a:prstGeom>
          <a:noFill/>
          <a:ln>
            <a:noFill/>
          </a:ln>
        </p:spPr>
      </p:pic>
      <p:sp>
        <p:nvSpPr>
          <p:cNvPr id="15" name="Rectangle 2">
            <a:extLst>
              <a:ext uri="{FF2B5EF4-FFF2-40B4-BE49-F238E27FC236}">
                <a16:creationId xmlns:a16="http://schemas.microsoft.com/office/drawing/2014/main" id="{78B566A3-91C3-9FC6-2019-0AA64E86B341}"/>
              </a:ext>
            </a:extLst>
          </p:cNvPr>
          <p:cNvSpPr>
            <a:spLocks noChangeArrowheads="1"/>
          </p:cNvSpPr>
          <p:nvPr/>
        </p:nvSpPr>
        <p:spPr bwMode="auto">
          <a:xfrm>
            <a:off x="-48344" y="383006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6" name="Object 15">
            <a:extLst>
              <a:ext uri="{FF2B5EF4-FFF2-40B4-BE49-F238E27FC236}">
                <a16:creationId xmlns:a16="http://schemas.microsoft.com/office/drawing/2014/main" id="{F9D4B4EA-164D-CDE6-7878-E38659D2FA98}"/>
              </a:ext>
            </a:extLst>
          </p:cNvPr>
          <p:cNvGraphicFramePr>
            <a:graphicFrameLocks/>
          </p:cNvGraphicFramePr>
          <p:nvPr>
            <p:extLst>
              <p:ext uri="{D42A27DB-BD31-4B8C-83A1-F6EECF244321}">
                <p14:modId xmlns:p14="http://schemas.microsoft.com/office/powerpoint/2010/main" val="1727832818"/>
              </p:ext>
            </p:extLst>
          </p:nvPr>
        </p:nvGraphicFramePr>
        <p:xfrm>
          <a:off x="6096000" y="3223405"/>
          <a:ext cx="5041900" cy="2767820"/>
        </p:xfrm>
        <a:graphic>
          <a:graphicData uri="http://schemas.openxmlformats.org/presentationml/2006/ole">
            <mc:AlternateContent xmlns:mc="http://schemas.openxmlformats.org/markup-compatibility/2006">
              <mc:Choice xmlns:v="urn:schemas-microsoft-com:vml" Requires="v">
                <p:oleObj name="Worksheet" r:id="rId4" imgW="5039885" imgH="3532197" progId="Excel.Sheet.8">
                  <p:embed/>
                </p:oleObj>
              </mc:Choice>
              <mc:Fallback>
                <p:oleObj name="Worksheet" r:id="rId4" imgW="5039885" imgH="3532197" progId="Excel.Sheet.8">
                  <p:embed/>
                  <p:pic>
                    <p:nvPicPr>
                      <p:cNvPr id="16" name="Object 15">
                        <a:extLst>
                          <a:ext uri="{FF2B5EF4-FFF2-40B4-BE49-F238E27FC236}">
                            <a16:creationId xmlns:a16="http://schemas.microsoft.com/office/drawing/2014/main" id="{F9D4B4EA-164D-CDE6-7878-E38659D2FA98}"/>
                          </a:ext>
                        </a:extLst>
                      </p:cNvPr>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000" y="3223405"/>
                        <a:ext cx="5041900" cy="2767820"/>
                      </a:xfrm>
                      <a:prstGeom prst="rect">
                        <a:avLst/>
                      </a:prstGeom>
                      <a:noFill/>
                    </p:spPr>
                  </p:pic>
                </p:oleObj>
              </mc:Fallback>
            </mc:AlternateContent>
          </a:graphicData>
        </a:graphic>
      </p:graphicFrame>
      <p:sp>
        <p:nvSpPr>
          <p:cNvPr id="18" name="TextBox 17">
            <a:extLst>
              <a:ext uri="{FF2B5EF4-FFF2-40B4-BE49-F238E27FC236}">
                <a16:creationId xmlns:a16="http://schemas.microsoft.com/office/drawing/2014/main" id="{4CA9ED2A-6DC5-68A6-E458-C514B253F3D9}"/>
              </a:ext>
            </a:extLst>
          </p:cNvPr>
          <p:cNvSpPr txBox="1"/>
          <p:nvPr/>
        </p:nvSpPr>
        <p:spPr>
          <a:xfrm>
            <a:off x="5391510" y="6000441"/>
            <a:ext cx="6124754" cy="646331"/>
          </a:xfrm>
          <a:prstGeom prst="rect">
            <a:avLst/>
          </a:prstGeom>
          <a:noFill/>
        </p:spPr>
        <p:txBody>
          <a:bodyPr wrap="square">
            <a:spAutoFit/>
          </a:bodyPr>
          <a:lstStyle/>
          <a:p>
            <a:r>
              <a:rPr lang="en-GB" sz="1800" b="1" dirty="0">
                <a:effectLst/>
                <a:latin typeface="Arial" panose="020B0604020202020204" pitchFamily="34" charset="0"/>
                <a:ea typeface="Times New Roman" panose="02020603050405020304" pitchFamily="18" charset="0"/>
              </a:rPr>
              <a:t>Figure 1:</a:t>
            </a:r>
            <a:r>
              <a:rPr lang="en-GB" sz="1800" dirty="0">
                <a:effectLst/>
                <a:latin typeface="Arial" panose="020B0604020202020204" pitchFamily="34" charset="0"/>
                <a:ea typeface="Times New Roman" panose="02020603050405020304" pitchFamily="18" charset="0"/>
              </a:rPr>
              <a:t> Field establishment rate of 2024/2025 breeder seed production at NARC</a:t>
            </a:r>
            <a:endParaRPr lang="en-US" dirty="0"/>
          </a:p>
        </p:txBody>
      </p:sp>
      <p:pic>
        <p:nvPicPr>
          <p:cNvPr id="19" name="Picture 18" descr="WhatsApp Image 2025-10-14 at 15">
            <a:extLst>
              <a:ext uri="{FF2B5EF4-FFF2-40B4-BE49-F238E27FC236}">
                <a16:creationId xmlns:a16="http://schemas.microsoft.com/office/drawing/2014/main" id="{C0633495-0784-24E1-3A84-721225D9CEC6}"/>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a:xfrm>
            <a:off x="168958" y="3617283"/>
            <a:ext cx="4632960" cy="2273300"/>
          </a:xfrm>
          <a:prstGeom prst="rect">
            <a:avLst/>
          </a:prstGeom>
          <a:noFill/>
          <a:ln>
            <a:noFill/>
          </a:ln>
        </p:spPr>
      </p:pic>
      <p:sp>
        <p:nvSpPr>
          <p:cNvPr id="21" name="TextBox 20">
            <a:extLst>
              <a:ext uri="{FF2B5EF4-FFF2-40B4-BE49-F238E27FC236}">
                <a16:creationId xmlns:a16="http://schemas.microsoft.com/office/drawing/2014/main" id="{FDBFFE48-5793-8CEC-A343-6C0603A60B28}"/>
              </a:ext>
            </a:extLst>
          </p:cNvPr>
          <p:cNvSpPr txBox="1"/>
          <p:nvPr/>
        </p:nvSpPr>
        <p:spPr>
          <a:xfrm>
            <a:off x="107818" y="5902026"/>
            <a:ext cx="5283692" cy="646331"/>
          </a:xfrm>
          <a:prstGeom prst="rect">
            <a:avLst/>
          </a:prstGeom>
          <a:noFill/>
        </p:spPr>
        <p:txBody>
          <a:bodyPr wrap="square">
            <a:spAutoFit/>
          </a:bodyPr>
          <a:lstStyle/>
          <a:p>
            <a:r>
              <a:rPr lang="en-GB" sz="1800" b="1" dirty="0">
                <a:effectLst/>
                <a:latin typeface="Times New Roman" panose="02020603050405020304" pitchFamily="18" charset="0"/>
                <a:ea typeface="Times New Roman" panose="02020603050405020304" pitchFamily="18" charset="0"/>
              </a:rPr>
              <a:t>Figure 2:</a:t>
            </a:r>
            <a:r>
              <a:rPr lang="en-GB" sz="1800" dirty="0">
                <a:effectLst/>
                <a:latin typeface="Times New Roman" panose="02020603050405020304" pitchFamily="18" charset="0"/>
                <a:ea typeface="Times New Roman" panose="02020603050405020304" pitchFamily="18" charset="0"/>
              </a:rPr>
              <a:t> Harvesting of generation one of breeder seed fields at NARC</a:t>
            </a:r>
            <a:endParaRPr lang="en-US" dirty="0"/>
          </a:p>
        </p:txBody>
      </p:sp>
    </p:spTree>
    <p:extLst>
      <p:ext uri="{BB962C8B-B14F-4D97-AF65-F5344CB8AC3E}">
        <p14:creationId xmlns:p14="http://schemas.microsoft.com/office/powerpoint/2010/main" val="42639006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96EE12-783A-B96A-6332-19B4797407D6}"/>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1EED2A94-BBE2-02FE-2B4D-C0F317F7BA3D}"/>
              </a:ext>
            </a:extLst>
          </p:cNvPr>
          <p:cNvSpPr>
            <a:spLocks noGrp="1"/>
          </p:cNvSpPr>
          <p:nvPr>
            <p:ph type="dt" sz="half" idx="10"/>
          </p:nvPr>
        </p:nvSpPr>
        <p:spPr/>
        <p:txBody>
          <a:bodyPr/>
          <a:lstStyle/>
          <a:p>
            <a:fld id="{BEDFA2AD-885D-49E1-9612-CAED1DA5EC0C}" type="datetime3">
              <a:rPr lang="en-US" smtClean="0"/>
              <a:t>13 December 2025</a:t>
            </a:fld>
            <a:endParaRPr lang="en-US"/>
          </a:p>
        </p:txBody>
      </p:sp>
      <p:sp>
        <p:nvSpPr>
          <p:cNvPr id="5" name="Slide Number Placeholder 4">
            <a:extLst>
              <a:ext uri="{FF2B5EF4-FFF2-40B4-BE49-F238E27FC236}">
                <a16:creationId xmlns:a16="http://schemas.microsoft.com/office/drawing/2014/main" id="{4CF97811-58CA-4755-CD9E-E9DE5EB31473}"/>
              </a:ext>
            </a:extLst>
          </p:cNvPr>
          <p:cNvSpPr>
            <a:spLocks noGrp="1"/>
          </p:cNvSpPr>
          <p:nvPr>
            <p:ph type="sldNum" sz="quarter" idx="12"/>
          </p:nvPr>
        </p:nvSpPr>
        <p:spPr/>
        <p:txBody>
          <a:bodyPr/>
          <a:lstStyle/>
          <a:p>
            <a:fld id="{C1C11204-8A74-44E9-96C8-B6A49D60E869}" type="slidenum">
              <a:rPr lang="en-US" smtClean="0"/>
              <a:t>18</a:t>
            </a:fld>
            <a:endParaRPr lang="en-US"/>
          </a:p>
        </p:txBody>
      </p:sp>
      <p:grpSp>
        <p:nvGrpSpPr>
          <p:cNvPr id="8" name="Group 7">
            <a:extLst>
              <a:ext uri="{FF2B5EF4-FFF2-40B4-BE49-F238E27FC236}">
                <a16:creationId xmlns:a16="http://schemas.microsoft.com/office/drawing/2014/main" id="{CFF057D1-ADDA-9FC7-2CF9-E0D6C3669218}"/>
              </a:ext>
            </a:extLst>
          </p:cNvPr>
          <p:cNvGrpSpPr/>
          <p:nvPr/>
        </p:nvGrpSpPr>
        <p:grpSpPr>
          <a:xfrm>
            <a:off x="228590" y="-61351"/>
            <a:ext cx="11801485" cy="689969"/>
            <a:chOff x="406400" y="3699153"/>
            <a:chExt cx="5689600" cy="1151280"/>
          </a:xfrm>
        </p:grpSpPr>
        <p:sp>
          <p:nvSpPr>
            <p:cNvPr id="9" name="Rectangle: Rounded Corners 8">
              <a:extLst>
                <a:ext uri="{FF2B5EF4-FFF2-40B4-BE49-F238E27FC236}">
                  <a16:creationId xmlns:a16="http://schemas.microsoft.com/office/drawing/2014/main" id="{D138679E-0F70-DE62-1F4C-2B086C3E55D1}"/>
                </a:ext>
              </a:extLst>
            </p:cNvPr>
            <p:cNvSpPr/>
            <p:nvPr/>
          </p:nvSpPr>
          <p:spPr>
            <a:xfrm>
              <a:off x="406400" y="3699153"/>
              <a:ext cx="5689600" cy="1151280"/>
            </a:xfrm>
            <a:prstGeom prst="roundRect">
              <a:avLst/>
            </a:prstGeom>
          </p:spPr>
          <p:style>
            <a:lnRef idx="2">
              <a:schemeClr val="lt1">
                <a:hueOff val="0"/>
                <a:satOff val="0"/>
                <a:lumOff val="0"/>
                <a:alphaOff val="0"/>
              </a:schemeClr>
            </a:lnRef>
            <a:fillRef idx="1">
              <a:schemeClr val="accent5">
                <a:hueOff val="-7353344"/>
                <a:satOff val="-10228"/>
                <a:lumOff val="-3922"/>
                <a:alphaOff val="0"/>
              </a:schemeClr>
            </a:fillRef>
            <a:effectRef idx="0">
              <a:schemeClr val="accent5">
                <a:hueOff val="-7353344"/>
                <a:satOff val="-10228"/>
                <a:lumOff val="-3922"/>
                <a:alphaOff val="0"/>
              </a:schemeClr>
            </a:effectRef>
            <a:fontRef idx="minor">
              <a:schemeClr val="lt1"/>
            </a:fontRef>
          </p:style>
        </p:sp>
        <p:sp>
          <p:nvSpPr>
            <p:cNvPr id="10" name="Rectangle: Rounded Corners 4">
              <a:extLst>
                <a:ext uri="{FF2B5EF4-FFF2-40B4-BE49-F238E27FC236}">
                  <a16:creationId xmlns:a16="http://schemas.microsoft.com/office/drawing/2014/main" id="{3CD212D8-56C5-CBD2-BAB0-1E7D01913315}"/>
                </a:ext>
              </a:extLst>
            </p:cNvPr>
            <p:cNvSpPr txBox="1"/>
            <p:nvPr/>
          </p:nvSpPr>
          <p:spPr>
            <a:xfrm>
              <a:off x="462601" y="3755355"/>
              <a:ext cx="5552397" cy="103887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15053" tIns="0" rIns="215053" bIns="0" numCol="1" spcCol="1270" anchor="ctr" anchorCtr="0">
              <a:noAutofit/>
            </a:bodyPr>
            <a:lstStyle/>
            <a:p>
              <a:pPr lvl="0" algn="ctr"/>
              <a:r>
                <a:rPr lang="en-US" sz="3500" b="1" dirty="0">
                  <a:latin typeface="Verdana" panose="020B0604030504040204" pitchFamily="34" charset="0"/>
                  <a:ea typeface="Verdana" panose="020B0604030504040204" pitchFamily="34" charset="0"/>
                  <a:cs typeface="Arial" panose="020B0604020202020204" pitchFamily="34" charset="0"/>
                </a:rPr>
                <a:t>Released cassava varieties</a:t>
              </a:r>
            </a:p>
          </p:txBody>
        </p:sp>
      </p:grpSp>
      <p:pic>
        <p:nvPicPr>
          <p:cNvPr id="4" name="Picture 3" descr="WhatsApp Image 2025-10-14 at 17">
            <a:extLst>
              <a:ext uri="{FF2B5EF4-FFF2-40B4-BE49-F238E27FC236}">
                <a16:creationId xmlns:a16="http://schemas.microsoft.com/office/drawing/2014/main" id="{BC23F049-90FF-9E31-070A-E9FBDCFA4EB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228590" y="662300"/>
            <a:ext cx="4561840" cy="2600325"/>
          </a:xfrm>
          <a:prstGeom prst="rect">
            <a:avLst/>
          </a:prstGeom>
          <a:noFill/>
          <a:ln>
            <a:noFill/>
          </a:ln>
        </p:spPr>
      </p:pic>
      <p:sp>
        <p:nvSpPr>
          <p:cNvPr id="12" name="TextBox 11">
            <a:extLst>
              <a:ext uri="{FF2B5EF4-FFF2-40B4-BE49-F238E27FC236}">
                <a16:creationId xmlns:a16="http://schemas.microsoft.com/office/drawing/2014/main" id="{102532CC-B544-CC36-CDAA-7E6947810A4C}"/>
              </a:ext>
            </a:extLst>
          </p:cNvPr>
          <p:cNvSpPr txBox="1"/>
          <p:nvPr/>
        </p:nvSpPr>
        <p:spPr>
          <a:xfrm>
            <a:off x="228590" y="3273724"/>
            <a:ext cx="4561840" cy="707886"/>
          </a:xfrm>
          <a:prstGeom prst="rect">
            <a:avLst/>
          </a:prstGeom>
          <a:noFill/>
        </p:spPr>
        <p:txBody>
          <a:bodyPr wrap="square">
            <a:spAutoFit/>
          </a:bodyPr>
          <a:lstStyle/>
          <a:p>
            <a:r>
              <a:rPr lang="en-GB" sz="2000" b="1" dirty="0">
                <a:effectLst/>
                <a:latin typeface="Arial" panose="020B0604020202020204" pitchFamily="34" charset="0"/>
                <a:ea typeface="Times New Roman" panose="02020603050405020304" pitchFamily="18" charset="0"/>
                <a:cs typeface="Arial" panose="020B0604020202020204" pitchFamily="34" charset="0"/>
              </a:rPr>
              <a:t>Figure 3:</a:t>
            </a:r>
            <a:r>
              <a:rPr lang="en-GB" sz="2000" dirty="0">
                <a:effectLst/>
                <a:latin typeface="Arial" panose="020B0604020202020204" pitchFamily="34" charset="0"/>
                <a:ea typeface="Times New Roman" panose="02020603050405020304" pitchFamily="18" charset="0"/>
                <a:cs typeface="Arial" panose="020B0604020202020204" pitchFamily="34" charset="0"/>
              </a:rPr>
              <a:t> Planting of generation two of breeder seed fields at NARC</a:t>
            </a:r>
            <a:endParaRPr lang="en-US" sz="2000" dirty="0">
              <a:latin typeface="Arial" panose="020B0604020202020204" pitchFamily="34" charset="0"/>
              <a:cs typeface="Arial" panose="020B0604020202020204" pitchFamily="34" charset="0"/>
            </a:endParaRPr>
          </a:p>
        </p:txBody>
      </p:sp>
      <p:pic>
        <p:nvPicPr>
          <p:cNvPr id="13" name="Picture 12" descr="WhatsApp Image 2025-10-15 at 22">
            <a:extLst>
              <a:ext uri="{FF2B5EF4-FFF2-40B4-BE49-F238E27FC236}">
                <a16:creationId xmlns:a16="http://schemas.microsoft.com/office/drawing/2014/main" id="{301F5774-7736-5964-7A7D-E2353039637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5010150" y="628618"/>
            <a:ext cx="6343650" cy="2449195"/>
          </a:xfrm>
          <a:prstGeom prst="rect">
            <a:avLst/>
          </a:prstGeom>
          <a:noFill/>
          <a:ln>
            <a:noFill/>
          </a:ln>
        </p:spPr>
      </p:pic>
      <p:sp>
        <p:nvSpPr>
          <p:cNvPr id="15" name="TextBox 14">
            <a:extLst>
              <a:ext uri="{FF2B5EF4-FFF2-40B4-BE49-F238E27FC236}">
                <a16:creationId xmlns:a16="http://schemas.microsoft.com/office/drawing/2014/main" id="{9CC6E611-EDE1-B1EB-2E3E-FEA74C36E171}"/>
              </a:ext>
            </a:extLst>
          </p:cNvPr>
          <p:cNvSpPr txBox="1"/>
          <p:nvPr/>
        </p:nvSpPr>
        <p:spPr>
          <a:xfrm>
            <a:off x="4999010" y="3049763"/>
            <a:ext cx="6508628" cy="707886"/>
          </a:xfrm>
          <a:prstGeom prst="rect">
            <a:avLst/>
          </a:prstGeom>
          <a:noFill/>
        </p:spPr>
        <p:txBody>
          <a:bodyPr wrap="square">
            <a:spAutoFit/>
          </a:bodyPr>
          <a:lstStyle/>
          <a:p>
            <a:r>
              <a:rPr lang="en-GB" sz="2000" b="1"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Figure 4: </a:t>
            </a:r>
            <a:r>
              <a:rPr lang="en-GB" sz="200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Transplanting of the first batch of SAH plantlets into the Nursery Field at NARC</a:t>
            </a:r>
            <a:endParaRPr lang="en-US" sz="2000" dirty="0">
              <a:latin typeface="Arial" panose="020B0604020202020204" pitchFamily="34" charset="0"/>
              <a:cs typeface="Arial" panose="020B0604020202020204" pitchFamily="34" charset="0"/>
            </a:endParaRPr>
          </a:p>
        </p:txBody>
      </p:sp>
      <p:graphicFrame>
        <p:nvGraphicFramePr>
          <p:cNvPr id="16" name="Table 15">
            <a:extLst>
              <a:ext uri="{FF2B5EF4-FFF2-40B4-BE49-F238E27FC236}">
                <a16:creationId xmlns:a16="http://schemas.microsoft.com/office/drawing/2014/main" id="{9798E828-62F4-1668-C0E4-7E6D839381B6}"/>
              </a:ext>
            </a:extLst>
          </p:cNvPr>
          <p:cNvGraphicFramePr>
            <a:graphicFrameLocks noGrp="1"/>
          </p:cNvGraphicFramePr>
          <p:nvPr>
            <p:extLst>
              <p:ext uri="{D42A27DB-BD31-4B8C-83A1-F6EECF244321}">
                <p14:modId xmlns:p14="http://schemas.microsoft.com/office/powerpoint/2010/main" val="1445204984"/>
              </p:ext>
            </p:extLst>
          </p:nvPr>
        </p:nvGraphicFramePr>
        <p:xfrm>
          <a:off x="310554" y="4579016"/>
          <a:ext cx="6349041" cy="1838391"/>
        </p:xfrm>
        <a:graphic>
          <a:graphicData uri="http://schemas.openxmlformats.org/drawingml/2006/table">
            <a:tbl>
              <a:tblPr firstRow="1" firstCol="1" bandRow="1">
                <a:tableStyleId>{5C22544A-7EE6-4342-B048-85BDC9FD1C3A}</a:tableStyleId>
              </a:tblPr>
              <a:tblGrid>
                <a:gridCol w="2251929">
                  <a:extLst>
                    <a:ext uri="{9D8B030D-6E8A-4147-A177-3AD203B41FA5}">
                      <a16:colId xmlns:a16="http://schemas.microsoft.com/office/drawing/2014/main" val="193811184"/>
                    </a:ext>
                  </a:extLst>
                </a:gridCol>
                <a:gridCol w="1084654">
                  <a:extLst>
                    <a:ext uri="{9D8B030D-6E8A-4147-A177-3AD203B41FA5}">
                      <a16:colId xmlns:a16="http://schemas.microsoft.com/office/drawing/2014/main" val="2089235930"/>
                    </a:ext>
                  </a:extLst>
                </a:gridCol>
                <a:gridCol w="1146796">
                  <a:extLst>
                    <a:ext uri="{9D8B030D-6E8A-4147-A177-3AD203B41FA5}">
                      <a16:colId xmlns:a16="http://schemas.microsoft.com/office/drawing/2014/main" val="1767846365"/>
                    </a:ext>
                  </a:extLst>
                </a:gridCol>
                <a:gridCol w="1865662">
                  <a:extLst>
                    <a:ext uri="{9D8B030D-6E8A-4147-A177-3AD203B41FA5}">
                      <a16:colId xmlns:a16="http://schemas.microsoft.com/office/drawing/2014/main" val="171675027"/>
                    </a:ext>
                  </a:extLst>
                </a:gridCol>
              </a:tblGrid>
              <a:tr h="209550">
                <a:tc>
                  <a:txBody>
                    <a:bodyPr/>
                    <a:lstStyle/>
                    <a:p>
                      <a:pPr marL="0" marR="0">
                        <a:lnSpc>
                          <a:spcPct val="107000"/>
                        </a:lnSpc>
                        <a:spcAft>
                          <a:spcPts val="800"/>
                        </a:spcAft>
                        <a:buNone/>
                      </a:pPr>
                      <a:r>
                        <a:rPr lang="en-GB" sz="2000">
                          <a:effectLst/>
                          <a:latin typeface="Arial" panose="020B0604020202020204" pitchFamily="34" charset="0"/>
                          <a:cs typeface="Arial" panose="020B0604020202020204" pitchFamily="34" charset="0"/>
                        </a:rPr>
                        <a:t>Category</a:t>
                      </a:r>
                      <a:endParaRPr lang="en-US"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Aft>
                          <a:spcPts val="800"/>
                        </a:spcAft>
                        <a:buNone/>
                      </a:pPr>
                      <a:r>
                        <a:rPr lang="en-GB" sz="2000">
                          <a:effectLst/>
                          <a:latin typeface="Arial" panose="020B0604020202020204" pitchFamily="34" charset="0"/>
                          <a:cs typeface="Arial" panose="020B0604020202020204" pitchFamily="34" charset="0"/>
                        </a:rPr>
                        <a:t>Target</a:t>
                      </a:r>
                      <a:endParaRPr lang="en-US"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Aft>
                          <a:spcPts val="800"/>
                        </a:spcAft>
                        <a:buNone/>
                      </a:pPr>
                      <a:r>
                        <a:rPr lang="en-GB" sz="2000">
                          <a:effectLst/>
                          <a:latin typeface="Arial" panose="020B0604020202020204" pitchFamily="34" charset="0"/>
                          <a:cs typeface="Arial" panose="020B0604020202020204" pitchFamily="34" charset="0"/>
                        </a:rPr>
                        <a:t>Actual</a:t>
                      </a:r>
                      <a:endParaRPr lang="en-US"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Aft>
                          <a:spcPts val="800"/>
                        </a:spcAft>
                        <a:buNone/>
                      </a:pPr>
                      <a:r>
                        <a:rPr lang="en-GB" sz="2000">
                          <a:effectLst/>
                          <a:latin typeface="Arial" panose="020B0604020202020204" pitchFamily="34" charset="0"/>
                          <a:cs typeface="Arial" panose="020B0604020202020204" pitchFamily="34" charset="0"/>
                        </a:rPr>
                        <a:t>Performance (%)</a:t>
                      </a:r>
                      <a:endParaRPr lang="en-US"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962852590"/>
                  </a:ext>
                </a:extLst>
              </a:tr>
              <a:tr h="205740">
                <a:tc>
                  <a:txBody>
                    <a:bodyPr/>
                    <a:lstStyle/>
                    <a:p>
                      <a:pPr marL="0" marR="0">
                        <a:lnSpc>
                          <a:spcPct val="107000"/>
                        </a:lnSpc>
                        <a:spcAft>
                          <a:spcPts val="800"/>
                        </a:spcAft>
                        <a:buNone/>
                      </a:pPr>
                      <a:r>
                        <a:rPr lang="en-GB" sz="2000">
                          <a:effectLst/>
                          <a:latin typeface="Arial" panose="020B0604020202020204" pitchFamily="34" charset="0"/>
                          <a:cs typeface="Arial" panose="020B0604020202020204" pitchFamily="34" charset="0"/>
                        </a:rPr>
                        <a:t>Males</a:t>
                      </a:r>
                      <a:endParaRPr lang="en-US"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Aft>
                          <a:spcPts val="800"/>
                        </a:spcAft>
                        <a:buNone/>
                      </a:pPr>
                      <a:r>
                        <a:rPr lang="en-GB" sz="2000">
                          <a:effectLst/>
                          <a:latin typeface="Arial" panose="020B0604020202020204" pitchFamily="34" charset="0"/>
                          <a:cs typeface="Arial" panose="020B0604020202020204" pitchFamily="34" charset="0"/>
                        </a:rPr>
                        <a:t>2</a:t>
                      </a:r>
                      <a:endParaRPr lang="en-US"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Aft>
                          <a:spcPts val="800"/>
                        </a:spcAft>
                        <a:buNone/>
                      </a:pPr>
                      <a:r>
                        <a:rPr lang="en-GB" sz="2000">
                          <a:effectLst/>
                          <a:latin typeface="Arial" panose="020B0604020202020204" pitchFamily="34" charset="0"/>
                          <a:cs typeface="Arial" panose="020B0604020202020204" pitchFamily="34" charset="0"/>
                        </a:rPr>
                        <a:t>6</a:t>
                      </a:r>
                      <a:endParaRPr lang="en-US"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Aft>
                          <a:spcPts val="800"/>
                        </a:spcAft>
                        <a:buNone/>
                      </a:pPr>
                      <a:r>
                        <a:rPr lang="en-GB" sz="2000">
                          <a:effectLst/>
                          <a:latin typeface="Arial" panose="020B0604020202020204" pitchFamily="34" charset="0"/>
                          <a:cs typeface="Arial" panose="020B0604020202020204" pitchFamily="34" charset="0"/>
                        </a:rPr>
                        <a:t>300</a:t>
                      </a:r>
                      <a:endParaRPr lang="en-US"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30110557"/>
                  </a:ext>
                </a:extLst>
              </a:tr>
              <a:tr h="209550">
                <a:tc>
                  <a:txBody>
                    <a:bodyPr/>
                    <a:lstStyle/>
                    <a:p>
                      <a:pPr marL="0" marR="0">
                        <a:lnSpc>
                          <a:spcPct val="107000"/>
                        </a:lnSpc>
                        <a:spcAft>
                          <a:spcPts val="800"/>
                        </a:spcAft>
                        <a:buNone/>
                      </a:pPr>
                      <a:r>
                        <a:rPr lang="en-GB" sz="2000">
                          <a:effectLst/>
                          <a:latin typeface="Arial" panose="020B0604020202020204" pitchFamily="34" charset="0"/>
                          <a:cs typeface="Arial" panose="020B0604020202020204" pitchFamily="34" charset="0"/>
                        </a:rPr>
                        <a:t>Females</a:t>
                      </a:r>
                      <a:endParaRPr lang="en-US"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Aft>
                          <a:spcPts val="800"/>
                        </a:spcAft>
                        <a:buNone/>
                      </a:pPr>
                      <a:r>
                        <a:rPr lang="en-GB" sz="2000">
                          <a:effectLst/>
                          <a:latin typeface="Arial" panose="020B0604020202020204" pitchFamily="34" charset="0"/>
                          <a:cs typeface="Arial" panose="020B0604020202020204" pitchFamily="34" charset="0"/>
                        </a:rPr>
                        <a:t>2</a:t>
                      </a:r>
                      <a:endParaRPr lang="en-US"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Aft>
                          <a:spcPts val="800"/>
                        </a:spcAft>
                        <a:buNone/>
                      </a:pPr>
                      <a:r>
                        <a:rPr lang="en-GB" sz="2000">
                          <a:effectLst/>
                          <a:latin typeface="Arial" panose="020B0604020202020204" pitchFamily="34" charset="0"/>
                          <a:cs typeface="Arial" panose="020B0604020202020204" pitchFamily="34" charset="0"/>
                        </a:rPr>
                        <a:t>2</a:t>
                      </a:r>
                      <a:endParaRPr lang="en-US"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Aft>
                          <a:spcPts val="800"/>
                        </a:spcAft>
                        <a:buNone/>
                      </a:pPr>
                      <a:r>
                        <a:rPr lang="en-GB" sz="2000">
                          <a:effectLst/>
                          <a:latin typeface="Arial" panose="020B0604020202020204" pitchFamily="34" charset="0"/>
                          <a:cs typeface="Arial" panose="020B0604020202020204" pitchFamily="34" charset="0"/>
                        </a:rPr>
                        <a:t>100</a:t>
                      </a:r>
                      <a:endParaRPr lang="en-US"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14886370"/>
                  </a:ext>
                </a:extLst>
              </a:tr>
              <a:tr h="209550">
                <a:tc>
                  <a:txBody>
                    <a:bodyPr/>
                    <a:lstStyle/>
                    <a:p>
                      <a:pPr marL="0" marR="0">
                        <a:lnSpc>
                          <a:spcPct val="107000"/>
                        </a:lnSpc>
                        <a:spcAft>
                          <a:spcPts val="800"/>
                        </a:spcAft>
                        <a:buNone/>
                      </a:pPr>
                      <a:r>
                        <a:rPr lang="en-GB" sz="2000">
                          <a:effectLst/>
                          <a:latin typeface="Arial" panose="020B0604020202020204" pitchFamily="34" charset="0"/>
                          <a:cs typeface="Arial" panose="020B0604020202020204" pitchFamily="34" charset="0"/>
                        </a:rPr>
                        <a:t>Youths</a:t>
                      </a:r>
                      <a:endParaRPr lang="en-US"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Aft>
                          <a:spcPts val="800"/>
                        </a:spcAft>
                        <a:buNone/>
                      </a:pPr>
                      <a:r>
                        <a:rPr lang="en-GB" sz="2000">
                          <a:effectLst/>
                          <a:latin typeface="Arial" panose="020B0604020202020204" pitchFamily="34" charset="0"/>
                          <a:cs typeface="Arial" panose="020B0604020202020204" pitchFamily="34" charset="0"/>
                        </a:rPr>
                        <a:t>0</a:t>
                      </a:r>
                      <a:endParaRPr lang="en-US"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Aft>
                          <a:spcPts val="800"/>
                        </a:spcAft>
                        <a:buNone/>
                      </a:pPr>
                      <a:r>
                        <a:rPr lang="en-GB" sz="2000">
                          <a:effectLst/>
                          <a:latin typeface="Arial" panose="020B0604020202020204" pitchFamily="34" charset="0"/>
                          <a:cs typeface="Arial" panose="020B0604020202020204" pitchFamily="34" charset="0"/>
                        </a:rPr>
                        <a:t>4</a:t>
                      </a:r>
                      <a:endParaRPr lang="en-US"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Aft>
                          <a:spcPts val="800"/>
                        </a:spcAft>
                        <a:buNone/>
                      </a:pPr>
                      <a:r>
                        <a:rPr lang="en-GB" sz="2000">
                          <a:effectLst/>
                          <a:latin typeface="Arial" panose="020B0604020202020204" pitchFamily="34" charset="0"/>
                          <a:cs typeface="Arial" panose="020B0604020202020204" pitchFamily="34" charset="0"/>
                        </a:rPr>
                        <a:t>0</a:t>
                      </a:r>
                      <a:endParaRPr lang="en-US"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375670323"/>
                  </a:ext>
                </a:extLst>
              </a:tr>
              <a:tr h="209550">
                <a:tc>
                  <a:txBody>
                    <a:bodyPr/>
                    <a:lstStyle/>
                    <a:p>
                      <a:pPr marL="0" marR="0">
                        <a:lnSpc>
                          <a:spcPct val="107000"/>
                        </a:lnSpc>
                        <a:spcAft>
                          <a:spcPts val="800"/>
                        </a:spcAft>
                        <a:buNone/>
                      </a:pPr>
                      <a:r>
                        <a:rPr lang="en-GB" sz="2000" dirty="0">
                          <a:effectLst/>
                          <a:latin typeface="Arial" panose="020B0604020202020204" pitchFamily="34" charset="0"/>
                          <a:cs typeface="Arial" panose="020B0604020202020204" pitchFamily="34" charset="0"/>
                        </a:rPr>
                        <a:t>Total</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Aft>
                          <a:spcPts val="800"/>
                        </a:spcAft>
                        <a:buNone/>
                      </a:pPr>
                      <a:r>
                        <a:rPr lang="en-GB" sz="2000">
                          <a:effectLst/>
                          <a:latin typeface="Arial" panose="020B0604020202020204" pitchFamily="34" charset="0"/>
                          <a:cs typeface="Arial" panose="020B0604020202020204" pitchFamily="34" charset="0"/>
                        </a:rPr>
                        <a:t>4</a:t>
                      </a:r>
                      <a:endParaRPr lang="en-US"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Aft>
                          <a:spcPts val="800"/>
                        </a:spcAft>
                        <a:buNone/>
                      </a:pPr>
                      <a:r>
                        <a:rPr lang="en-GB" sz="2000">
                          <a:effectLst/>
                          <a:latin typeface="Arial" panose="020B0604020202020204" pitchFamily="34" charset="0"/>
                          <a:cs typeface="Arial" panose="020B0604020202020204" pitchFamily="34" charset="0"/>
                        </a:rPr>
                        <a:t>8</a:t>
                      </a:r>
                      <a:endParaRPr lang="en-US"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Aft>
                          <a:spcPts val="800"/>
                        </a:spcAft>
                        <a:buNone/>
                      </a:pPr>
                      <a:r>
                        <a:rPr lang="en-GB" sz="2000" dirty="0">
                          <a:effectLst/>
                          <a:latin typeface="Arial" panose="020B0604020202020204" pitchFamily="34" charset="0"/>
                          <a:cs typeface="Arial" panose="020B0604020202020204" pitchFamily="34" charset="0"/>
                        </a:rPr>
                        <a:t>200</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008767990"/>
                  </a:ext>
                </a:extLst>
              </a:tr>
            </a:tbl>
          </a:graphicData>
        </a:graphic>
      </p:graphicFrame>
      <p:sp>
        <p:nvSpPr>
          <p:cNvPr id="17" name="TextBox 16">
            <a:extLst>
              <a:ext uri="{FF2B5EF4-FFF2-40B4-BE49-F238E27FC236}">
                <a16:creationId xmlns:a16="http://schemas.microsoft.com/office/drawing/2014/main" id="{1E573CD1-A70A-6DE8-ACBF-10492AB8D23A}"/>
              </a:ext>
            </a:extLst>
          </p:cNvPr>
          <p:cNvSpPr txBox="1"/>
          <p:nvPr/>
        </p:nvSpPr>
        <p:spPr>
          <a:xfrm>
            <a:off x="199669" y="4226941"/>
            <a:ext cx="6349041" cy="400110"/>
          </a:xfrm>
          <a:prstGeom prst="rect">
            <a:avLst/>
          </a:prstGeom>
          <a:noFill/>
        </p:spPr>
        <p:txBody>
          <a:bodyPr wrap="square">
            <a:spAutoFit/>
          </a:bodyPr>
          <a:lstStyle/>
          <a:p>
            <a:r>
              <a:rPr lang="en-US" sz="2000" b="1" dirty="0">
                <a:effectLst/>
                <a:latin typeface="Arial" panose="020B0604020202020204" pitchFamily="34" charset="0"/>
                <a:ea typeface="Verdana" panose="020B0604030504040204" pitchFamily="34" charset="0"/>
                <a:cs typeface="Arial" panose="020B0604020202020204" pitchFamily="34" charset="0"/>
              </a:rPr>
              <a:t>Table 3. </a:t>
            </a:r>
            <a:r>
              <a:rPr lang="en-GB" sz="2000" dirty="0">
                <a:latin typeface="Arial" panose="020B0604020202020204" pitchFamily="34" charset="0"/>
                <a:cs typeface="Arial" panose="020B0604020202020204" pitchFamily="34" charset="0"/>
              </a:rPr>
              <a:t>Foundation Seed Producer beneficiaries</a:t>
            </a:r>
            <a:endParaRPr lang="en-US" sz="2000" b="1" dirty="0">
              <a:latin typeface="Arial" panose="020B0604020202020204" pitchFamily="34" charset="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16438417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13FF7-5151-393A-BBB5-64EAF37398D8}"/>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659F3D9A-52A2-8F35-35BA-0A157ED8D686}"/>
              </a:ext>
            </a:extLst>
          </p:cNvPr>
          <p:cNvSpPr>
            <a:spLocks noGrp="1"/>
          </p:cNvSpPr>
          <p:nvPr>
            <p:ph type="dt" sz="half" idx="10"/>
          </p:nvPr>
        </p:nvSpPr>
        <p:spPr/>
        <p:txBody>
          <a:bodyPr/>
          <a:lstStyle/>
          <a:p>
            <a:fld id="{BEDFA2AD-885D-49E1-9612-CAED1DA5EC0C}" type="datetime3">
              <a:rPr lang="en-US" smtClean="0"/>
              <a:t>13 December 2025</a:t>
            </a:fld>
            <a:endParaRPr lang="en-US"/>
          </a:p>
        </p:txBody>
      </p:sp>
      <p:sp>
        <p:nvSpPr>
          <p:cNvPr id="5" name="Slide Number Placeholder 4">
            <a:extLst>
              <a:ext uri="{FF2B5EF4-FFF2-40B4-BE49-F238E27FC236}">
                <a16:creationId xmlns:a16="http://schemas.microsoft.com/office/drawing/2014/main" id="{B004C903-35A9-82DF-E71B-32CD11C78BB6}"/>
              </a:ext>
            </a:extLst>
          </p:cNvPr>
          <p:cNvSpPr>
            <a:spLocks noGrp="1"/>
          </p:cNvSpPr>
          <p:nvPr>
            <p:ph type="sldNum" sz="quarter" idx="12"/>
          </p:nvPr>
        </p:nvSpPr>
        <p:spPr/>
        <p:txBody>
          <a:bodyPr/>
          <a:lstStyle/>
          <a:p>
            <a:fld id="{C1C11204-8A74-44E9-96C8-B6A49D60E869}" type="slidenum">
              <a:rPr lang="en-US" smtClean="0"/>
              <a:t>19</a:t>
            </a:fld>
            <a:endParaRPr lang="en-US"/>
          </a:p>
        </p:txBody>
      </p:sp>
      <p:graphicFrame>
        <p:nvGraphicFramePr>
          <p:cNvPr id="4" name="Table 3">
            <a:extLst>
              <a:ext uri="{FF2B5EF4-FFF2-40B4-BE49-F238E27FC236}">
                <a16:creationId xmlns:a16="http://schemas.microsoft.com/office/drawing/2014/main" id="{88F7C2D3-EA19-1C56-2B70-A2905DDFB7E3}"/>
              </a:ext>
            </a:extLst>
          </p:cNvPr>
          <p:cNvGraphicFramePr>
            <a:graphicFrameLocks noGrp="1"/>
          </p:cNvGraphicFramePr>
          <p:nvPr>
            <p:extLst>
              <p:ext uri="{D42A27DB-BD31-4B8C-83A1-F6EECF244321}">
                <p14:modId xmlns:p14="http://schemas.microsoft.com/office/powerpoint/2010/main" val="1421268546"/>
              </p:ext>
            </p:extLst>
          </p:nvPr>
        </p:nvGraphicFramePr>
        <p:xfrm>
          <a:off x="189782" y="431321"/>
          <a:ext cx="11741289" cy="6409630"/>
        </p:xfrm>
        <a:graphic>
          <a:graphicData uri="http://schemas.openxmlformats.org/drawingml/2006/table">
            <a:tbl>
              <a:tblPr firstRow="1" firstCol="1" bandRow="1">
                <a:tableStyleId>{5C22544A-7EE6-4342-B048-85BDC9FD1C3A}</a:tableStyleId>
              </a:tblPr>
              <a:tblGrid>
                <a:gridCol w="5346942">
                  <a:extLst>
                    <a:ext uri="{9D8B030D-6E8A-4147-A177-3AD203B41FA5}">
                      <a16:colId xmlns:a16="http://schemas.microsoft.com/office/drawing/2014/main" val="727941493"/>
                    </a:ext>
                  </a:extLst>
                </a:gridCol>
                <a:gridCol w="3183605">
                  <a:extLst>
                    <a:ext uri="{9D8B030D-6E8A-4147-A177-3AD203B41FA5}">
                      <a16:colId xmlns:a16="http://schemas.microsoft.com/office/drawing/2014/main" val="547948276"/>
                    </a:ext>
                  </a:extLst>
                </a:gridCol>
                <a:gridCol w="1020161">
                  <a:extLst>
                    <a:ext uri="{9D8B030D-6E8A-4147-A177-3AD203B41FA5}">
                      <a16:colId xmlns:a16="http://schemas.microsoft.com/office/drawing/2014/main" val="1309122922"/>
                    </a:ext>
                  </a:extLst>
                </a:gridCol>
                <a:gridCol w="2190581">
                  <a:extLst>
                    <a:ext uri="{9D8B030D-6E8A-4147-A177-3AD203B41FA5}">
                      <a16:colId xmlns:a16="http://schemas.microsoft.com/office/drawing/2014/main" val="1128451679"/>
                    </a:ext>
                  </a:extLst>
                </a:gridCol>
              </a:tblGrid>
              <a:tr h="250911">
                <a:tc>
                  <a:txBody>
                    <a:bodyPr/>
                    <a:lstStyle/>
                    <a:p>
                      <a:pPr marL="0" marR="0">
                        <a:lnSpc>
                          <a:spcPct val="107000"/>
                        </a:lnSpc>
                        <a:spcAft>
                          <a:spcPts val="800"/>
                        </a:spcAft>
                        <a:buNone/>
                      </a:pPr>
                      <a:r>
                        <a:rPr lang="en-GB" sz="1800">
                          <a:effectLst/>
                          <a:latin typeface="Arial" panose="020B0604020202020204" pitchFamily="34" charset="0"/>
                          <a:cs typeface="Arial" panose="020B0604020202020204" pitchFamily="34" charset="0"/>
                        </a:rPr>
                        <a:t>Result Area</a:t>
                      </a:r>
                      <a:endParaRPr lang="en-US" sz="1800">
                        <a:effectLst/>
                        <a:latin typeface="Arial" panose="020B0604020202020204" pitchFamily="34" charset="0"/>
                        <a:ea typeface="Calibri" panose="020F0502020204030204" pitchFamily="34" charset="0"/>
                        <a:cs typeface="Arial" panose="020B0604020202020204" pitchFamily="34" charset="0"/>
                      </a:endParaRPr>
                    </a:p>
                  </a:txBody>
                  <a:tcPr marL="54593" marR="54593" marT="0" marB="0"/>
                </a:tc>
                <a:tc>
                  <a:txBody>
                    <a:bodyPr/>
                    <a:lstStyle/>
                    <a:p>
                      <a:pPr marL="0" marR="0">
                        <a:lnSpc>
                          <a:spcPct val="107000"/>
                        </a:lnSpc>
                        <a:spcAft>
                          <a:spcPts val="800"/>
                        </a:spcAft>
                        <a:buNone/>
                      </a:pPr>
                      <a:r>
                        <a:rPr lang="en-GB" sz="1800">
                          <a:effectLst/>
                          <a:latin typeface="Arial" panose="020B0604020202020204" pitchFamily="34" charset="0"/>
                          <a:cs typeface="Arial" panose="020B0604020202020204" pitchFamily="34" charset="0"/>
                        </a:rPr>
                        <a:t>Target</a:t>
                      </a:r>
                      <a:endParaRPr lang="en-US" sz="1800">
                        <a:effectLst/>
                        <a:latin typeface="Arial" panose="020B0604020202020204" pitchFamily="34" charset="0"/>
                        <a:ea typeface="Calibri" panose="020F0502020204030204" pitchFamily="34" charset="0"/>
                        <a:cs typeface="Arial" panose="020B0604020202020204" pitchFamily="34" charset="0"/>
                      </a:endParaRPr>
                    </a:p>
                  </a:txBody>
                  <a:tcPr marL="54593" marR="54593" marT="0" marB="0"/>
                </a:tc>
                <a:tc>
                  <a:txBody>
                    <a:bodyPr/>
                    <a:lstStyle/>
                    <a:p>
                      <a:pPr marL="0" marR="0">
                        <a:lnSpc>
                          <a:spcPct val="107000"/>
                        </a:lnSpc>
                        <a:spcAft>
                          <a:spcPts val="800"/>
                        </a:spcAft>
                        <a:buNone/>
                      </a:pPr>
                      <a:r>
                        <a:rPr lang="en-GB" sz="1800">
                          <a:effectLst/>
                          <a:latin typeface="Arial" panose="020B0604020202020204" pitchFamily="34" charset="0"/>
                          <a:cs typeface="Arial" panose="020B0604020202020204" pitchFamily="34" charset="0"/>
                        </a:rPr>
                        <a:t>Actual</a:t>
                      </a:r>
                      <a:endParaRPr lang="en-US" sz="1800">
                        <a:effectLst/>
                        <a:latin typeface="Arial" panose="020B0604020202020204" pitchFamily="34" charset="0"/>
                        <a:ea typeface="Calibri" panose="020F0502020204030204" pitchFamily="34" charset="0"/>
                        <a:cs typeface="Arial" panose="020B0604020202020204" pitchFamily="34" charset="0"/>
                      </a:endParaRPr>
                    </a:p>
                  </a:txBody>
                  <a:tcPr marL="54593" marR="54593" marT="0" marB="0"/>
                </a:tc>
                <a:tc>
                  <a:txBody>
                    <a:bodyPr/>
                    <a:lstStyle/>
                    <a:p>
                      <a:pPr marL="0" marR="0">
                        <a:lnSpc>
                          <a:spcPct val="107000"/>
                        </a:lnSpc>
                        <a:spcAft>
                          <a:spcPts val="800"/>
                        </a:spcAft>
                        <a:buNone/>
                      </a:pPr>
                      <a:r>
                        <a:rPr lang="en-GB" sz="1800">
                          <a:effectLst/>
                          <a:latin typeface="Arial" panose="020B0604020202020204" pitchFamily="34" charset="0"/>
                          <a:cs typeface="Arial" panose="020B0604020202020204" pitchFamily="34" charset="0"/>
                        </a:rPr>
                        <a:t>Performance (%)</a:t>
                      </a:r>
                      <a:endParaRPr lang="en-US" sz="1800">
                        <a:effectLst/>
                        <a:latin typeface="Arial" panose="020B0604020202020204" pitchFamily="34" charset="0"/>
                        <a:ea typeface="Calibri" panose="020F0502020204030204" pitchFamily="34" charset="0"/>
                        <a:cs typeface="Arial" panose="020B0604020202020204" pitchFamily="34" charset="0"/>
                      </a:endParaRPr>
                    </a:p>
                  </a:txBody>
                  <a:tcPr marL="54593" marR="54593" marT="0" marB="0"/>
                </a:tc>
                <a:extLst>
                  <a:ext uri="{0D108BD9-81ED-4DB2-BD59-A6C34878D82A}">
                    <a16:rowId xmlns:a16="http://schemas.microsoft.com/office/drawing/2014/main" val="3952351674"/>
                  </a:ext>
                </a:extLst>
              </a:tr>
              <a:tr h="521428">
                <a:tc>
                  <a:txBody>
                    <a:bodyPr/>
                    <a:lstStyle/>
                    <a:p>
                      <a:pPr marL="0" marR="0" algn="just">
                        <a:lnSpc>
                          <a:spcPct val="107000"/>
                        </a:lnSpc>
                        <a:spcAft>
                          <a:spcPts val="800"/>
                        </a:spcAft>
                        <a:buNone/>
                      </a:pPr>
                      <a:r>
                        <a:rPr lang="en-GB" sz="1800">
                          <a:effectLst/>
                          <a:latin typeface="Arial" panose="020B0604020202020204" pitchFamily="34" charset="0"/>
                          <a:cs typeface="Arial" panose="020B0604020202020204" pitchFamily="34" charset="0"/>
                        </a:rPr>
                        <a:t>Ratoon breeder seed fields to establish 7 ha of breeder seed fields.</a:t>
                      </a:r>
                      <a:endParaRPr lang="en-US" sz="1800">
                        <a:effectLst/>
                        <a:latin typeface="Arial" panose="020B0604020202020204" pitchFamily="34" charset="0"/>
                        <a:ea typeface="Calibri" panose="020F0502020204030204" pitchFamily="34" charset="0"/>
                        <a:cs typeface="Arial" panose="020B0604020202020204" pitchFamily="34" charset="0"/>
                      </a:endParaRPr>
                    </a:p>
                  </a:txBody>
                  <a:tcPr marL="54593" marR="54593" marT="0" marB="0"/>
                </a:tc>
                <a:tc>
                  <a:txBody>
                    <a:bodyPr/>
                    <a:lstStyle/>
                    <a:p>
                      <a:pPr marL="0" marR="0">
                        <a:lnSpc>
                          <a:spcPct val="107000"/>
                        </a:lnSpc>
                        <a:spcAft>
                          <a:spcPts val="800"/>
                        </a:spcAft>
                        <a:buNone/>
                      </a:pPr>
                      <a:r>
                        <a:rPr lang="en-GB" sz="1800">
                          <a:effectLst/>
                          <a:latin typeface="Arial" panose="020B0604020202020204" pitchFamily="34" charset="0"/>
                          <a:cs typeface="Arial" panose="020B0604020202020204" pitchFamily="34" charset="0"/>
                        </a:rPr>
                        <a:t>7</a:t>
                      </a:r>
                      <a:endParaRPr lang="en-US" sz="1800">
                        <a:effectLst/>
                        <a:latin typeface="Arial" panose="020B0604020202020204" pitchFamily="34" charset="0"/>
                        <a:ea typeface="Calibri" panose="020F0502020204030204" pitchFamily="34" charset="0"/>
                        <a:cs typeface="Arial" panose="020B0604020202020204" pitchFamily="34" charset="0"/>
                      </a:endParaRPr>
                    </a:p>
                  </a:txBody>
                  <a:tcPr marL="54593" marR="54593" marT="0" marB="0"/>
                </a:tc>
                <a:tc>
                  <a:txBody>
                    <a:bodyPr/>
                    <a:lstStyle/>
                    <a:p>
                      <a:pPr marL="0" marR="0">
                        <a:lnSpc>
                          <a:spcPct val="107000"/>
                        </a:lnSpc>
                        <a:spcAft>
                          <a:spcPts val="800"/>
                        </a:spcAft>
                        <a:buNone/>
                      </a:pPr>
                      <a:r>
                        <a:rPr lang="en-GB" sz="1800">
                          <a:effectLst/>
                          <a:latin typeface="Arial" panose="020B0604020202020204" pitchFamily="34" charset="0"/>
                          <a:cs typeface="Arial" panose="020B0604020202020204" pitchFamily="34" charset="0"/>
                        </a:rPr>
                        <a:t>7</a:t>
                      </a:r>
                      <a:endParaRPr lang="en-US" sz="1800">
                        <a:effectLst/>
                        <a:latin typeface="Arial" panose="020B0604020202020204" pitchFamily="34" charset="0"/>
                        <a:ea typeface="Calibri" panose="020F0502020204030204" pitchFamily="34" charset="0"/>
                        <a:cs typeface="Arial" panose="020B0604020202020204" pitchFamily="34" charset="0"/>
                      </a:endParaRPr>
                    </a:p>
                  </a:txBody>
                  <a:tcPr marL="54593" marR="54593" marT="0" marB="0"/>
                </a:tc>
                <a:tc>
                  <a:txBody>
                    <a:bodyPr/>
                    <a:lstStyle/>
                    <a:p>
                      <a:pPr marL="0" marR="0">
                        <a:lnSpc>
                          <a:spcPct val="107000"/>
                        </a:lnSpc>
                        <a:spcAft>
                          <a:spcPts val="800"/>
                        </a:spcAft>
                        <a:buNone/>
                      </a:pPr>
                      <a:r>
                        <a:rPr lang="en-GB" sz="1800">
                          <a:effectLst/>
                          <a:latin typeface="Arial" panose="020B0604020202020204" pitchFamily="34" charset="0"/>
                          <a:cs typeface="Arial" panose="020B0604020202020204" pitchFamily="34" charset="0"/>
                        </a:rPr>
                        <a:t>100</a:t>
                      </a:r>
                      <a:endParaRPr lang="en-US" sz="1800">
                        <a:effectLst/>
                        <a:latin typeface="Arial" panose="020B0604020202020204" pitchFamily="34" charset="0"/>
                        <a:ea typeface="Calibri" panose="020F0502020204030204" pitchFamily="34" charset="0"/>
                        <a:cs typeface="Arial" panose="020B0604020202020204" pitchFamily="34" charset="0"/>
                      </a:endParaRPr>
                    </a:p>
                  </a:txBody>
                  <a:tcPr marL="54593" marR="54593" marT="0" marB="0"/>
                </a:tc>
                <a:extLst>
                  <a:ext uri="{0D108BD9-81ED-4DB2-BD59-A6C34878D82A}">
                    <a16:rowId xmlns:a16="http://schemas.microsoft.com/office/drawing/2014/main" val="3233995690"/>
                  </a:ext>
                </a:extLst>
              </a:tr>
              <a:tr h="615073">
                <a:tc>
                  <a:txBody>
                    <a:bodyPr/>
                    <a:lstStyle/>
                    <a:p>
                      <a:pPr marL="0" marR="0" algn="just">
                        <a:lnSpc>
                          <a:spcPct val="107000"/>
                        </a:lnSpc>
                        <a:spcAft>
                          <a:spcPts val="800"/>
                        </a:spcAft>
                        <a:buNone/>
                      </a:pPr>
                      <a:r>
                        <a:rPr lang="en-GB" sz="1800">
                          <a:effectLst/>
                          <a:latin typeface="Arial" panose="020B0604020202020204" pitchFamily="34" charset="0"/>
                          <a:cs typeface="Arial" panose="020B0604020202020204" pitchFamily="34" charset="0"/>
                        </a:rPr>
                        <a:t>Installation of pilot irrigation systems for the SAH nursery </a:t>
                      </a:r>
                      <a:endParaRPr lang="en-US" sz="1800">
                        <a:effectLst/>
                        <a:latin typeface="Arial" panose="020B0604020202020204" pitchFamily="34" charset="0"/>
                        <a:ea typeface="Calibri" panose="020F0502020204030204" pitchFamily="34" charset="0"/>
                        <a:cs typeface="Arial" panose="020B0604020202020204" pitchFamily="34" charset="0"/>
                      </a:endParaRPr>
                    </a:p>
                  </a:txBody>
                  <a:tcPr marL="54593" marR="54593" marT="0" marB="0"/>
                </a:tc>
                <a:tc>
                  <a:txBody>
                    <a:bodyPr/>
                    <a:lstStyle/>
                    <a:p>
                      <a:pPr marL="0" marR="0">
                        <a:lnSpc>
                          <a:spcPct val="107000"/>
                        </a:lnSpc>
                        <a:spcAft>
                          <a:spcPts val="800"/>
                        </a:spcAft>
                        <a:buNone/>
                      </a:pPr>
                      <a:r>
                        <a:rPr lang="en-GB" sz="1800">
                          <a:effectLst/>
                          <a:latin typeface="Arial" panose="020B0604020202020204" pitchFamily="34" charset="0"/>
                          <a:cs typeface="Arial" panose="020B0604020202020204" pitchFamily="34" charset="0"/>
                        </a:rPr>
                        <a:t>Installation of drip irrigation for 1 ha</a:t>
                      </a:r>
                      <a:endParaRPr lang="en-US" sz="1800">
                        <a:effectLst/>
                        <a:latin typeface="Arial" panose="020B0604020202020204" pitchFamily="34" charset="0"/>
                        <a:ea typeface="Calibri" panose="020F0502020204030204" pitchFamily="34" charset="0"/>
                        <a:cs typeface="Arial" panose="020B0604020202020204" pitchFamily="34" charset="0"/>
                      </a:endParaRPr>
                    </a:p>
                  </a:txBody>
                  <a:tcPr marL="54593" marR="54593" marT="0" marB="0"/>
                </a:tc>
                <a:tc>
                  <a:txBody>
                    <a:bodyPr/>
                    <a:lstStyle/>
                    <a:p>
                      <a:pPr marL="0" marR="0">
                        <a:lnSpc>
                          <a:spcPct val="107000"/>
                        </a:lnSpc>
                        <a:spcAft>
                          <a:spcPts val="800"/>
                        </a:spcAft>
                        <a:buNone/>
                      </a:pPr>
                      <a:r>
                        <a:rPr lang="en-GB" sz="1800">
                          <a:effectLst/>
                          <a:latin typeface="Arial" panose="020B0604020202020204" pitchFamily="34" charset="0"/>
                          <a:cs typeface="Arial" panose="020B0604020202020204" pitchFamily="34" charset="0"/>
                        </a:rPr>
                        <a:t>0</a:t>
                      </a:r>
                      <a:endParaRPr lang="en-US" sz="1800">
                        <a:effectLst/>
                        <a:latin typeface="Arial" panose="020B0604020202020204" pitchFamily="34" charset="0"/>
                        <a:cs typeface="Arial" panose="020B0604020202020204" pitchFamily="34" charset="0"/>
                      </a:endParaRPr>
                    </a:p>
                    <a:p>
                      <a:pPr marL="0" marR="0">
                        <a:lnSpc>
                          <a:spcPct val="107000"/>
                        </a:lnSpc>
                        <a:spcAft>
                          <a:spcPts val="800"/>
                        </a:spcAft>
                        <a:buNone/>
                      </a:pPr>
                      <a:r>
                        <a:rPr lang="en-GB" sz="1800">
                          <a:effectLst/>
                          <a:latin typeface="Arial" panose="020B0604020202020204" pitchFamily="34" charset="0"/>
                          <a:cs typeface="Arial" panose="020B0604020202020204" pitchFamily="34" charset="0"/>
                        </a:rPr>
                        <a:t> </a:t>
                      </a:r>
                      <a:endParaRPr lang="en-US" sz="1800">
                        <a:effectLst/>
                        <a:latin typeface="Arial" panose="020B0604020202020204" pitchFamily="34" charset="0"/>
                        <a:ea typeface="Calibri" panose="020F0502020204030204" pitchFamily="34" charset="0"/>
                        <a:cs typeface="Arial" panose="020B0604020202020204" pitchFamily="34" charset="0"/>
                      </a:endParaRPr>
                    </a:p>
                  </a:txBody>
                  <a:tcPr marL="54593" marR="54593" marT="0" marB="0"/>
                </a:tc>
                <a:tc>
                  <a:txBody>
                    <a:bodyPr/>
                    <a:lstStyle/>
                    <a:p>
                      <a:pPr marL="0" marR="0">
                        <a:lnSpc>
                          <a:spcPct val="107000"/>
                        </a:lnSpc>
                        <a:spcAft>
                          <a:spcPts val="800"/>
                        </a:spcAft>
                        <a:buNone/>
                      </a:pPr>
                      <a:r>
                        <a:rPr lang="en-GB" sz="1800">
                          <a:effectLst/>
                          <a:latin typeface="Arial" panose="020B0604020202020204" pitchFamily="34" charset="0"/>
                          <a:cs typeface="Arial" panose="020B0604020202020204" pitchFamily="34" charset="0"/>
                        </a:rPr>
                        <a:t>0</a:t>
                      </a:r>
                      <a:endParaRPr lang="en-US" sz="1800">
                        <a:effectLst/>
                        <a:latin typeface="Arial" panose="020B0604020202020204" pitchFamily="34" charset="0"/>
                        <a:ea typeface="Calibri" panose="020F0502020204030204" pitchFamily="34" charset="0"/>
                        <a:cs typeface="Arial" panose="020B0604020202020204" pitchFamily="34" charset="0"/>
                      </a:endParaRPr>
                    </a:p>
                  </a:txBody>
                  <a:tcPr marL="54593" marR="54593" marT="0" marB="0"/>
                </a:tc>
                <a:extLst>
                  <a:ext uri="{0D108BD9-81ED-4DB2-BD59-A6C34878D82A}">
                    <a16:rowId xmlns:a16="http://schemas.microsoft.com/office/drawing/2014/main" val="3554025527"/>
                  </a:ext>
                </a:extLst>
              </a:tr>
              <a:tr h="521428">
                <a:tc>
                  <a:txBody>
                    <a:bodyPr/>
                    <a:lstStyle/>
                    <a:p>
                      <a:pPr marL="0" marR="0">
                        <a:lnSpc>
                          <a:spcPct val="107000"/>
                        </a:lnSpc>
                        <a:spcAft>
                          <a:spcPts val="800"/>
                        </a:spcAft>
                        <a:buNone/>
                      </a:pPr>
                      <a:r>
                        <a:rPr lang="en-GB" sz="1800">
                          <a:effectLst/>
                          <a:latin typeface="Arial" panose="020B0604020202020204" pitchFamily="34" charset="0"/>
                          <a:cs typeface="Arial" panose="020B0604020202020204" pitchFamily="34" charset="0"/>
                        </a:rPr>
                        <a:t>1ha SAH plantlet nursery transplantation to the field.</a:t>
                      </a:r>
                      <a:endParaRPr lang="en-US" sz="1800">
                        <a:effectLst/>
                        <a:latin typeface="Arial" panose="020B0604020202020204" pitchFamily="34" charset="0"/>
                        <a:ea typeface="Calibri" panose="020F0502020204030204" pitchFamily="34" charset="0"/>
                        <a:cs typeface="Arial" panose="020B0604020202020204" pitchFamily="34" charset="0"/>
                      </a:endParaRPr>
                    </a:p>
                  </a:txBody>
                  <a:tcPr marL="54593" marR="54593" marT="0" marB="0"/>
                </a:tc>
                <a:tc>
                  <a:txBody>
                    <a:bodyPr/>
                    <a:lstStyle/>
                    <a:p>
                      <a:pPr marL="0" marR="0">
                        <a:lnSpc>
                          <a:spcPct val="107000"/>
                        </a:lnSpc>
                        <a:spcAft>
                          <a:spcPts val="800"/>
                        </a:spcAft>
                        <a:buNone/>
                      </a:pPr>
                      <a:r>
                        <a:rPr lang="en-GB" sz="1800">
                          <a:effectLst/>
                          <a:latin typeface="Arial" panose="020B0604020202020204" pitchFamily="34" charset="0"/>
                          <a:cs typeface="Arial" panose="020B0604020202020204" pitchFamily="34" charset="0"/>
                        </a:rPr>
                        <a:t>1ha SAH plantlet field establishment</a:t>
                      </a:r>
                      <a:endParaRPr lang="en-US" sz="1800">
                        <a:effectLst/>
                        <a:latin typeface="Arial" panose="020B0604020202020204" pitchFamily="34" charset="0"/>
                        <a:ea typeface="Calibri" panose="020F0502020204030204" pitchFamily="34" charset="0"/>
                        <a:cs typeface="Arial" panose="020B0604020202020204" pitchFamily="34" charset="0"/>
                      </a:endParaRPr>
                    </a:p>
                  </a:txBody>
                  <a:tcPr marL="54593" marR="54593" marT="0" marB="0"/>
                </a:tc>
                <a:tc>
                  <a:txBody>
                    <a:bodyPr/>
                    <a:lstStyle/>
                    <a:p>
                      <a:pPr marL="0" marR="0">
                        <a:lnSpc>
                          <a:spcPct val="107000"/>
                        </a:lnSpc>
                        <a:spcAft>
                          <a:spcPts val="800"/>
                        </a:spcAft>
                        <a:buNone/>
                      </a:pPr>
                      <a:r>
                        <a:rPr lang="en-GB" sz="1800">
                          <a:effectLst/>
                          <a:latin typeface="Arial" panose="020B0604020202020204" pitchFamily="34" charset="0"/>
                          <a:cs typeface="Arial" panose="020B0604020202020204" pitchFamily="34" charset="0"/>
                        </a:rPr>
                        <a:t>0.7</a:t>
                      </a:r>
                      <a:endParaRPr lang="en-US" sz="1800">
                        <a:effectLst/>
                        <a:latin typeface="Arial" panose="020B0604020202020204" pitchFamily="34" charset="0"/>
                        <a:ea typeface="Calibri" panose="020F0502020204030204" pitchFamily="34" charset="0"/>
                        <a:cs typeface="Arial" panose="020B0604020202020204" pitchFamily="34" charset="0"/>
                      </a:endParaRPr>
                    </a:p>
                  </a:txBody>
                  <a:tcPr marL="54593" marR="54593" marT="0" marB="0"/>
                </a:tc>
                <a:tc>
                  <a:txBody>
                    <a:bodyPr/>
                    <a:lstStyle/>
                    <a:p>
                      <a:pPr marL="0" marR="0">
                        <a:lnSpc>
                          <a:spcPct val="107000"/>
                        </a:lnSpc>
                        <a:spcAft>
                          <a:spcPts val="800"/>
                        </a:spcAft>
                        <a:buNone/>
                      </a:pPr>
                      <a:r>
                        <a:rPr lang="en-GB" sz="1800" dirty="0">
                          <a:effectLst/>
                          <a:latin typeface="Arial" panose="020B0604020202020204" pitchFamily="34" charset="0"/>
                          <a:cs typeface="Arial" panose="020B0604020202020204" pitchFamily="34" charset="0"/>
                        </a:rPr>
                        <a:t>70</a:t>
                      </a:r>
                      <a:endParaRPr lang="en-US" sz="1800" dirty="0">
                        <a:effectLst/>
                        <a:latin typeface="Arial" panose="020B0604020202020204" pitchFamily="34" charset="0"/>
                        <a:ea typeface="Calibri" panose="020F0502020204030204" pitchFamily="34" charset="0"/>
                        <a:cs typeface="Arial" panose="020B0604020202020204" pitchFamily="34" charset="0"/>
                      </a:endParaRPr>
                    </a:p>
                  </a:txBody>
                  <a:tcPr marL="54593" marR="54593" marT="0" marB="0"/>
                </a:tc>
                <a:extLst>
                  <a:ext uri="{0D108BD9-81ED-4DB2-BD59-A6C34878D82A}">
                    <a16:rowId xmlns:a16="http://schemas.microsoft.com/office/drawing/2014/main" val="2315409883"/>
                  </a:ext>
                </a:extLst>
              </a:tr>
              <a:tr h="1332979">
                <a:tc>
                  <a:txBody>
                    <a:bodyPr/>
                    <a:lstStyle/>
                    <a:p>
                      <a:pPr marL="0" marR="0" algn="just">
                        <a:lnSpc>
                          <a:spcPct val="107000"/>
                        </a:lnSpc>
                        <a:spcAft>
                          <a:spcPts val="800"/>
                        </a:spcAft>
                        <a:buNone/>
                      </a:pPr>
                      <a:r>
                        <a:rPr lang="en-GB" sz="1800">
                          <a:effectLst/>
                          <a:latin typeface="Arial" panose="020B0604020202020204" pitchFamily="34" charset="0"/>
                          <a:cs typeface="Arial" panose="020B0604020202020204" pitchFamily="34" charset="0"/>
                        </a:rPr>
                        <a:t>Retrieve selected list from the coordination unit, verify by calls and physical visitation, select, and conduct technical and business training to at least 4 foundation seed producers (FSPs) across 4 districts.  </a:t>
                      </a:r>
                      <a:endParaRPr lang="en-US" sz="1800">
                        <a:effectLst/>
                        <a:latin typeface="Arial" panose="020B0604020202020204" pitchFamily="34" charset="0"/>
                        <a:ea typeface="Calibri" panose="020F0502020204030204" pitchFamily="34" charset="0"/>
                        <a:cs typeface="Arial" panose="020B0604020202020204" pitchFamily="34" charset="0"/>
                      </a:endParaRPr>
                    </a:p>
                  </a:txBody>
                  <a:tcPr marL="54593" marR="54593" marT="0" marB="0"/>
                </a:tc>
                <a:tc>
                  <a:txBody>
                    <a:bodyPr/>
                    <a:lstStyle/>
                    <a:p>
                      <a:pPr marL="0" marR="0">
                        <a:lnSpc>
                          <a:spcPct val="107000"/>
                        </a:lnSpc>
                        <a:spcAft>
                          <a:spcPts val="800"/>
                        </a:spcAft>
                        <a:buNone/>
                      </a:pPr>
                      <a:r>
                        <a:rPr lang="en-GB" sz="1800">
                          <a:effectLst/>
                          <a:latin typeface="Arial" panose="020B0604020202020204" pitchFamily="34" charset="0"/>
                          <a:cs typeface="Arial" panose="020B0604020202020204" pitchFamily="34" charset="0"/>
                        </a:rPr>
                        <a:t>Select and train at least 4 FSPs. 8 FSPs were selected and trained </a:t>
                      </a:r>
                      <a:endParaRPr lang="en-US" sz="1800">
                        <a:effectLst/>
                        <a:latin typeface="Arial" panose="020B0604020202020204" pitchFamily="34" charset="0"/>
                        <a:ea typeface="Calibri" panose="020F0502020204030204" pitchFamily="34" charset="0"/>
                        <a:cs typeface="Arial" panose="020B0604020202020204" pitchFamily="34" charset="0"/>
                      </a:endParaRPr>
                    </a:p>
                  </a:txBody>
                  <a:tcPr marL="54593" marR="54593" marT="0" marB="0"/>
                </a:tc>
                <a:tc>
                  <a:txBody>
                    <a:bodyPr/>
                    <a:lstStyle/>
                    <a:p>
                      <a:pPr marL="0" marR="0">
                        <a:lnSpc>
                          <a:spcPct val="107000"/>
                        </a:lnSpc>
                        <a:spcAft>
                          <a:spcPts val="800"/>
                        </a:spcAft>
                        <a:buNone/>
                      </a:pPr>
                      <a:r>
                        <a:rPr lang="en-GB" sz="1800">
                          <a:effectLst/>
                          <a:latin typeface="Arial" panose="020B0604020202020204" pitchFamily="34" charset="0"/>
                          <a:cs typeface="Arial" panose="020B0604020202020204" pitchFamily="34" charset="0"/>
                        </a:rPr>
                        <a:t>8</a:t>
                      </a:r>
                      <a:endParaRPr lang="en-US" sz="1800">
                        <a:effectLst/>
                        <a:latin typeface="Arial" panose="020B0604020202020204" pitchFamily="34" charset="0"/>
                        <a:ea typeface="Calibri" panose="020F0502020204030204" pitchFamily="34" charset="0"/>
                        <a:cs typeface="Arial" panose="020B0604020202020204" pitchFamily="34" charset="0"/>
                      </a:endParaRPr>
                    </a:p>
                  </a:txBody>
                  <a:tcPr marL="54593" marR="54593" marT="0" marB="0"/>
                </a:tc>
                <a:tc>
                  <a:txBody>
                    <a:bodyPr/>
                    <a:lstStyle/>
                    <a:p>
                      <a:pPr marL="0" marR="0">
                        <a:lnSpc>
                          <a:spcPct val="107000"/>
                        </a:lnSpc>
                        <a:spcAft>
                          <a:spcPts val="800"/>
                        </a:spcAft>
                        <a:buNone/>
                      </a:pPr>
                      <a:r>
                        <a:rPr lang="en-GB" sz="1800">
                          <a:effectLst/>
                          <a:latin typeface="Arial" panose="020B0604020202020204" pitchFamily="34" charset="0"/>
                          <a:cs typeface="Arial" panose="020B0604020202020204" pitchFamily="34" charset="0"/>
                        </a:rPr>
                        <a:t>200</a:t>
                      </a:r>
                      <a:endParaRPr lang="en-US" sz="1800">
                        <a:effectLst/>
                        <a:latin typeface="Arial" panose="020B0604020202020204" pitchFamily="34" charset="0"/>
                        <a:ea typeface="Calibri" panose="020F0502020204030204" pitchFamily="34" charset="0"/>
                        <a:cs typeface="Arial" panose="020B0604020202020204" pitchFamily="34" charset="0"/>
                      </a:endParaRPr>
                    </a:p>
                  </a:txBody>
                  <a:tcPr marL="54593" marR="54593" marT="0" marB="0"/>
                </a:tc>
                <a:extLst>
                  <a:ext uri="{0D108BD9-81ED-4DB2-BD59-A6C34878D82A}">
                    <a16:rowId xmlns:a16="http://schemas.microsoft.com/office/drawing/2014/main" val="3478936359"/>
                  </a:ext>
                </a:extLst>
              </a:tr>
              <a:tr h="1874013">
                <a:tc>
                  <a:txBody>
                    <a:bodyPr/>
                    <a:lstStyle/>
                    <a:p>
                      <a:pPr marL="0" marR="0" algn="just">
                        <a:lnSpc>
                          <a:spcPct val="107000"/>
                        </a:lnSpc>
                        <a:spcAft>
                          <a:spcPts val="800"/>
                        </a:spcAft>
                        <a:buNone/>
                      </a:pPr>
                      <a:r>
                        <a:rPr lang="en-GB" sz="1800">
                          <a:effectLst/>
                          <a:latin typeface="Arial" panose="020B0604020202020204" pitchFamily="34" charset="0"/>
                          <a:cs typeface="Arial" panose="020B0604020202020204" pitchFamily="34" charset="0"/>
                        </a:rPr>
                        <a:t>Development and review of FSPs of training modules and manuals on seed production fundamentals, seed production technologies, quality assurance and phytosanitary measures, seed production business model, seed handling, storage, and record keeping.</a:t>
                      </a:r>
                      <a:endParaRPr lang="en-US" sz="1800">
                        <a:effectLst/>
                        <a:latin typeface="Arial" panose="020B0604020202020204" pitchFamily="34" charset="0"/>
                        <a:ea typeface="Calibri" panose="020F0502020204030204" pitchFamily="34" charset="0"/>
                        <a:cs typeface="Arial" panose="020B0604020202020204" pitchFamily="34" charset="0"/>
                      </a:endParaRPr>
                    </a:p>
                  </a:txBody>
                  <a:tcPr marL="54593" marR="54593" marT="0" marB="0"/>
                </a:tc>
                <a:tc>
                  <a:txBody>
                    <a:bodyPr/>
                    <a:lstStyle/>
                    <a:p>
                      <a:pPr marL="0" marR="0">
                        <a:lnSpc>
                          <a:spcPct val="107000"/>
                        </a:lnSpc>
                        <a:spcAft>
                          <a:spcPts val="800"/>
                        </a:spcAft>
                        <a:buNone/>
                      </a:pPr>
                      <a:r>
                        <a:rPr lang="en-GB" sz="1800">
                          <a:effectLst/>
                          <a:latin typeface="Arial" panose="020B0604020202020204" pitchFamily="34" charset="0"/>
                          <a:cs typeface="Arial" panose="020B0604020202020204" pitchFamily="34" charset="0"/>
                        </a:rPr>
                        <a:t>Six training modules were developed, and an intensive training program was executed, including the development of a district-specific conservative business plan </a:t>
                      </a:r>
                      <a:endParaRPr lang="en-US" sz="1800">
                        <a:effectLst/>
                        <a:latin typeface="Arial" panose="020B0604020202020204" pitchFamily="34" charset="0"/>
                        <a:ea typeface="Calibri" panose="020F0502020204030204" pitchFamily="34" charset="0"/>
                        <a:cs typeface="Arial" panose="020B0604020202020204" pitchFamily="34" charset="0"/>
                      </a:endParaRPr>
                    </a:p>
                  </a:txBody>
                  <a:tcPr marL="54593" marR="54593" marT="0" marB="0"/>
                </a:tc>
                <a:tc>
                  <a:txBody>
                    <a:bodyPr/>
                    <a:lstStyle/>
                    <a:p>
                      <a:pPr marL="0" marR="0">
                        <a:lnSpc>
                          <a:spcPct val="107000"/>
                        </a:lnSpc>
                        <a:spcAft>
                          <a:spcPts val="800"/>
                        </a:spcAft>
                        <a:buNone/>
                      </a:pPr>
                      <a:r>
                        <a:rPr lang="en-GB" sz="1800">
                          <a:effectLst/>
                          <a:latin typeface="Arial" panose="020B0604020202020204" pitchFamily="34" charset="0"/>
                          <a:cs typeface="Arial" panose="020B0604020202020204" pitchFamily="34" charset="0"/>
                        </a:rPr>
                        <a:t>11</a:t>
                      </a:r>
                      <a:endParaRPr lang="en-US" sz="1800">
                        <a:effectLst/>
                        <a:latin typeface="Arial" panose="020B0604020202020204" pitchFamily="34" charset="0"/>
                        <a:ea typeface="Calibri" panose="020F0502020204030204" pitchFamily="34" charset="0"/>
                        <a:cs typeface="Arial" panose="020B0604020202020204" pitchFamily="34" charset="0"/>
                      </a:endParaRPr>
                    </a:p>
                  </a:txBody>
                  <a:tcPr marL="54593" marR="54593" marT="0" marB="0"/>
                </a:tc>
                <a:tc>
                  <a:txBody>
                    <a:bodyPr/>
                    <a:lstStyle/>
                    <a:p>
                      <a:pPr marL="0" marR="0">
                        <a:lnSpc>
                          <a:spcPct val="107000"/>
                        </a:lnSpc>
                        <a:spcAft>
                          <a:spcPts val="800"/>
                        </a:spcAft>
                        <a:buNone/>
                      </a:pPr>
                      <a:r>
                        <a:rPr lang="en-GB" sz="1800">
                          <a:effectLst/>
                          <a:latin typeface="Arial" panose="020B0604020202020204" pitchFamily="34" charset="0"/>
                          <a:cs typeface="Arial" panose="020B0604020202020204" pitchFamily="34" charset="0"/>
                        </a:rPr>
                        <a:t>100</a:t>
                      </a:r>
                      <a:endParaRPr lang="en-US" sz="1800">
                        <a:effectLst/>
                        <a:latin typeface="Arial" panose="020B0604020202020204" pitchFamily="34" charset="0"/>
                        <a:ea typeface="Calibri" panose="020F0502020204030204" pitchFamily="34" charset="0"/>
                        <a:cs typeface="Arial" panose="020B0604020202020204" pitchFamily="34" charset="0"/>
                      </a:endParaRPr>
                    </a:p>
                  </a:txBody>
                  <a:tcPr marL="54593" marR="54593" marT="0" marB="0"/>
                </a:tc>
                <a:extLst>
                  <a:ext uri="{0D108BD9-81ED-4DB2-BD59-A6C34878D82A}">
                    <a16:rowId xmlns:a16="http://schemas.microsoft.com/office/drawing/2014/main" val="2691082793"/>
                  </a:ext>
                </a:extLst>
              </a:tr>
              <a:tr h="791945">
                <a:tc>
                  <a:txBody>
                    <a:bodyPr/>
                    <a:lstStyle/>
                    <a:p>
                      <a:pPr marL="0" marR="0" algn="just">
                        <a:lnSpc>
                          <a:spcPct val="107000"/>
                        </a:lnSpc>
                        <a:spcAft>
                          <a:spcPts val="800"/>
                        </a:spcAft>
                        <a:buNone/>
                      </a:pPr>
                      <a:r>
                        <a:rPr lang="en-GB" sz="1800" dirty="0">
                          <a:effectLst/>
                          <a:latin typeface="Arial" panose="020B0604020202020204" pitchFamily="34" charset="0"/>
                          <a:cs typeface="Arial" panose="020B0604020202020204" pitchFamily="34" charset="0"/>
                        </a:rPr>
                        <a:t>Engagement and onboarding of the private sector, and setting up the SAH facility with the private sector</a:t>
                      </a:r>
                      <a:endParaRPr lang="en-US" sz="1800" dirty="0">
                        <a:effectLst/>
                        <a:latin typeface="Arial" panose="020B0604020202020204" pitchFamily="34" charset="0"/>
                        <a:ea typeface="Calibri" panose="020F0502020204030204" pitchFamily="34" charset="0"/>
                        <a:cs typeface="Arial" panose="020B0604020202020204" pitchFamily="34" charset="0"/>
                      </a:endParaRPr>
                    </a:p>
                  </a:txBody>
                  <a:tcPr marL="54593" marR="54593" marT="0" marB="0"/>
                </a:tc>
                <a:tc>
                  <a:txBody>
                    <a:bodyPr/>
                    <a:lstStyle/>
                    <a:p>
                      <a:pPr marL="0" marR="0">
                        <a:lnSpc>
                          <a:spcPct val="107000"/>
                        </a:lnSpc>
                        <a:spcAft>
                          <a:spcPts val="800"/>
                        </a:spcAft>
                        <a:buNone/>
                      </a:pPr>
                      <a:r>
                        <a:rPr lang="en-GB" sz="1800" dirty="0">
                          <a:effectLst/>
                          <a:latin typeface="Arial" panose="020B0604020202020204" pitchFamily="34" charset="0"/>
                          <a:cs typeface="Arial" panose="020B0604020202020204" pitchFamily="34" charset="0"/>
                        </a:rPr>
                        <a:t> </a:t>
                      </a:r>
                      <a:endParaRPr lang="en-US" sz="1800" dirty="0">
                        <a:effectLst/>
                        <a:latin typeface="Arial" panose="020B0604020202020204" pitchFamily="34" charset="0"/>
                        <a:ea typeface="Calibri" panose="020F0502020204030204" pitchFamily="34" charset="0"/>
                        <a:cs typeface="Arial" panose="020B0604020202020204" pitchFamily="34" charset="0"/>
                      </a:endParaRPr>
                    </a:p>
                  </a:txBody>
                  <a:tcPr marL="54593" marR="54593" marT="0" marB="0"/>
                </a:tc>
                <a:tc>
                  <a:txBody>
                    <a:bodyPr/>
                    <a:lstStyle/>
                    <a:p>
                      <a:pPr marL="0" marR="0">
                        <a:lnSpc>
                          <a:spcPct val="107000"/>
                        </a:lnSpc>
                        <a:spcAft>
                          <a:spcPts val="800"/>
                        </a:spcAft>
                        <a:buNone/>
                      </a:pPr>
                      <a:r>
                        <a:rPr lang="en-GB" sz="1800">
                          <a:effectLst/>
                          <a:latin typeface="Arial" panose="020B0604020202020204" pitchFamily="34" charset="0"/>
                          <a:cs typeface="Arial" panose="020B0604020202020204" pitchFamily="34" charset="0"/>
                        </a:rPr>
                        <a:t>0</a:t>
                      </a:r>
                      <a:endParaRPr lang="en-US" sz="1800">
                        <a:effectLst/>
                        <a:latin typeface="Arial" panose="020B0604020202020204" pitchFamily="34" charset="0"/>
                        <a:cs typeface="Arial" panose="020B0604020202020204" pitchFamily="34" charset="0"/>
                      </a:endParaRPr>
                    </a:p>
                    <a:p>
                      <a:pPr marL="0" marR="0">
                        <a:lnSpc>
                          <a:spcPct val="107000"/>
                        </a:lnSpc>
                        <a:spcAft>
                          <a:spcPts val="800"/>
                        </a:spcAft>
                        <a:buNone/>
                      </a:pPr>
                      <a:r>
                        <a:rPr lang="en-GB" sz="1800">
                          <a:effectLst/>
                          <a:latin typeface="Arial" panose="020B0604020202020204" pitchFamily="34" charset="0"/>
                          <a:cs typeface="Arial" panose="020B0604020202020204" pitchFamily="34" charset="0"/>
                        </a:rPr>
                        <a:t> </a:t>
                      </a:r>
                      <a:endParaRPr lang="en-US" sz="1800">
                        <a:effectLst/>
                        <a:latin typeface="Arial" panose="020B0604020202020204" pitchFamily="34" charset="0"/>
                        <a:ea typeface="Calibri" panose="020F0502020204030204" pitchFamily="34" charset="0"/>
                        <a:cs typeface="Arial" panose="020B0604020202020204" pitchFamily="34" charset="0"/>
                      </a:endParaRPr>
                    </a:p>
                  </a:txBody>
                  <a:tcPr marL="54593" marR="54593" marT="0" marB="0"/>
                </a:tc>
                <a:tc>
                  <a:txBody>
                    <a:bodyPr/>
                    <a:lstStyle/>
                    <a:p>
                      <a:pPr marL="0" marR="0">
                        <a:lnSpc>
                          <a:spcPct val="107000"/>
                        </a:lnSpc>
                        <a:spcAft>
                          <a:spcPts val="800"/>
                        </a:spcAft>
                        <a:buNone/>
                      </a:pPr>
                      <a:r>
                        <a:rPr lang="en-GB" sz="1800" dirty="0">
                          <a:effectLst/>
                          <a:latin typeface="Arial" panose="020B0604020202020204" pitchFamily="34" charset="0"/>
                          <a:cs typeface="Arial" panose="020B0604020202020204" pitchFamily="34" charset="0"/>
                        </a:rPr>
                        <a:t>0</a:t>
                      </a:r>
                      <a:endParaRPr lang="en-US" sz="1800" dirty="0">
                        <a:effectLst/>
                        <a:latin typeface="Arial" panose="020B0604020202020204" pitchFamily="34" charset="0"/>
                        <a:cs typeface="Arial" panose="020B0604020202020204" pitchFamily="34" charset="0"/>
                      </a:endParaRPr>
                    </a:p>
                    <a:p>
                      <a:pPr marL="0" marR="0">
                        <a:lnSpc>
                          <a:spcPct val="107000"/>
                        </a:lnSpc>
                        <a:spcAft>
                          <a:spcPts val="800"/>
                        </a:spcAft>
                        <a:buNone/>
                      </a:pPr>
                      <a:r>
                        <a:rPr lang="en-GB" sz="1800" dirty="0">
                          <a:effectLst/>
                          <a:latin typeface="Arial" panose="020B0604020202020204" pitchFamily="34" charset="0"/>
                          <a:cs typeface="Arial" panose="020B0604020202020204" pitchFamily="34" charset="0"/>
                        </a:rPr>
                        <a:t> </a:t>
                      </a:r>
                      <a:endParaRPr lang="en-US" sz="1800" dirty="0">
                        <a:effectLst/>
                        <a:latin typeface="Arial" panose="020B0604020202020204" pitchFamily="34" charset="0"/>
                        <a:ea typeface="Calibri" panose="020F0502020204030204" pitchFamily="34" charset="0"/>
                        <a:cs typeface="Arial" panose="020B0604020202020204" pitchFamily="34" charset="0"/>
                      </a:endParaRPr>
                    </a:p>
                  </a:txBody>
                  <a:tcPr marL="54593" marR="54593" marT="0" marB="0"/>
                </a:tc>
                <a:extLst>
                  <a:ext uri="{0D108BD9-81ED-4DB2-BD59-A6C34878D82A}">
                    <a16:rowId xmlns:a16="http://schemas.microsoft.com/office/drawing/2014/main" val="1641728306"/>
                  </a:ext>
                </a:extLst>
              </a:tr>
            </a:tbl>
          </a:graphicData>
        </a:graphic>
      </p:graphicFrame>
      <p:sp>
        <p:nvSpPr>
          <p:cNvPr id="12" name="TextBox 11">
            <a:extLst>
              <a:ext uri="{FF2B5EF4-FFF2-40B4-BE49-F238E27FC236}">
                <a16:creationId xmlns:a16="http://schemas.microsoft.com/office/drawing/2014/main" id="{2D16167A-DB15-C7E3-A694-EC8DCCB4882D}"/>
              </a:ext>
            </a:extLst>
          </p:cNvPr>
          <p:cNvSpPr txBox="1"/>
          <p:nvPr/>
        </p:nvSpPr>
        <p:spPr>
          <a:xfrm>
            <a:off x="271736" y="102019"/>
            <a:ext cx="7043464" cy="369332"/>
          </a:xfrm>
          <a:prstGeom prst="rect">
            <a:avLst/>
          </a:prstGeom>
          <a:noFill/>
        </p:spPr>
        <p:txBody>
          <a:bodyPr wrap="square">
            <a:spAutoFit/>
          </a:bodyPr>
          <a:lstStyle/>
          <a:p>
            <a:r>
              <a:rPr lang="en-GB" b="1" u="sng" dirty="0">
                <a:latin typeface="Arial" panose="020B0604020202020204" pitchFamily="34" charset="0"/>
                <a:ea typeface="Calibri" panose="020F0502020204030204" pitchFamily="34" charset="0"/>
              </a:rPr>
              <a:t>Table 4. P</a:t>
            </a:r>
            <a:r>
              <a:rPr lang="en-GB" sz="1800" b="1" u="sng" dirty="0">
                <a:effectLst/>
                <a:latin typeface="Arial" panose="020B0604020202020204" pitchFamily="34" charset="0"/>
                <a:ea typeface="Calibri" panose="020F0502020204030204" pitchFamily="34" charset="0"/>
              </a:rPr>
              <a:t>rogress on achievement of project result areas</a:t>
            </a:r>
            <a:endParaRPr lang="en-US" dirty="0"/>
          </a:p>
        </p:txBody>
      </p:sp>
    </p:spTree>
    <p:extLst>
      <p:ext uri="{BB962C8B-B14F-4D97-AF65-F5344CB8AC3E}">
        <p14:creationId xmlns:p14="http://schemas.microsoft.com/office/powerpoint/2010/main" val="25974263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F551BB72-907B-4BD5-97E7-ED0D1FD92218}"/>
              </a:ext>
            </a:extLst>
          </p:cNvPr>
          <p:cNvSpPr>
            <a:spLocks noGrp="1"/>
          </p:cNvSpPr>
          <p:nvPr>
            <p:ph type="dt" sz="half" idx="10"/>
          </p:nvPr>
        </p:nvSpPr>
        <p:spPr/>
        <p:txBody>
          <a:bodyPr/>
          <a:lstStyle/>
          <a:p>
            <a:fld id="{1923975A-21A0-4D24-929B-4D07B9CBB162}" type="datetime3">
              <a:rPr lang="en-US" smtClean="0"/>
              <a:t>13 December 2025</a:t>
            </a:fld>
            <a:endParaRPr lang="en-US"/>
          </a:p>
        </p:txBody>
      </p:sp>
      <p:sp>
        <p:nvSpPr>
          <p:cNvPr id="4" name="Slide Number Placeholder 3">
            <a:extLst>
              <a:ext uri="{FF2B5EF4-FFF2-40B4-BE49-F238E27FC236}">
                <a16:creationId xmlns:a16="http://schemas.microsoft.com/office/drawing/2014/main" id="{20C6A18D-8FE4-4BF5-A801-80DE889CD5C6}"/>
              </a:ext>
            </a:extLst>
          </p:cNvPr>
          <p:cNvSpPr>
            <a:spLocks noGrp="1"/>
          </p:cNvSpPr>
          <p:nvPr>
            <p:ph type="sldNum" sz="quarter" idx="12"/>
          </p:nvPr>
        </p:nvSpPr>
        <p:spPr/>
        <p:txBody>
          <a:bodyPr/>
          <a:lstStyle/>
          <a:p>
            <a:fld id="{C1C11204-8A74-44E9-96C8-B6A49D60E869}" type="slidenum">
              <a:rPr lang="en-US" smtClean="0"/>
              <a:t>2</a:t>
            </a:fld>
            <a:endParaRPr lang="en-US"/>
          </a:p>
        </p:txBody>
      </p:sp>
      <p:graphicFrame>
        <p:nvGraphicFramePr>
          <p:cNvPr id="5" name="Diagram 4">
            <a:extLst>
              <a:ext uri="{FF2B5EF4-FFF2-40B4-BE49-F238E27FC236}">
                <a16:creationId xmlns:a16="http://schemas.microsoft.com/office/drawing/2014/main" id="{4CEE92EA-AF8C-4DE1-8706-5BA3B40E5281}"/>
              </a:ext>
            </a:extLst>
          </p:cNvPr>
          <p:cNvGraphicFramePr/>
          <p:nvPr>
            <p:extLst>
              <p:ext uri="{D42A27DB-BD31-4B8C-83A1-F6EECF244321}">
                <p14:modId xmlns:p14="http://schemas.microsoft.com/office/powerpoint/2010/main" val="1955489175"/>
              </p:ext>
            </p:extLst>
          </p:nvPr>
        </p:nvGraphicFramePr>
        <p:xfrm>
          <a:off x="203195" y="991129"/>
          <a:ext cx="11658863" cy="52096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6" name="Group 5">
            <a:extLst>
              <a:ext uri="{FF2B5EF4-FFF2-40B4-BE49-F238E27FC236}">
                <a16:creationId xmlns:a16="http://schemas.microsoft.com/office/drawing/2014/main" id="{CF59D8E5-4573-4667-B4E1-13E2C9836295}"/>
              </a:ext>
            </a:extLst>
          </p:cNvPr>
          <p:cNvGrpSpPr/>
          <p:nvPr/>
        </p:nvGrpSpPr>
        <p:grpSpPr>
          <a:xfrm>
            <a:off x="228590" y="-4153"/>
            <a:ext cx="11801485" cy="847119"/>
            <a:chOff x="406400" y="3699153"/>
            <a:chExt cx="5689600" cy="1151280"/>
          </a:xfrm>
        </p:grpSpPr>
        <p:sp>
          <p:nvSpPr>
            <p:cNvPr id="7" name="Rectangle: Rounded Corners 6">
              <a:extLst>
                <a:ext uri="{FF2B5EF4-FFF2-40B4-BE49-F238E27FC236}">
                  <a16:creationId xmlns:a16="http://schemas.microsoft.com/office/drawing/2014/main" id="{58CB8942-5D64-46F9-B477-72DC6119B6D2}"/>
                </a:ext>
              </a:extLst>
            </p:cNvPr>
            <p:cNvSpPr/>
            <p:nvPr/>
          </p:nvSpPr>
          <p:spPr>
            <a:xfrm>
              <a:off x="406400" y="3699153"/>
              <a:ext cx="5689600" cy="1151280"/>
            </a:xfrm>
            <a:prstGeom prst="roundRect">
              <a:avLst/>
            </a:prstGeom>
          </p:spPr>
          <p:style>
            <a:lnRef idx="2">
              <a:schemeClr val="lt1">
                <a:hueOff val="0"/>
                <a:satOff val="0"/>
                <a:lumOff val="0"/>
                <a:alphaOff val="0"/>
              </a:schemeClr>
            </a:lnRef>
            <a:fillRef idx="1">
              <a:schemeClr val="accent5">
                <a:hueOff val="-7353344"/>
                <a:satOff val="-10228"/>
                <a:lumOff val="-3922"/>
                <a:alphaOff val="0"/>
              </a:schemeClr>
            </a:fillRef>
            <a:effectRef idx="0">
              <a:schemeClr val="accent5">
                <a:hueOff val="-7353344"/>
                <a:satOff val="-10228"/>
                <a:lumOff val="-3922"/>
                <a:alphaOff val="0"/>
              </a:schemeClr>
            </a:effectRef>
            <a:fontRef idx="minor">
              <a:schemeClr val="lt1"/>
            </a:fontRef>
          </p:style>
        </p:sp>
        <p:sp>
          <p:nvSpPr>
            <p:cNvPr id="8" name="Rectangle: Rounded Corners 4">
              <a:extLst>
                <a:ext uri="{FF2B5EF4-FFF2-40B4-BE49-F238E27FC236}">
                  <a16:creationId xmlns:a16="http://schemas.microsoft.com/office/drawing/2014/main" id="{82CC8595-43C2-4399-A0CC-D89045DF78B8}"/>
                </a:ext>
              </a:extLst>
            </p:cNvPr>
            <p:cNvSpPr txBox="1"/>
            <p:nvPr/>
          </p:nvSpPr>
          <p:spPr>
            <a:xfrm>
              <a:off x="462601" y="3755354"/>
              <a:ext cx="5552397" cy="103887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15053" tIns="0" rIns="215053" bIns="0" numCol="1" spcCol="1270" anchor="ctr" anchorCtr="0">
              <a:noAutofit/>
            </a:bodyPr>
            <a:lstStyle/>
            <a:p>
              <a:pPr lvl="0" algn="ctr"/>
              <a:r>
                <a:rPr lang="en-US" sz="3500" b="1" dirty="0">
                  <a:latin typeface="Verdana" panose="020B0604030504040204" pitchFamily="34" charset="0"/>
                  <a:ea typeface="Verdana" panose="020B0604030504040204" pitchFamily="34" charset="0"/>
                  <a:cs typeface="Arial" panose="020B0604020202020204" pitchFamily="34" charset="0"/>
                </a:rPr>
                <a:t>Presentation Outline</a:t>
              </a:r>
            </a:p>
          </p:txBody>
        </p:sp>
      </p:grpSp>
    </p:spTree>
    <p:extLst>
      <p:ext uri="{BB962C8B-B14F-4D97-AF65-F5344CB8AC3E}">
        <p14:creationId xmlns:p14="http://schemas.microsoft.com/office/powerpoint/2010/main" val="12432484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312C0F3-D9AB-410F-A383-CA55F31F3984}"/>
              </a:ext>
            </a:extLst>
          </p:cNvPr>
          <p:cNvSpPr>
            <a:spLocks noGrp="1"/>
          </p:cNvSpPr>
          <p:nvPr>
            <p:ph type="dt" sz="half" idx="10"/>
          </p:nvPr>
        </p:nvSpPr>
        <p:spPr/>
        <p:txBody>
          <a:bodyPr/>
          <a:lstStyle/>
          <a:p>
            <a:fld id="{BEDFA2AD-885D-49E1-9612-CAED1DA5EC0C}" type="datetime3">
              <a:rPr lang="en-US" smtClean="0"/>
              <a:t>13 December 2025</a:t>
            </a:fld>
            <a:endParaRPr lang="en-US"/>
          </a:p>
        </p:txBody>
      </p:sp>
      <p:sp>
        <p:nvSpPr>
          <p:cNvPr id="5" name="Slide Number Placeholder 4">
            <a:extLst>
              <a:ext uri="{FF2B5EF4-FFF2-40B4-BE49-F238E27FC236}">
                <a16:creationId xmlns:a16="http://schemas.microsoft.com/office/drawing/2014/main" id="{7589EB22-9552-48F9-B697-BE14E8783D1C}"/>
              </a:ext>
            </a:extLst>
          </p:cNvPr>
          <p:cNvSpPr>
            <a:spLocks noGrp="1"/>
          </p:cNvSpPr>
          <p:nvPr>
            <p:ph type="sldNum" sz="quarter" idx="12"/>
          </p:nvPr>
        </p:nvSpPr>
        <p:spPr/>
        <p:txBody>
          <a:bodyPr/>
          <a:lstStyle/>
          <a:p>
            <a:fld id="{C1C11204-8A74-44E9-96C8-B6A49D60E869}" type="slidenum">
              <a:rPr lang="en-US" smtClean="0"/>
              <a:t>20</a:t>
            </a:fld>
            <a:endParaRPr lang="en-US"/>
          </a:p>
        </p:txBody>
      </p:sp>
      <p:sp>
        <p:nvSpPr>
          <p:cNvPr id="4" name="TextBox 3">
            <a:extLst>
              <a:ext uri="{FF2B5EF4-FFF2-40B4-BE49-F238E27FC236}">
                <a16:creationId xmlns:a16="http://schemas.microsoft.com/office/drawing/2014/main" id="{407C8C23-E555-FBCE-BCC0-ED3805E009A3}"/>
              </a:ext>
            </a:extLst>
          </p:cNvPr>
          <p:cNvSpPr txBox="1"/>
          <p:nvPr/>
        </p:nvSpPr>
        <p:spPr>
          <a:xfrm>
            <a:off x="228589" y="175747"/>
            <a:ext cx="11633469" cy="400110"/>
          </a:xfrm>
          <a:prstGeom prst="rect">
            <a:avLst/>
          </a:prstGeom>
          <a:noFill/>
        </p:spPr>
        <p:txBody>
          <a:bodyPr wrap="square">
            <a:spAutoFit/>
          </a:bodyPr>
          <a:lstStyle/>
          <a:p>
            <a:r>
              <a:rPr lang="en-US" sz="2000" b="1" dirty="0">
                <a:effectLst/>
                <a:latin typeface="Arial" panose="020B0604020202020204" pitchFamily="34" charset="0"/>
                <a:ea typeface="Verdana" panose="020B0604030504040204" pitchFamily="34" charset="0"/>
                <a:cs typeface="Arial" panose="020B0604020202020204" pitchFamily="34" charset="0"/>
              </a:rPr>
              <a:t>Table 5.</a:t>
            </a:r>
            <a:r>
              <a:rPr lang="en-US" sz="2000" dirty="0">
                <a:effectLst/>
                <a:latin typeface="Arial" panose="020B0604020202020204" pitchFamily="34" charset="0"/>
                <a:ea typeface="Verdana" panose="020B0604030504040204" pitchFamily="34" charset="0"/>
                <a:cs typeface="Arial" panose="020B0604020202020204" pitchFamily="34" charset="0"/>
              </a:rPr>
              <a:t> </a:t>
            </a:r>
            <a:r>
              <a:rPr lang="en-GB" sz="2000" b="1" dirty="0">
                <a:latin typeface="Arial" panose="020B0604020202020204" pitchFamily="34" charset="0"/>
                <a:cs typeface="Arial" panose="020B0604020202020204" pitchFamily="34" charset="0"/>
              </a:rPr>
              <a:t>Aflatoxin Management and </a:t>
            </a:r>
            <a:r>
              <a:rPr lang="en-GB" sz="2000" b="1" dirty="0" err="1">
                <a:latin typeface="Arial" panose="020B0604020202020204" pitchFamily="34" charset="0"/>
                <a:cs typeface="Arial" panose="020B0604020202020204" pitchFamily="34" charset="0"/>
              </a:rPr>
              <a:t>Aflasafe</a:t>
            </a:r>
            <a:r>
              <a:rPr lang="en-GB" sz="2000" b="1" dirty="0">
                <a:latin typeface="Arial" panose="020B0604020202020204" pitchFamily="34" charset="0"/>
                <a:cs typeface="Arial" panose="020B0604020202020204" pitchFamily="34" charset="0"/>
              </a:rPr>
              <a:t> Application</a:t>
            </a:r>
            <a:endParaRPr lang="en-US" sz="2000" dirty="0">
              <a:latin typeface="Arial" panose="020B0604020202020204" pitchFamily="34" charset="0"/>
              <a:ea typeface="Verdana" panose="020B0604030504040204" pitchFamily="34" charset="0"/>
              <a:cs typeface="Arial" panose="020B0604020202020204" pitchFamily="34" charset="0"/>
            </a:endParaRPr>
          </a:p>
        </p:txBody>
      </p:sp>
      <p:graphicFrame>
        <p:nvGraphicFramePr>
          <p:cNvPr id="3" name="Table 2">
            <a:extLst>
              <a:ext uri="{FF2B5EF4-FFF2-40B4-BE49-F238E27FC236}">
                <a16:creationId xmlns:a16="http://schemas.microsoft.com/office/drawing/2014/main" id="{164AF14E-0C83-04E5-6015-FB3CF3C3B20C}"/>
              </a:ext>
            </a:extLst>
          </p:cNvPr>
          <p:cNvGraphicFramePr>
            <a:graphicFrameLocks noGrp="1"/>
          </p:cNvGraphicFramePr>
          <p:nvPr>
            <p:extLst>
              <p:ext uri="{D42A27DB-BD31-4B8C-83A1-F6EECF244321}">
                <p14:modId xmlns:p14="http://schemas.microsoft.com/office/powerpoint/2010/main" val="1256909205"/>
              </p:ext>
            </p:extLst>
          </p:nvPr>
        </p:nvGraphicFramePr>
        <p:xfrm>
          <a:off x="221876" y="580512"/>
          <a:ext cx="11820599" cy="6056758"/>
        </p:xfrm>
        <a:graphic>
          <a:graphicData uri="http://schemas.openxmlformats.org/drawingml/2006/table">
            <a:tbl>
              <a:tblPr firstRow="1" firstCol="1" bandRow="1">
                <a:tableStyleId>{5C22544A-7EE6-4342-B048-85BDC9FD1C3A}</a:tableStyleId>
              </a:tblPr>
              <a:tblGrid>
                <a:gridCol w="1365384">
                  <a:extLst>
                    <a:ext uri="{9D8B030D-6E8A-4147-A177-3AD203B41FA5}">
                      <a16:colId xmlns:a16="http://schemas.microsoft.com/office/drawing/2014/main" val="1147510601"/>
                    </a:ext>
                  </a:extLst>
                </a:gridCol>
                <a:gridCol w="3053751">
                  <a:extLst>
                    <a:ext uri="{9D8B030D-6E8A-4147-A177-3AD203B41FA5}">
                      <a16:colId xmlns:a16="http://schemas.microsoft.com/office/drawing/2014/main" val="1826754891"/>
                    </a:ext>
                  </a:extLst>
                </a:gridCol>
                <a:gridCol w="5848710">
                  <a:extLst>
                    <a:ext uri="{9D8B030D-6E8A-4147-A177-3AD203B41FA5}">
                      <a16:colId xmlns:a16="http://schemas.microsoft.com/office/drawing/2014/main" val="2698269628"/>
                    </a:ext>
                  </a:extLst>
                </a:gridCol>
                <a:gridCol w="1552754">
                  <a:extLst>
                    <a:ext uri="{9D8B030D-6E8A-4147-A177-3AD203B41FA5}">
                      <a16:colId xmlns:a16="http://schemas.microsoft.com/office/drawing/2014/main" val="2087523602"/>
                    </a:ext>
                  </a:extLst>
                </a:gridCol>
              </a:tblGrid>
              <a:tr h="557182">
                <a:tc>
                  <a:txBody>
                    <a:bodyPr/>
                    <a:lstStyle/>
                    <a:p>
                      <a:pPr marL="0" marR="0">
                        <a:lnSpc>
                          <a:spcPct val="115000"/>
                        </a:lnSpc>
                        <a:spcAft>
                          <a:spcPts val="800"/>
                        </a:spcAft>
                        <a:buNone/>
                      </a:pPr>
                      <a:r>
                        <a:rPr lang="en-US" sz="2000" kern="100" dirty="0">
                          <a:effectLst/>
                          <a:latin typeface="Arial" panose="020B0604020202020204" pitchFamily="34" charset="0"/>
                          <a:cs typeface="Arial" panose="020B0604020202020204" pitchFamily="34" charset="0"/>
                        </a:rPr>
                        <a:t>NAME OF PROJECT</a:t>
                      </a:r>
                      <a:endParaRPr lang="en-US" sz="2000" kern="100" dirty="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tc>
                  <a:txBody>
                    <a:bodyPr/>
                    <a:lstStyle/>
                    <a:p>
                      <a:pPr marL="0" marR="0">
                        <a:lnSpc>
                          <a:spcPct val="115000"/>
                        </a:lnSpc>
                        <a:spcAft>
                          <a:spcPts val="800"/>
                        </a:spcAft>
                        <a:buNone/>
                      </a:pPr>
                      <a:r>
                        <a:rPr lang="en-US" sz="2000" kern="100" dirty="0">
                          <a:effectLst/>
                          <a:latin typeface="Arial" panose="020B0604020202020204" pitchFamily="34" charset="0"/>
                          <a:cs typeface="Arial" panose="020B0604020202020204" pitchFamily="34" charset="0"/>
                        </a:rPr>
                        <a:t>OBJECTIVES</a:t>
                      </a:r>
                      <a:endParaRPr lang="en-US" sz="2000" kern="100" dirty="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tc>
                  <a:txBody>
                    <a:bodyPr/>
                    <a:lstStyle/>
                    <a:p>
                      <a:pPr marL="0" marR="0">
                        <a:lnSpc>
                          <a:spcPct val="115000"/>
                        </a:lnSpc>
                        <a:spcAft>
                          <a:spcPts val="800"/>
                        </a:spcAft>
                        <a:buNone/>
                      </a:pPr>
                      <a:r>
                        <a:rPr lang="en-US" sz="2000" kern="100" dirty="0">
                          <a:effectLst/>
                          <a:latin typeface="Arial" panose="020B0604020202020204" pitchFamily="34" charset="0"/>
                          <a:cs typeface="Arial" panose="020B0604020202020204" pitchFamily="34" charset="0"/>
                        </a:rPr>
                        <a:t>BRIEF SUMMARY</a:t>
                      </a:r>
                      <a:endParaRPr lang="en-US" sz="2000" kern="100" dirty="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tc>
                  <a:txBody>
                    <a:bodyPr/>
                    <a:lstStyle/>
                    <a:p>
                      <a:pPr marL="0" marR="0">
                        <a:lnSpc>
                          <a:spcPct val="115000"/>
                        </a:lnSpc>
                        <a:spcAft>
                          <a:spcPts val="800"/>
                        </a:spcAft>
                        <a:buNone/>
                      </a:pPr>
                      <a:r>
                        <a:rPr lang="en-US" sz="2000" kern="100" dirty="0">
                          <a:effectLst/>
                          <a:latin typeface="Arial" panose="020B0604020202020204" pitchFamily="34" charset="0"/>
                          <a:cs typeface="Arial" panose="020B0604020202020204" pitchFamily="34" charset="0"/>
                        </a:rPr>
                        <a:t>CURRENT STATUS</a:t>
                      </a:r>
                      <a:endParaRPr lang="en-US" sz="2000" kern="100" dirty="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extLst>
                  <a:ext uri="{0D108BD9-81ED-4DB2-BD59-A6C34878D82A}">
                    <a16:rowId xmlns:a16="http://schemas.microsoft.com/office/drawing/2014/main" val="636132889"/>
                  </a:ext>
                </a:extLst>
              </a:tr>
              <a:tr h="2813848">
                <a:tc>
                  <a:txBody>
                    <a:bodyPr/>
                    <a:lstStyle/>
                    <a:p>
                      <a:r>
                        <a:rPr lang="en-GB" sz="2000" dirty="0">
                          <a:effectLst/>
                          <a:latin typeface="Arial" panose="020B0604020202020204" pitchFamily="34" charset="0"/>
                          <a:ea typeface="Times New Roman" panose="02020603050405020304" pitchFamily="18" charset="0"/>
                          <a:cs typeface="Arial" panose="020B0604020202020204" pitchFamily="34" charset="0"/>
                        </a:rPr>
                        <a:t>Meeting Phytosanitary Standards (Aflatoxin Mitigation) in Critical Value Chains under the Feed Salone Strategy</a:t>
                      </a:r>
                      <a:endParaRPr lang="en-US" sz="2000" dirty="0">
                        <a:latin typeface="Arial" panose="020B0604020202020204" pitchFamily="34" charset="0"/>
                        <a:cs typeface="Arial" panose="020B0604020202020204" pitchFamily="34" charset="0"/>
                      </a:endParaRPr>
                    </a:p>
                  </a:txBody>
                  <a:tcPr marL="45992" marR="45992" marT="0" marB="0"/>
                </a:tc>
                <a:tc>
                  <a:txBody>
                    <a:bodyPr/>
                    <a:lstStyle/>
                    <a:p>
                      <a:pPr marL="342900" marR="0" lvl="0" indent="-342900">
                        <a:buFont typeface="+mj-lt"/>
                        <a:buAutoNum type="arabicParenBoth"/>
                      </a:pPr>
                      <a:r>
                        <a:rPr lang="en-US" sz="2000" kern="100" dirty="0">
                          <a:effectLst/>
                          <a:latin typeface="Arial" panose="020B0604020202020204" pitchFamily="34" charset="0"/>
                          <a:ea typeface="PMingLiU" panose="02020500000000000000" pitchFamily="18" charset="-120"/>
                          <a:cs typeface="Arial" panose="020B0604020202020204" pitchFamily="34" charset="0"/>
                        </a:rPr>
                        <a:t> </a:t>
                      </a:r>
                      <a:r>
                        <a:rPr lang="en-US" sz="2000" kern="1200" dirty="0">
                          <a:solidFill>
                            <a:schemeClr val="dk1"/>
                          </a:solidFill>
                          <a:effectLst/>
                          <a:latin typeface="Arial" panose="020B0604020202020204" pitchFamily="34" charset="0"/>
                          <a:ea typeface="+mn-ea"/>
                          <a:cs typeface="Arial" panose="020B0604020202020204" pitchFamily="34" charset="0"/>
                        </a:rPr>
                        <a:t>To </a:t>
                      </a:r>
                      <a:r>
                        <a:rPr lang="en-GB" sz="2000" kern="1200" dirty="0">
                          <a:solidFill>
                            <a:schemeClr val="dk1"/>
                          </a:solidFill>
                          <a:effectLst/>
                          <a:latin typeface="Arial" panose="020B0604020202020204" pitchFamily="34" charset="0"/>
                          <a:ea typeface="+mn-ea"/>
                          <a:cs typeface="Arial" panose="020B0604020202020204" pitchFamily="34" charset="0"/>
                        </a:rPr>
                        <a:t>raise awareness of aflatoxin contamination in maize and groundnut;</a:t>
                      </a:r>
                      <a:r>
                        <a:rPr lang="en-US" sz="2000" kern="100" dirty="0">
                          <a:effectLst/>
                          <a:latin typeface="Arial" panose="020B0604020202020204" pitchFamily="34" charset="0"/>
                          <a:ea typeface="PMingLiU" panose="02020500000000000000" pitchFamily="18" charset="-120"/>
                          <a:cs typeface="Arial" panose="020B0604020202020204" pitchFamily="34" charset="0"/>
                        </a:rPr>
                        <a:t>. </a:t>
                      </a:r>
                    </a:p>
                    <a:p>
                      <a:pPr marL="342900" marR="0" lvl="0" indent="-342900">
                        <a:buFont typeface="+mj-lt"/>
                        <a:buAutoNum type="arabicParenBoth"/>
                      </a:pPr>
                      <a:r>
                        <a:rPr lang="en-US" sz="2000" kern="1200" dirty="0">
                          <a:solidFill>
                            <a:schemeClr val="dk1"/>
                          </a:solidFill>
                          <a:effectLst/>
                          <a:latin typeface="Arial" panose="020B0604020202020204" pitchFamily="34" charset="0"/>
                          <a:ea typeface="+mn-ea"/>
                          <a:cs typeface="Arial" panose="020B0604020202020204" pitchFamily="34" charset="0"/>
                        </a:rPr>
                        <a:t>To </a:t>
                      </a:r>
                      <a:r>
                        <a:rPr lang="en-GB" sz="2000" kern="1200" dirty="0">
                          <a:solidFill>
                            <a:schemeClr val="dk1"/>
                          </a:solidFill>
                          <a:effectLst/>
                          <a:latin typeface="Arial" panose="020B0604020202020204" pitchFamily="34" charset="0"/>
                          <a:ea typeface="+mn-ea"/>
                          <a:cs typeface="Arial" panose="020B0604020202020204" pitchFamily="34" charset="0"/>
                        </a:rPr>
                        <a:t>demonstrate the use and benefits of </a:t>
                      </a:r>
                      <a:r>
                        <a:rPr lang="en-GB" sz="2000" kern="1200" dirty="0" err="1">
                          <a:solidFill>
                            <a:schemeClr val="dk1"/>
                          </a:solidFill>
                          <a:effectLst/>
                          <a:latin typeface="Arial" panose="020B0604020202020204" pitchFamily="34" charset="0"/>
                          <a:ea typeface="+mn-ea"/>
                          <a:cs typeface="Arial" panose="020B0604020202020204" pitchFamily="34" charset="0"/>
                        </a:rPr>
                        <a:t>Aflasafe</a:t>
                      </a:r>
                      <a:r>
                        <a:rPr lang="en-GB" sz="2000" kern="1200" dirty="0">
                          <a:solidFill>
                            <a:schemeClr val="dk1"/>
                          </a:solidFill>
                          <a:effectLst/>
                          <a:latin typeface="Arial" panose="020B0604020202020204" pitchFamily="34" charset="0"/>
                          <a:ea typeface="+mn-ea"/>
                          <a:cs typeface="Arial" panose="020B0604020202020204" pitchFamily="34" charset="0"/>
                        </a:rPr>
                        <a:t> biocontrol technology;</a:t>
                      </a:r>
                    </a:p>
                    <a:p>
                      <a:pPr marL="342900" marR="0" lvl="0" indent="-342900">
                        <a:buFont typeface="+mj-lt"/>
                        <a:buAutoNum type="arabicParenBoth"/>
                      </a:pPr>
                      <a:r>
                        <a:rPr lang="en-US" sz="2000" kern="1200" dirty="0">
                          <a:solidFill>
                            <a:schemeClr val="dk1"/>
                          </a:solidFill>
                          <a:effectLst/>
                          <a:latin typeface="Arial" panose="020B0604020202020204" pitchFamily="34" charset="0"/>
                          <a:ea typeface="+mn-ea"/>
                          <a:cs typeface="Arial" panose="020B0604020202020204" pitchFamily="34" charset="0"/>
                        </a:rPr>
                        <a:t>To </a:t>
                      </a:r>
                      <a:r>
                        <a:rPr lang="en-GB" sz="2000" kern="1200" dirty="0">
                          <a:solidFill>
                            <a:schemeClr val="dk1"/>
                          </a:solidFill>
                          <a:effectLst/>
                          <a:latin typeface="Arial" panose="020B0604020202020204" pitchFamily="34" charset="0"/>
                          <a:ea typeface="+mn-ea"/>
                          <a:cs typeface="Arial" panose="020B0604020202020204" pitchFamily="34" charset="0"/>
                        </a:rPr>
                        <a:t>Distribute </a:t>
                      </a:r>
                      <a:r>
                        <a:rPr lang="en-GB" sz="2000" kern="1200" dirty="0" err="1">
                          <a:solidFill>
                            <a:schemeClr val="dk1"/>
                          </a:solidFill>
                          <a:effectLst/>
                          <a:latin typeface="Arial" panose="020B0604020202020204" pitchFamily="34" charset="0"/>
                          <a:ea typeface="+mn-ea"/>
                          <a:cs typeface="Arial" panose="020B0604020202020204" pitchFamily="34" charset="0"/>
                        </a:rPr>
                        <a:t>Aflasafe</a:t>
                      </a:r>
                      <a:r>
                        <a:rPr lang="en-GB" sz="2000" kern="1200" dirty="0">
                          <a:solidFill>
                            <a:schemeClr val="dk1"/>
                          </a:solidFill>
                          <a:effectLst/>
                          <a:latin typeface="Arial" panose="020B0604020202020204" pitchFamily="34" charset="0"/>
                          <a:ea typeface="+mn-ea"/>
                          <a:cs typeface="Arial" panose="020B0604020202020204" pitchFamily="34" charset="0"/>
                        </a:rPr>
                        <a:t> samples for field-level adoption; </a:t>
                      </a:r>
                    </a:p>
                    <a:p>
                      <a:pPr marL="342900" marR="0" lvl="0" indent="-342900">
                        <a:buFont typeface="+mj-lt"/>
                        <a:buAutoNum type="arabicParenBoth"/>
                      </a:pPr>
                      <a:r>
                        <a:rPr lang="en-GB" sz="2000" kern="1200" dirty="0">
                          <a:solidFill>
                            <a:schemeClr val="dk1"/>
                          </a:solidFill>
                          <a:effectLst/>
                          <a:latin typeface="Arial" panose="020B0604020202020204" pitchFamily="34" charset="0"/>
                          <a:ea typeface="+mn-ea"/>
                          <a:cs typeface="Arial" panose="020B0604020202020204" pitchFamily="34" charset="0"/>
                        </a:rPr>
                        <a:t>Strengthen knowledge among lead farmers and agricultural officers on safe, sustainable crop</a:t>
                      </a:r>
                      <a:r>
                        <a:rPr lang="en-US" sz="2000" kern="1200" dirty="0">
                          <a:solidFill>
                            <a:schemeClr val="dk1"/>
                          </a:solidFill>
                          <a:effectLst/>
                          <a:latin typeface="Arial" panose="020B0604020202020204" pitchFamily="34" charset="0"/>
                          <a:ea typeface="+mn-ea"/>
                          <a:cs typeface="Arial" panose="020B0604020202020204" pitchFamily="34" charset="0"/>
                        </a:rPr>
                        <a:t> production</a:t>
                      </a:r>
                      <a:r>
                        <a:rPr lang="en-GB" sz="2000" kern="1200" dirty="0">
                          <a:solidFill>
                            <a:schemeClr val="dk1"/>
                          </a:solidFill>
                          <a:effectLst/>
                          <a:latin typeface="Arial" panose="020B0604020202020204" pitchFamily="34" charset="0"/>
                          <a:ea typeface="+mn-ea"/>
                          <a:cs typeface="Arial" panose="020B0604020202020204" pitchFamily="34" charset="0"/>
                        </a:rPr>
                        <a:t> practices. </a:t>
                      </a:r>
                      <a:endParaRPr lang="en-US" sz="2000" kern="100" dirty="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tc>
                  <a:txBody>
                    <a:bodyPr/>
                    <a:lstStyle/>
                    <a:p>
                      <a:pPr marL="457200" marR="0" indent="-457200">
                        <a:lnSpc>
                          <a:spcPct val="115000"/>
                        </a:lnSpc>
                        <a:spcAft>
                          <a:spcPts val="800"/>
                        </a:spcAft>
                        <a:buFont typeface="+mj-lt"/>
                        <a:buAutoNum type="arabicParenR"/>
                      </a:pPr>
                      <a:r>
                        <a:rPr lang="en-GB" sz="2000" kern="1200" dirty="0">
                          <a:solidFill>
                            <a:schemeClr val="dk1"/>
                          </a:solidFill>
                          <a:effectLst/>
                          <a:latin typeface="Arial" panose="020B0604020202020204" pitchFamily="34" charset="0"/>
                          <a:ea typeface="+mn-ea"/>
                          <a:cs typeface="Arial" panose="020B0604020202020204" pitchFamily="34" charset="0"/>
                        </a:rPr>
                        <a:t>A total of </a:t>
                      </a:r>
                      <a:r>
                        <a:rPr lang="en-GB" sz="2000" b="1" kern="1200" dirty="0">
                          <a:solidFill>
                            <a:schemeClr val="dk1"/>
                          </a:solidFill>
                          <a:effectLst/>
                          <a:latin typeface="Arial" panose="020B0604020202020204" pitchFamily="34" charset="0"/>
                          <a:ea typeface="+mn-ea"/>
                          <a:cs typeface="Arial" panose="020B0604020202020204" pitchFamily="34" charset="0"/>
                        </a:rPr>
                        <a:t>180 farmers</a:t>
                      </a:r>
                      <a:r>
                        <a:rPr lang="en-GB" sz="2000" kern="1200" dirty="0">
                          <a:solidFill>
                            <a:schemeClr val="dk1"/>
                          </a:solidFill>
                          <a:effectLst/>
                          <a:latin typeface="Arial" panose="020B0604020202020204" pitchFamily="34" charset="0"/>
                          <a:ea typeface="+mn-ea"/>
                          <a:cs typeface="Arial" panose="020B0604020202020204" pitchFamily="34" charset="0"/>
                        </a:rPr>
                        <a:t> (90 maize and 90 groundnut) participated across three provinces</a:t>
                      </a:r>
                    </a:p>
                    <a:p>
                      <a:pPr marL="457200" marR="0" indent="-457200">
                        <a:lnSpc>
                          <a:spcPct val="115000"/>
                        </a:lnSpc>
                        <a:spcAft>
                          <a:spcPts val="800"/>
                        </a:spcAft>
                        <a:buFont typeface="+mj-lt"/>
                        <a:buAutoNum type="arabicParenR"/>
                      </a:pPr>
                      <a:r>
                        <a:rPr lang="en-GB" sz="2000" b="1" kern="1200" dirty="0">
                          <a:solidFill>
                            <a:schemeClr val="dk1"/>
                          </a:solidFill>
                          <a:effectLst/>
                          <a:latin typeface="Arial" panose="020B0604020202020204" pitchFamily="34" charset="0"/>
                          <a:ea typeface="+mn-ea"/>
                          <a:cs typeface="Arial" panose="020B0604020202020204" pitchFamily="34" charset="0"/>
                        </a:rPr>
                        <a:t>Application rate:</a:t>
                      </a:r>
                      <a:r>
                        <a:rPr lang="en-GB" sz="2000" kern="1200" dirty="0">
                          <a:solidFill>
                            <a:schemeClr val="dk1"/>
                          </a:solidFill>
                          <a:effectLst/>
                          <a:latin typeface="Arial" panose="020B0604020202020204" pitchFamily="34" charset="0"/>
                          <a:ea typeface="+mn-ea"/>
                          <a:cs typeface="Arial" panose="020B0604020202020204" pitchFamily="34" charset="0"/>
                        </a:rPr>
                        <a:t> 10 kg/ha (maize or groundnut)</a:t>
                      </a:r>
                      <a:endParaRPr lang="en-US" sz="2000" kern="100" dirty="0">
                        <a:effectLst/>
                        <a:latin typeface="Arial" panose="020B0604020202020204" pitchFamily="34" charset="0"/>
                        <a:ea typeface="Aptos" panose="020B0004020202020204" pitchFamily="34" charset="0"/>
                        <a:cs typeface="Arial" panose="020B0604020202020204" pitchFamily="34" charset="0"/>
                      </a:endParaRPr>
                    </a:p>
                    <a:p>
                      <a:pPr marL="457200" marR="0" lvl="0" indent="-457200">
                        <a:lnSpc>
                          <a:spcPct val="115000"/>
                        </a:lnSpc>
                        <a:buFont typeface="+mj-lt"/>
                        <a:buAutoNum type="arabicParenR"/>
                      </a:pPr>
                      <a:r>
                        <a:rPr lang="en-GB" sz="2000" b="1" kern="1200" dirty="0">
                          <a:solidFill>
                            <a:schemeClr val="dk1"/>
                          </a:solidFill>
                          <a:effectLst/>
                          <a:latin typeface="Arial" panose="020B0604020202020204" pitchFamily="34" charset="0"/>
                          <a:ea typeface="+mn-ea"/>
                          <a:cs typeface="Arial" panose="020B0604020202020204" pitchFamily="34" charset="0"/>
                        </a:rPr>
                        <a:t>Storage:</a:t>
                      </a:r>
                      <a:r>
                        <a:rPr lang="en-GB" sz="2000" kern="1200" dirty="0">
                          <a:solidFill>
                            <a:schemeClr val="dk1"/>
                          </a:solidFill>
                          <a:effectLst/>
                          <a:latin typeface="Arial" panose="020B0604020202020204" pitchFamily="34" charset="0"/>
                          <a:ea typeface="+mn-ea"/>
                          <a:cs typeface="Arial" panose="020B0604020202020204" pitchFamily="34" charset="0"/>
                        </a:rPr>
                        <a:t> Proper drying and aeration to prevent contamination;  </a:t>
                      </a:r>
                      <a:endParaRPr lang="en-US" sz="2000" kern="100" dirty="0">
                        <a:effectLst/>
                        <a:latin typeface="Arial" panose="020B0604020202020204" pitchFamily="34" charset="0"/>
                        <a:ea typeface="PMingLiU" panose="02020500000000000000" pitchFamily="18" charset="-120"/>
                        <a:cs typeface="Arial" panose="020B0604020202020204" pitchFamily="34" charset="0"/>
                      </a:endParaRPr>
                    </a:p>
                    <a:p>
                      <a:pPr marL="457200" marR="0" lvl="0" indent="-457200">
                        <a:lnSpc>
                          <a:spcPct val="115000"/>
                        </a:lnSpc>
                        <a:spcAft>
                          <a:spcPts val="800"/>
                        </a:spcAft>
                        <a:buFont typeface="+mj-lt"/>
                        <a:buAutoNum type="arabicParenR"/>
                      </a:pPr>
                      <a:r>
                        <a:rPr lang="en-GB" sz="2000" b="1" kern="1200" dirty="0">
                          <a:solidFill>
                            <a:schemeClr val="dk1"/>
                          </a:solidFill>
                          <a:effectLst/>
                          <a:latin typeface="Arial" panose="020B0604020202020204" pitchFamily="34" charset="0"/>
                          <a:ea typeface="+mn-ea"/>
                          <a:cs typeface="Arial" panose="020B0604020202020204" pitchFamily="34" charset="0"/>
                        </a:rPr>
                        <a:t>Testing:</a:t>
                      </a:r>
                      <a:r>
                        <a:rPr lang="en-GB" sz="2000" kern="1200" dirty="0">
                          <a:solidFill>
                            <a:schemeClr val="dk1"/>
                          </a:solidFill>
                          <a:effectLst/>
                          <a:latin typeface="Arial" panose="020B0604020202020204" pitchFamily="34" charset="0"/>
                          <a:ea typeface="+mn-ea"/>
                          <a:cs typeface="Arial" panose="020B0604020202020204" pitchFamily="34" charset="0"/>
                        </a:rPr>
                        <a:t> Importance of aflatoxin testing for trade compliance;</a:t>
                      </a:r>
                      <a:endParaRPr lang="en-US" sz="2000" kern="100" dirty="0">
                        <a:effectLst/>
                        <a:latin typeface="Arial" panose="020B0604020202020204" pitchFamily="34" charset="0"/>
                        <a:ea typeface="PMingLiU" panose="02020500000000000000" pitchFamily="18" charset="-120"/>
                        <a:cs typeface="Arial" panose="020B0604020202020204" pitchFamily="34" charset="0"/>
                      </a:endParaRPr>
                    </a:p>
                    <a:p>
                      <a:pPr marL="457200" marR="0" lvl="0" indent="-457200">
                        <a:lnSpc>
                          <a:spcPct val="115000"/>
                        </a:lnSpc>
                        <a:spcAft>
                          <a:spcPts val="800"/>
                        </a:spcAft>
                        <a:buFont typeface="+mj-lt"/>
                        <a:buAutoNum type="arabicParenR"/>
                      </a:pPr>
                      <a:r>
                        <a:rPr lang="en-GB" sz="2000" b="1" kern="1200" dirty="0">
                          <a:solidFill>
                            <a:schemeClr val="dk1"/>
                          </a:solidFill>
                          <a:effectLst/>
                          <a:latin typeface="Arial" panose="020B0604020202020204" pitchFamily="34" charset="0"/>
                          <a:ea typeface="+mn-ea"/>
                          <a:cs typeface="Arial" panose="020B0604020202020204" pitchFamily="34" charset="0"/>
                        </a:rPr>
                        <a:t>Field Demonstrations and Product Distribution; </a:t>
                      </a:r>
                      <a:endParaRPr lang="en-US" sz="2000" kern="100" dirty="0">
                        <a:effectLst/>
                        <a:latin typeface="Arial" panose="020B0604020202020204" pitchFamily="34" charset="0"/>
                        <a:ea typeface="PMingLiU" panose="02020500000000000000" pitchFamily="18" charset="-120"/>
                        <a:cs typeface="Arial" panose="020B0604020202020204" pitchFamily="34" charset="0"/>
                      </a:endParaRPr>
                    </a:p>
                    <a:p>
                      <a:pPr marL="457200" marR="0" lvl="0" indent="-457200">
                        <a:lnSpc>
                          <a:spcPct val="115000"/>
                        </a:lnSpc>
                        <a:spcAft>
                          <a:spcPts val="800"/>
                        </a:spcAft>
                        <a:buFont typeface="+mj-lt"/>
                        <a:buAutoNum type="arabicParenR"/>
                      </a:pPr>
                      <a:r>
                        <a:rPr lang="en-GB" sz="2000" b="1" kern="1200" dirty="0">
                          <a:solidFill>
                            <a:schemeClr val="dk1"/>
                          </a:solidFill>
                          <a:effectLst/>
                          <a:latin typeface="Arial" panose="020B0604020202020204" pitchFamily="34" charset="0"/>
                          <a:ea typeface="+mn-ea"/>
                          <a:cs typeface="Arial" panose="020B0604020202020204" pitchFamily="34" charset="0"/>
                        </a:rPr>
                        <a:t>Evaluation and Follow-Up; </a:t>
                      </a:r>
                    </a:p>
                    <a:p>
                      <a:pPr marL="457200" marR="0" lvl="0" indent="-457200">
                        <a:lnSpc>
                          <a:spcPct val="115000"/>
                        </a:lnSpc>
                        <a:spcAft>
                          <a:spcPts val="800"/>
                        </a:spcAft>
                        <a:buFont typeface="+mj-lt"/>
                        <a:buAutoNum type="arabicParenR"/>
                      </a:pPr>
                      <a:r>
                        <a:rPr lang="en-GB" sz="2000" b="1" kern="1200" dirty="0">
                          <a:solidFill>
                            <a:schemeClr val="dk1"/>
                          </a:solidFill>
                          <a:effectLst/>
                          <a:latin typeface="Arial" panose="020B0604020202020204" pitchFamily="34" charset="0"/>
                          <a:ea typeface="+mn-ea"/>
                          <a:cs typeface="Arial" panose="020B0604020202020204" pitchFamily="34" charset="0"/>
                        </a:rPr>
                        <a:t>Next Steps: </a:t>
                      </a:r>
                      <a:r>
                        <a:rPr lang="en-GB" sz="2000" i="1" kern="1200" dirty="0" err="1">
                          <a:solidFill>
                            <a:schemeClr val="dk1"/>
                          </a:solidFill>
                          <a:effectLst/>
                          <a:latin typeface="Arial" panose="020B0604020202020204" pitchFamily="34" charset="0"/>
                          <a:ea typeface="+mn-ea"/>
                          <a:cs typeface="Arial" panose="020B0604020202020204" pitchFamily="34" charset="0"/>
                        </a:rPr>
                        <a:t>Aflasafe</a:t>
                      </a:r>
                      <a:r>
                        <a:rPr lang="en-GB" sz="2000" i="1" kern="1200" dirty="0">
                          <a:solidFill>
                            <a:schemeClr val="dk1"/>
                          </a:solidFill>
                          <a:effectLst/>
                          <a:latin typeface="Arial" panose="020B0604020202020204" pitchFamily="34" charset="0"/>
                          <a:ea typeface="+mn-ea"/>
                          <a:cs typeface="Arial" panose="020B0604020202020204" pitchFamily="34" charset="0"/>
                        </a:rPr>
                        <a:t> Research and Manufacturing Facility</a:t>
                      </a:r>
                      <a:r>
                        <a:rPr lang="en-GB" sz="2000" kern="1200" dirty="0">
                          <a:solidFill>
                            <a:schemeClr val="dk1"/>
                          </a:solidFill>
                          <a:effectLst/>
                          <a:latin typeface="Arial" panose="020B0604020202020204" pitchFamily="34" charset="0"/>
                          <a:ea typeface="+mn-ea"/>
                          <a:cs typeface="Arial" panose="020B0604020202020204" pitchFamily="34" charset="0"/>
                        </a:rPr>
                        <a:t> at the Njala Agricultural Research </a:t>
                      </a:r>
                      <a:r>
                        <a:rPr lang="en-GB" sz="2000" kern="1200" dirty="0" err="1">
                          <a:solidFill>
                            <a:schemeClr val="dk1"/>
                          </a:solidFill>
                          <a:effectLst/>
                          <a:latin typeface="Arial" panose="020B0604020202020204" pitchFamily="34" charset="0"/>
                          <a:ea typeface="+mn-ea"/>
                          <a:cs typeface="Arial" panose="020B0604020202020204" pitchFamily="34" charset="0"/>
                        </a:rPr>
                        <a:t>Center</a:t>
                      </a:r>
                      <a:r>
                        <a:rPr lang="en-GB" sz="2000" kern="1200" dirty="0">
                          <a:solidFill>
                            <a:schemeClr val="dk1"/>
                          </a:solidFill>
                          <a:effectLst/>
                          <a:latin typeface="Arial" panose="020B0604020202020204" pitchFamily="34" charset="0"/>
                          <a:ea typeface="+mn-ea"/>
                          <a:cs typeface="Arial" panose="020B0604020202020204" pitchFamily="34" charset="0"/>
                        </a:rPr>
                        <a:t> (NARC)</a:t>
                      </a:r>
                      <a:endParaRPr lang="en-US" sz="2000" kern="100" dirty="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tc>
                  <a:txBody>
                    <a:bodyPr/>
                    <a:lstStyle/>
                    <a:p>
                      <a:pPr marL="0" marR="0">
                        <a:lnSpc>
                          <a:spcPct val="115000"/>
                        </a:lnSpc>
                        <a:spcAft>
                          <a:spcPts val="800"/>
                        </a:spcAft>
                        <a:buNone/>
                      </a:pPr>
                      <a:r>
                        <a:rPr lang="en-US" sz="2000" kern="100" dirty="0">
                          <a:effectLst/>
                          <a:latin typeface="Arial" panose="020B0604020202020204" pitchFamily="34" charset="0"/>
                          <a:ea typeface="Aptos" panose="020B0004020202020204" pitchFamily="34" charset="0"/>
                          <a:cs typeface="Arial" panose="020B0604020202020204" pitchFamily="34" charset="0"/>
                        </a:rPr>
                        <a:t>Beneficiaries trained</a:t>
                      </a:r>
                    </a:p>
                    <a:p>
                      <a:pPr marL="0" marR="0">
                        <a:lnSpc>
                          <a:spcPct val="115000"/>
                        </a:lnSpc>
                        <a:spcAft>
                          <a:spcPts val="800"/>
                        </a:spcAft>
                        <a:buNone/>
                      </a:pPr>
                      <a:endParaRPr lang="en-US" sz="2000" kern="100" dirty="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extLst>
                  <a:ext uri="{0D108BD9-81ED-4DB2-BD59-A6C34878D82A}">
                    <a16:rowId xmlns:a16="http://schemas.microsoft.com/office/drawing/2014/main" val="1338475523"/>
                  </a:ext>
                </a:extLst>
              </a:tr>
            </a:tbl>
          </a:graphicData>
        </a:graphic>
      </p:graphicFrame>
    </p:spTree>
    <p:extLst>
      <p:ext uri="{BB962C8B-B14F-4D97-AF65-F5344CB8AC3E}">
        <p14:creationId xmlns:p14="http://schemas.microsoft.com/office/powerpoint/2010/main" val="20242407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B04358B-89B4-4E79-BDE7-FACF9733343A}"/>
              </a:ext>
            </a:extLst>
          </p:cNvPr>
          <p:cNvSpPr>
            <a:spLocks noGrp="1"/>
          </p:cNvSpPr>
          <p:nvPr>
            <p:ph type="dt" sz="half" idx="10"/>
          </p:nvPr>
        </p:nvSpPr>
        <p:spPr/>
        <p:txBody>
          <a:bodyPr/>
          <a:lstStyle/>
          <a:p>
            <a:fld id="{C52CD627-7634-4004-99E8-7C669828B0E9}" type="datetime3">
              <a:rPr lang="en-US" smtClean="0"/>
              <a:t>13 December 2025</a:t>
            </a:fld>
            <a:endParaRPr lang="en-US"/>
          </a:p>
        </p:txBody>
      </p:sp>
      <p:sp>
        <p:nvSpPr>
          <p:cNvPr id="5" name="Slide Number Placeholder 4">
            <a:extLst>
              <a:ext uri="{FF2B5EF4-FFF2-40B4-BE49-F238E27FC236}">
                <a16:creationId xmlns:a16="http://schemas.microsoft.com/office/drawing/2014/main" id="{E31561CE-C13B-4ACE-A1DD-B9FD60B86FC5}"/>
              </a:ext>
            </a:extLst>
          </p:cNvPr>
          <p:cNvSpPr>
            <a:spLocks noGrp="1"/>
          </p:cNvSpPr>
          <p:nvPr>
            <p:ph type="sldNum" sz="quarter" idx="12"/>
          </p:nvPr>
        </p:nvSpPr>
        <p:spPr/>
        <p:txBody>
          <a:bodyPr/>
          <a:lstStyle/>
          <a:p>
            <a:fld id="{C1C11204-8A74-44E9-96C8-B6A49D60E869}" type="slidenum">
              <a:rPr lang="en-US" smtClean="0"/>
              <a:t>21</a:t>
            </a:fld>
            <a:endParaRPr lang="en-US"/>
          </a:p>
        </p:txBody>
      </p:sp>
      <p:pic>
        <p:nvPicPr>
          <p:cNvPr id="8" name="Picture 7">
            <a:extLst>
              <a:ext uri="{FF2B5EF4-FFF2-40B4-BE49-F238E27FC236}">
                <a16:creationId xmlns:a16="http://schemas.microsoft.com/office/drawing/2014/main" id="{9AFD1C8E-F155-BE96-78F3-7109B521970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5285" y="76928"/>
            <a:ext cx="5188743" cy="2372972"/>
          </a:xfrm>
          <a:prstGeom prst="rect">
            <a:avLst/>
          </a:prstGeom>
        </p:spPr>
      </p:pic>
      <p:sp>
        <p:nvSpPr>
          <p:cNvPr id="10" name="TextBox 9">
            <a:extLst>
              <a:ext uri="{FF2B5EF4-FFF2-40B4-BE49-F238E27FC236}">
                <a16:creationId xmlns:a16="http://schemas.microsoft.com/office/drawing/2014/main" id="{03E778DB-EF09-7B44-2DAE-30C445980E8F}"/>
              </a:ext>
            </a:extLst>
          </p:cNvPr>
          <p:cNvSpPr txBox="1"/>
          <p:nvPr/>
        </p:nvSpPr>
        <p:spPr>
          <a:xfrm>
            <a:off x="213526" y="2398141"/>
            <a:ext cx="5531666" cy="1477328"/>
          </a:xfrm>
          <a:prstGeom prst="rect">
            <a:avLst/>
          </a:prstGeom>
          <a:noFill/>
        </p:spPr>
        <p:txBody>
          <a:bodyPr wrap="square">
            <a:spAutoFit/>
          </a:bodyPr>
          <a:lstStyle/>
          <a:p>
            <a:r>
              <a:rPr lang="en-GB" sz="1800" b="1" dirty="0">
                <a:effectLst/>
                <a:latin typeface="Arial" panose="020B0604020202020204" pitchFamily="34" charset="0"/>
                <a:ea typeface="Calibri" panose="020F0502020204030204" pitchFamily="34" charset="0"/>
                <a:cs typeface="Arial" panose="020B0604020202020204" pitchFamily="34" charset="0"/>
              </a:rPr>
              <a:t>Figure 5.</a:t>
            </a:r>
            <a:r>
              <a:rPr lang="en-GB" sz="1800" dirty="0">
                <a:effectLst/>
                <a:latin typeface="Arial" panose="020B0604020202020204" pitchFamily="34" charset="0"/>
                <a:ea typeface="Calibri" panose="020F0502020204030204" pitchFamily="34" charset="0"/>
                <a:cs typeface="Arial" panose="020B0604020202020204" pitchFamily="34" charset="0"/>
              </a:rPr>
              <a:t> Scientific Exchange Program workshop participants hearing first-hand from farmers in Senegal on </a:t>
            </a:r>
            <a:r>
              <a:rPr lang="en-GB" sz="1800" dirty="0" err="1">
                <a:effectLst/>
                <a:latin typeface="Arial" panose="020B0604020202020204" pitchFamily="34" charset="0"/>
                <a:ea typeface="Calibri" panose="020F0502020204030204" pitchFamily="34" charset="0"/>
                <a:cs typeface="Arial" panose="020B0604020202020204" pitchFamily="34" charset="0"/>
              </a:rPr>
              <a:t>Aflasafe</a:t>
            </a:r>
            <a:r>
              <a:rPr lang="en-GB" sz="1800" dirty="0">
                <a:effectLst/>
                <a:latin typeface="Arial" panose="020B0604020202020204" pitchFamily="34" charset="0"/>
                <a:ea typeface="Calibri" panose="020F0502020204030204" pitchFamily="34" charset="0"/>
                <a:cs typeface="Arial" panose="020B0604020202020204" pitchFamily="34" charset="0"/>
              </a:rPr>
              <a:t> application practices, observed benefits, and strong farmer demand—valuable lessons to guide implementation in Sierra Leone</a:t>
            </a:r>
            <a:endParaRPr lang="en-US" dirty="0">
              <a:latin typeface="Arial" panose="020B0604020202020204" pitchFamily="34" charset="0"/>
              <a:cs typeface="Arial" panose="020B0604020202020204" pitchFamily="34" charset="0"/>
            </a:endParaRPr>
          </a:p>
        </p:txBody>
      </p:sp>
      <p:pic>
        <p:nvPicPr>
          <p:cNvPr id="11" name="Picture 10">
            <a:extLst>
              <a:ext uri="{FF2B5EF4-FFF2-40B4-BE49-F238E27FC236}">
                <a16:creationId xmlns:a16="http://schemas.microsoft.com/office/drawing/2014/main" id="{F6CF73E9-4111-B353-731F-667B9969AB57}"/>
              </a:ext>
            </a:extLst>
          </p:cNvPr>
          <p:cNvPicPr>
            <a:picLocks noChangeAspect="1"/>
          </p:cNvPicPr>
          <p:nvPr/>
        </p:nvPicPr>
        <p:blipFill>
          <a:blip r:embed="rId3" cstate="print">
            <a:extLst>
              <a:ext uri="{28A0092B-C50C-407E-A947-70E740481C1C}">
                <a14:useLocalDpi xmlns:a14="http://schemas.microsoft.com/office/drawing/2010/main" val="0"/>
              </a:ext>
            </a:extLst>
          </a:blip>
          <a:srcRect t="8923" b="19863"/>
          <a:stretch>
            <a:fillRect/>
          </a:stretch>
        </p:blipFill>
        <p:spPr>
          <a:xfrm>
            <a:off x="6789732" y="34507"/>
            <a:ext cx="4807047" cy="2777706"/>
          </a:xfrm>
          <a:prstGeom prst="rect">
            <a:avLst/>
          </a:prstGeom>
          <a:ln>
            <a:noFill/>
          </a:ln>
        </p:spPr>
      </p:pic>
      <p:sp>
        <p:nvSpPr>
          <p:cNvPr id="13" name="TextBox 12">
            <a:extLst>
              <a:ext uri="{FF2B5EF4-FFF2-40B4-BE49-F238E27FC236}">
                <a16:creationId xmlns:a16="http://schemas.microsoft.com/office/drawing/2014/main" id="{00667962-B6A4-AD19-5962-2C7B30D8E522}"/>
              </a:ext>
            </a:extLst>
          </p:cNvPr>
          <p:cNvSpPr txBox="1"/>
          <p:nvPr/>
        </p:nvSpPr>
        <p:spPr>
          <a:xfrm>
            <a:off x="6672535" y="2851353"/>
            <a:ext cx="5234057" cy="923330"/>
          </a:xfrm>
          <a:prstGeom prst="rect">
            <a:avLst/>
          </a:prstGeom>
          <a:noFill/>
        </p:spPr>
        <p:txBody>
          <a:bodyPr wrap="square">
            <a:spAutoFit/>
          </a:bodyPr>
          <a:lstStyle/>
          <a:p>
            <a:r>
              <a:rPr lang="en-GB" sz="1800" b="1" dirty="0">
                <a:effectLst/>
                <a:latin typeface="Arial" panose="020B0604020202020204" pitchFamily="34" charset="0"/>
                <a:ea typeface="Calibri" panose="020F0502020204030204" pitchFamily="34" charset="0"/>
                <a:cs typeface="Arial" panose="020B0604020202020204" pitchFamily="34" charset="0"/>
              </a:rPr>
              <a:t>Figure 6.</a:t>
            </a:r>
            <a:r>
              <a:rPr lang="en-GB" sz="1800" dirty="0">
                <a:effectLst/>
                <a:latin typeface="Arial" panose="020B0604020202020204" pitchFamily="34" charset="0"/>
                <a:ea typeface="Calibri" panose="020F0502020204030204" pitchFamily="34" charset="0"/>
                <a:cs typeface="Arial" panose="020B0604020202020204" pitchFamily="34" charset="0"/>
              </a:rPr>
              <a:t> Scientific Exchange Program workshop participants visiting the </a:t>
            </a:r>
            <a:r>
              <a:rPr lang="en-GB" sz="1800" dirty="0" err="1">
                <a:effectLst/>
                <a:latin typeface="Arial" panose="020B0604020202020204" pitchFamily="34" charset="0"/>
                <a:ea typeface="Calibri" panose="020F0502020204030204" pitchFamily="34" charset="0"/>
                <a:cs typeface="Arial" panose="020B0604020202020204" pitchFamily="34" charset="0"/>
              </a:rPr>
              <a:t>Aflasafe</a:t>
            </a:r>
            <a:r>
              <a:rPr lang="en-GB" sz="1800" dirty="0">
                <a:effectLst/>
                <a:latin typeface="Arial" panose="020B0604020202020204" pitchFamily="34" charset="0"/>
                <a:ea typeface="Calibri" panose="020F0502020204030204" pitchFamily="34" charset="0"/>
                <a:cs typeface="Arial" panose="020B0604020202020204" pitchFamily="34" charset="0"/>
              </a:rPr>
              <a:t> manufacturing facility in </a:t>
            </a:r>
            <a:r>
              <a:rPr lang="en-GB" sz="1800" dirty="0" err="1">
                <a:effectLst/>
                <a:latin typeface="Arial" panose="020B0604020202020204" pitchFamily="34" charset="0"/>
                <a:ea typeface="Calibri" panose="020F0502020204030204" pitchFamily="34" charset="0"/>
                <a:cs typeface="Arial" panose="020B0604020202020204" pitchFamily="34" charset="0"/>
              </a:rPr>
              <a:t>Kaolack</a:t>
            </a:r>
            <a:r>
              <a:rPr lang="en-GB" sz="1800" dirty="0">
                <a:effectLst/>
                <a:latin typeface="Arial" panose="020B0604020202020204" pitchFamily="34" charset="0"/>
                <a:ea typeface="Calibri" panose="020F0502020204030204" pitchFamily="34" charset="0"/>
                <a:cs typeface="Arial" panose="020B0604020202020204" pitchFamily="34" charset="0"/>
              </a:rPr>
              <a:t>, Senegal.</a:t>
            </a:r>
            <a:endParaRPr lang="en-US" dirty="0">
              <a:latin typeface="Arial" panose="020B0604020202020204" pitchFamily="34" charset="0"/>
              <a:cs typeface="Arial" panose="020B0604020202020204" pitchFamily="34" charset="0"/>
            </a:endParaRPr>
          </a:p>
        </p:txBody>
      </p:sp>
      <p:pic>
        <p:nvPicPr>
          <p:cNvPr id="14" name="Picture 13" descr="IMG-20251002-WA0006">
            <a:extLst>
              <a:ext uri="{FF2B5EF4-FFF2-40B4-BE49-F238E27FC236}">
                <a16:creationId xmlns:a16="http://schemas.microsoft.com/office/drawing/2014/main" id="{4CBAF4B2-9313-73C8-B624-90B368C74F35}"/>
              </a:ext>
            </a:extLst>
          </p:cNvPr>
          <p:cNvPicPr>
            <a:picLocks noChangeAspect="1"/>
          </p:cNvPicPr>
          <p:nvPr/>
        </p:nvPicPr>
        <p:blipFill>
          <a:blip r:embed="rId4"/>
          <a:srcRect b="22731"/>
          <a:stretch>
            <a:fillRect/>
          </a:stretch>
        </p:blipFill>
        <p:spPr>
          <a:xfrm>
            <a:off x="288287" y="3875470"/>
            <a:ext cx="5301630" cy="1933120"/>
          </a:xfrm>
          <a:prstGeom prst="rect">
            <a:avLst/>
          </a:prstGeom>
          <a:ln>
            <a:noFill/>
          </a:ln>
        </p:spPr>
      </p:pic>
      <p:sp>
        <p:nvSpPr>
          <p:cNvPr id="16" name="TextBox 15">
            <a:extLst>
              <a:ext uri="{FF2B5EF4-FFF2-40B4-BE49-F238E27FC236}">
                <a16:creationId xmlns:a16="http://schemas.microsoft.com/office/drawing/2014/main" id="{BB7E5FFD-BCAC-A293-0389-D9CD120AA82A}"/>
              </a:ext>
            </a:extLst>
          </p:cNvPr>
          <p:cNvSpPr txBox="1"/>
          <p:nvPr/>
        </p:nvSpPr>
        <p:spPr>
          <a:xfrm>
            <a:off x="219977" y="5818841"/>
            <a:ext cx="6098874" cy="646331"/>
          </a:xfrm>
          <a:prstGeom prst="rect">
            <a:avLst/>
          </a:prstGeom>
          <a:noFill/>
        </p:spPr>
        <p:txBody>
          <a:bodyPr wrap="square">
            <a:spAutoFit/>
          </a:bodyPr>
          <a:lstStyle/>
          <a:p>
            <a:r>
              <a:rPr lang="en-GB" sz="1800" b="1" dirty="0">
                <a:effectLst/>
                <a:latin typeface="Arial" panose="020B0604020202020204" pitchFamily="34" charset="0"/>
                <a:ea typeface="Calibri" panose="020F0502020204030204" pitchFamily="34" charset="0"/>
              </a:rPr>
              <a:t>Figure 7.</a:t>
            </a:r>
            <a:r>
              <a:rPr lang="en-GB" sz="1800" dirty="0">
                <a:effectLst/>
                <a:latin typeface="Arial" panose="020B0604020202020204" pitchFamily="34" charset="0"/>
                <a:ea typeface="Calibri" panose="020F0502020204030204" pitchFamily="34" charset="0"/>
              </a:rPr>
              <a:t> </a:t>
            </a:r>
            <a:r>
              <a:rPr lang="en-GB" sz="1800" dirty="0">
                <a:effectLst/>
                <a:latin typeface="Book Antiqua" panose="02040602050305030304" pitchFamily="18" charset="0"/>
                <a:ea typeface="Calibri" panose="020F0502020204030204" pitchFamily="34" charset="0"/>
                <a:cs typeface="Book Antiqua" panose="02040602050305030304" pitchFamily="18" charset="0"/>
              </a:rPr>
              <a:t>Group photo of farmers and participants in </a:t>
            </a:r>
            <a:r>
              <a:rPr lang="en-GB" sz="1800" dirty="0" err="1">
                <a:effectLst/>
                <a:latin typeface="Book Antiqua" panose="02040602050305030304" pitchFamily="18" charset="0"/>
                <a:ea typeface="Calibri" panose="020F0502020204030204" pitchFamily="34" charset="0"/>
                <a:cs typeface="Book Antiqua" panose="02040602050305030304" pitchFamily="18" charset="0"/>
              </a:rPr>
              <a:t>Moyamba</a:t>
            </a:r>
            <a:r>
              <a:rPr lang="en-GB" sz="1800" dirty="0">
                <a:effectLst/>
                <a:latin typeface="Book Antiqua" panose="02040602050305030304" pitchFamily="18" charset="0"/>
                <a:ea typeface="Calibri" panose="020F0502020204030204" pitchFamily="34" charset="0"/>
                <a:cs typeface="Book Antiqua" panose="02040602050305030304" pitchFamily="18" charset="0"/>
              </a:rPr>
              <a:t> receiving training on aflatoxin mitigation</a:t>
            </a:r>
            <a:endParaRPr lang="en-US" dirty="0"/>
          </a:p>
        </p:txBody>
      </p:sp>
      <p:pic>
        <p:nvPicPr>
          <p:cNvPr id="17" name="Picture 16">
            <a:extLst>
              <a:ext uri="{FF2B5EF4-FFF2-40B4-BE49-F238E27FC236}">
                <a16:creationId xmlns:a16="http://schemas.microsoft.com/office/drawing/2014/main" id="{C6DD8F68-FC4F-5787-6CE5-C4228D8FE4FF}"/>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a:xfrm>
            <a:off x="6096000" y="3957464"/>
            <a:ext cx="1995577" cy="1623510"/>
          </a:xfrm>
          <a:prstGeom prst="rect">
            <a:avLst/>
          </a:prstGeom>
          <a:noFill/>
          <a:ln>
            <a:noFill/>
          </a:ln>
        </p:spPr>
      </p:pic>
      <p:pic>
        <p:nvPicPr>
          <p:cNvPr id="18" name="Picture 17">
            <a:extLst>
              <a:ext uri="{FF2B5EF4-FFF2-40B4-BE49-F238E27FC236}">
                <a16:creationId xmlns:a16="http://schemas.microsoft.com/office/drawing/2014/main" id="{B844CC5E-F6D5-5557-2893-CFA86268A498}"/>
              </a:ext>
            </a:extLst>
          </p:cNvPr>
          <p:cNvPicPr>
            <a:picLocks noChangeAspect="1"/>
          </p:cNvPicPr>
          <p:nvPr/>
        </p:nvPicPr>
        <p:blipFill>
          <a:blip r:embed="rId6">
            <a:extLst>
              <a:ext uri="{28A0092B-C50C-407E-A947-70E740481C1C}">
                <a14:useLocalDpi xmlns:a14="http://schemas.microsoft.com/office/drawing/2010/main" val="0"/>
              </a:ext>
            </a:extLst>
          </a:blip>
          <a:srcRect b="22952"/>
          <a:stretch>
            <a:fillRect/>
          </a:stretch>
        </p:blipFill>
        <p:spPr>
          <a:xfrm>
            <a:off x="8116895" y="3925647"/>
            <a:ext cx="2165792" cy="1623510"/>
          </a:xfrm>
          <a:prstGeom prst="rect">
            <a:avLst/>
          </a:prstGeom>
          <a:noFill/>
          <a:ln>
            <a:noFill/>
          </a:ln>
        </p:spPr>
      </p:pic>
      <p:pic>
        <p:nvPicPr>
          <p:cNvPr id="19" name="Picture 18">
            <a:extLst>
              <a:ext uri="{FF2B5EF4-FFF2-40B4-BE49-F238E27FC236}">
                <a16:creationId xmlns:a16="http://schemas.microsoft.com/office/drawing/2014/main" id="{3D456711-74E3-6D58-FE18-2CFB4AA724CB}"/>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a:xfrm>
            <a:off x="10342511" y="3839821"/>
            <a:ext cx="1745971" cy="1696720"/>
          </a:xfrm>
          <a:prstGeom prst="rect">
            <a:avLst/>
          </a:prstGeom>
          <a:noFill/>
          <a:ln>
            <a:noFill/>
          </a:ln>
        </p:spPr>
      </p:pic>
      <p:sp>
        <p:nvSpPr>
          <p:cNvPr id="21" name="TextBox 20">
            <a:extLst>
              <a:ext uri="{FF2B5EF4-FFF2-40B4-BE49-F238E27FC236}">
                <a16:creationId xmlns:a16="http://schemas.microsoft.com/office/drawing/2014/main" id="{D88435E5-9611-9CDF-C8CD-B7067F1FF1F0}"/>
              </a:ext>
            </a:extLst>
          </p:cNvPr>
          <p:cNvSpPr txBox="1"/>
          <p:nvPr/>
        </p:nvSpPr>
        <p:spPr>
          <a:xfrm>
            <a:off x="5965167" y="5629536"/>
            <a:ext cx="6133380" cy="646331"/>
          </a:xfrm>
          <a:prstGeom prst="rect">
            <a:avLst/>
          </a:prstGeom>
          <a:noFill/>
        </p:spPr>
        <p:txBody>
          <a:bodyPr wrap="square">
            <a:spAutoFit/>
          </a:bodyPr>
          <a:lstStyle/>
          <a:p>
            <a:r>
              <a:rPr lang="en-GB" sz="1800" b="1" dirty="0">
                <a:effectLst/>
                <a:latin typeface="Arial" panose="020B0604020202020204" pitchFamily="34" charset="0"/>
                <a:ea typeface="Calibri" panose="020F0502020204030204" pitchFamily="34" charset="0"/>
                <a:cs typeface="Arial" panose="020B0604020202020204" pitchFamily="34" charset="0"/>
              </a:rPr>
              <a:t>Figure 8. </a:t>
            </a:r>
            <a:r>
              <a:rPr lang="en-GB" dirty="0">
                <a:latin typeface="Arial" panose="020B0604020202020204" pitchFamily="34" charset="0"/>
                <a:cs typeface="Arial" panose="020B0604020202020204" pitchFamily="34" charset="0"/>
              </a:rPr>
              <a:t>Application of </a:t>
            </a:r>
            <a:r>
              <a:rPr lang="en-GB" dirty="0" err="1">
                <a:latin typeface="Arial" panose="020B0604020202020204" pitchFamily="34" charset="0"/>
                <a:cs typeface="Arial" panose="020B0604020202020204" pitchFamily="34" charset="0"/>
              </a:rPr>
              <a:t>Aflasafe</a:t>
            </a:r>
            <a:r>
              <a:rPr lang="en-GB" dirty="0">
                <a:latin typeface="Arial" panose="020B0604020202020204" pitchFamily="34" charset="0"/>
                <a:cs typeface="Arial" panose="020B0604020202020204" pitchFamily="34" charset="0"/>
              </a:rPr>
              <a:t>  (a) groundnut farmer, (b) maize farmer, and (c) </a:t>
            </a:r>
            <a:r>
              <a:rPr lang="en-GB" sz="1800" dirty="0">
                <a:effectLst/>
                <a:latin typeface="Arial" panose="020B0604020202020204" pitchFamily="34" charset="0"/>
                <a:ea typeface="Calibri" panose="020F0502020204030204" pitchFamily="34" charset="0"/>
                <a:cs typeface="Arial" panose="020B0604020202020204" pitchFamily="34" charset="0"/>
              </a:rPr>
              <a:t>distribution time after training</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305244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7CAEA2-3FC5-A73A-98AB-31FC95F1A6C4}"/>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13F37091-E886-8C30-C1B9-AB9C7F5B6091}"/>
              </a:ext>
            </a:extLst>
          </p:cNvPr>
          <p:cNvSpPr>
            <a:spLocks noGrp="1"/>
          </p:cNvSpPr>
          <p:nvPr>
            <p:ph type="dt" sz="half" idx="10"/>
          </p:nvPr>
        </p:nvSpPr>
        <p:spPr/>
        <p:txBody>
          <a:bodyPr/>
          <a:lstStyle/>
          <a:p>
            <a:fld id="{BEDFA2AD-885D-49E1-9612-CAED1DA5EC0C}" type="datetime3">
              <a:rPr lang="en-US" smtClean="0"/>
              <a:t>13 December 2025</a:t>
            </a:fld>
            <a:endParaRPr lang="en-US"/>
          </a:p>
        </p:txBody>
      </p:sp>
      <p:sp>
        <p:nvSpPr>
          <p:cNvPr id="5" name="Slide Number Placeholder 4">
            <a:extLst>
              <a:ext uri="{FF2B5EF4-FFF2-40B4-BE49-F238E27FC236}">
                <a16:creationId xmlns:a16="http://schemas.microsoft.com/office/drawing/2014/main" id="{4AD4EB07-EE4C-AE5F-3DD0-AF6C985131EA}"/>
              </a:ext>
            </a:extLst>
          </p:cNvPr>
          <p:cNvSpPr>
            <a:spLocks noGrp="1"/>
          </p:cNvSpPr>
          <p:nvPr>
            <p:ph type="sldNum" sz="quarter" idx="12"/>
          </p:nvPr>
        </p:nvSpPr>
        <p:spPr/>
        <p:txBody>
          <a:bodyPr/>
          <a:lstStyle/>
          <a:p>
            <a:fld id="{C1C11204-8A74-44E9-96C8-B6A49D60E869}" type="slidenum">
              <a:rPr lang="en-US" smtClean="0"/>
              <a:t>22</a:t>
            </a:fld>
            <a:endParaRPr lang="en-US"/>
          </a:p>
        </p:txBody>
      </p:sp>
      <p:sp>
        <p:nvSpPr>
          <p:cNvPr id="4" name="TextBox 3">
            <a:extLst>
              <a:ext uri="{FF2B5EF4-FFF2-40B4-BE49-F238E27FC236}">
                <a16:creationId xmlns:a16="http://schemas.microsoft.com/office/drawing/2014/main" id="{4CEE6BFC-7604-1058-8D4E-6781CE3855C4}"/>
              </a:ext>
            </a:extLst>
          </p:cNvPr>
          <p:cNvSpPr txBox="1"/>
          <p:nvPr/>
        </p:nvSpPr>
        <p:spPr>
          <a:xfrm>
            <a:off x="228589" y="175747"/>
            <a:ext cx="11633469" cy="400110"/>
          </a:xfrm>
          <a:prstGeom prst="rect">
            <a:avLst/>
          </a:prstGeom>
          <a:noFill/>
        </p:spPr>
        <p:txBody>
          <a:bodyPr wrap="square">
            <a:spAutoFit/>
          </a:bodyPr>
          <a:lstStyle/>
          <a:p>
            <a:r>
              <a:rPr lang="en-US" sz="2000" b="1" dirty="0">
                <a:effectLst/>
                <a:latin typeface="Arial" panose="020B0604020202020204" pitchFamily="34" charset="0"/>
                <a:ea typeface="Verdana" panose="020B0604030504040204" pitchFamily="34" charset="0"/>
                <a:cs typeface="Arial" panose="020B0604020202020204" pitchFamily="34" charset="0"/>
              </a:rPr>
              <a:t>Table 6.</a:t>
            </a:r>
            <a:r>
              <a:rPr lang="en-US" sz="2000" dirty="0">
                <a:effectLst/>
                <a:latin typeface="Arial" panose="020B0604020202020204" pitchFamily="34" charset="0"/>
                <a:ea typeface="Verdana" panose="020B0604030504040204" pitchFamily="34" charset="0"/>
                <a:cs typeface="Arial" panose="020B0604020202020204" pitchFamily="34" charset="0"/>
              </a:rPr>
              <a:t> </a:t>
            </a:r>
            <a:r>
              <a:rPr lang="en-GB" sz="2000" b="1" dirty="0">
                <a:latin typeface="Arial" panose="020B0604020202020204" pitchFamily="34" charset="0"/>
                <a:cs typeface="Arial" panose="020B0604020202020204" pitchFamily="34" charset="0"/>
              </a:rPr>
              <a:t>Aflatoxin Management and </a:t>
            </a:r>
            <a:r>
              <a:rPr lang="en-GB" sz="2000" b="1" dirty="0" err="1">
                <a:latin typeface="Arial" panose="020B0604020202020204" pitchFamily="34" charset="0"/>
                <a:cs typeface="Arial" panose="020B0604020202020204" pitchFamily="34" charset="0"/>
              </a:rPr>
              <a:t>Aflasafe</a:t>
            </a:r>
            <a:r>
              <a:rPr lang="en-GB" sz="2000" b="1" dirty="0">
                <a:latin typeface="Arial" panose="020B0604020202020204" pitchFamily="34" charset="0"/>
                <a:cs typeface="Arial" panose="020B0604020202020204" pitchFamily="34" charset="0"/>
              </a:rPr>
              <a:t> Application</a:t>
            </a:r>
            <a:endParaRPr lang="en-US" sz="2000" dirty="0">
              <a:latin typeface="Arial" panose="020B0604020202020204" pitchFamily="34" charset="0"/>
              <a:ea typeface="Verdana" panose="020B0604030504040204" pitchFamily="34" charset="0"/>
              <a:cs typeface="Arial" panose="020B0604020202020204" pitchFamily="34" charset="0"/>
            </a:endParaRPr>
          </a:p>
        </p:txBody>
      </p:sp>
      <p:graphicFrame>
        <p:nvGraphicFramePr>
          <p:cNvPr id="3" name="Table 2">
            <a:extLst>
              <a:ext uri="{FF2B5EF4-FFF2-40B4-BE49-F238E27FC236}">
                <a16:creationId xmlns:a16="http://schemas.microsoft.com/office/drawing/2014/main" id="{3465CCD6-9DDD-3B6A-DF26-4A95B031E4D8}"/>
              </a:ext>
            </a:extLst>
          </p:cNvPr>
          <p:cNvGraphicFramePr>
            <a:graphicFrameLocks noGrp="1"/>
          </p:cNvGraphicFramePr>
          <p:nvPr>
            <p:extLst>
              <p:ext uri="{D42A27DB-BD31-4B8C-83A1-F6EECF244321}">
                <p14:modId xmlns:p14="http://schemas.microsoft.com/office/powerpoint/2010/main" val="2681008193"/>
              </p:ext>
            </p:extLst>
          </p:nvPr>
        </p:nvGraphicFramePr>
        <p:xfrm>
          <a:off x="221876" y="580512"/>
          <a:ext cx="11820599" cy="5984426"/>
        </p:xfrm>
        <a:graphic>
          <a:graphicData uri="http://schemas.openxmlformats.org/drawingml/2006/table">
            <a:tbl>
              <a:tblPr firstRow="1" firstCol="1" bandRow="1">
                <a:tableStyleId>{5C22544A-7EE6-4342-B048-85BDC9FD1C3A}</a:tableStyleId>
              </a:tblPr>
              <a:tblGrid>
                <a:gridCol w="1365384">
                  <a:extLst>
                    <a:ext uri="{9D8B030D-6E8A-4147-A177-3AD203B41FA5}">
                      <a16:colId xmlns:a16="http://schemas.microsoft.com/office/drawing/2014/main" val="1147510601"/>
                    </a:ext>
                  </a:extLst>
                </a:gridCol>
                <a:gridCol w="3830129">
                  <a:extLst>
                    <a:ext uri="{9D8B030D-6E8A-4147-A177-3AD203B41FA5}">
                      <a16:colId xmlns:a16="http://schemas.microsoft.com/office/drawing/2014/main" val="1826754891"/>
                    </a:ext>
                  </a:extLst>
                </a:gridCol>
                <a:gridCol w="5072332">
                  <a:extLst>
                    <a:ext uri="{9D8B030D-6E8A-4147-A177-3AD203B41FA5}">
                      <a16:colId xmlns:a16="http://schemas.microsoft.com/office/drawing/2014/main" val="2698269628"/>
                    </a:ext>
                  </a:extLst>
                </a:gridCol>
                <a:gridCol w="1552754">
                  <a:extLst>
                    <a:ext uri="{9D8B030D-6E8A-4147-A177-3AD203B41FA5}">
                      <a16:colId xmlns:a16="http://schemas.microsoft.com/office/drawing/2014/main" val="2087523602"/>
                    </a:ext>
                  </a:extLst>
                </a:gridCol>
              </a:tblGrid>
              <a:tr h="627891">
                <a:tc>
                  <a:txBody>
                    <a:bodyPr/>
                    <a:lstStyle/>
                    <a:p>
                      <a:pPr marL="0" marR="0">
                        <a:lnSpc>
                          <a:spcPct val="115000"/>
                        </a:lnSpc>
                        <a:spcAft>
                          <a:spcPts val="800"/>
                        </a:spcAft>
                        <a:buNone/>
                      </a:pPr>
                      <a:r>
                        <a:rPr lang="en-US" sz="2000" kern="100" dirty="0">
                          <a:effectLst/>
                          <a:latin typeface="Arial" panose="020B0604020202020204" pitchFamily="34" charset="0"/>
                          <a:cs typeface="Arial" panose="020B0604020202020204" pitchFamily="34" charset="0"/>
                        </a:rPr>
                        <a:t>NAME OF PROJECT</a:t>
                      </a:r>
                      <a:endParaRPr lang="en-US" sz="2000" kern="100" dirty="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tc>
                  <a:txBody>
                    <a:bodyPr/>
                    <a:lstStyle/>
                    <a:p>
                      <a:pPr marL="0" marR="0">
                        <a:lnSpc>
                          <a:spcPct val="115000"/>
                        </a:lnSpc>
                        <a:spcAft>
                          <a:spcPts val="800"/>
                        </a:spcAft>
                        <a:buNone/>
                      </a:pPr>
                      <a:r>
                        <a:rPr lang="en-US" sz="2000" kern="100" dirty="0">
                          <a:effectLst/>
                          <a:latin typeface="Arial" panose="020B0604020202020204" pitchFamily="34" charset="0"/>
                          <a:cs typeface="Arial" panose="020B0604020202020204" pitchFamily="34" charset="0"/>
                        </a:rPr>
                        <a:t>OBJECTIVES</a:t>
                      </a:r>
                      <a:endParaRPr lang="en-US" sz="2000" kern="100" dirty="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tc>
                  <a:txBody>
                    <a:bodyPr/>
                    <a:lstStyle/>
                    <a:p>
                      <a:pPr marL="0" marR="0">
                        <a:lnSpc>
                          <a:spcPct val="115000"/>
                        </a:lnSpc>
                        <a:spcAft>
                          <a:spcPts val="800"/>
                        </a:spcAft>
                        <a:buNone/>
                      </a:pPr>
                      <a:r>
                        <a:rPr lang="en-US" sz="2000" kern="100" dirty="0">
                          <a:effectLst/>
                          <a:latin typeface="Arial" panose="020B0604020202020204" pitchFamily="34" charset="0"/>
                          <a:cs typeface="Arial" panose="020B0604020202020204" pitchFamily="34" charset="0"/>
                        </a:rPr>
                        <a:t>BRIEF SUMMARY</a:t>
                      </a:r>
                      <a:endParaRPr lang="en-US" sz="2000" kern="100" dirty="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tc>
                  <a:txBody>
                    <a:bodyPr/>
                    <a:lstStyle/>
                    <a:p>
                      <a:pPr marL="0" marR="0">
                        <a:lnSpc>
                          <a:spcPct val="115000"/>
                        </a:lnSpc>
                        <a:spcAft>
                          <a:spcPts val="800"/>
                        </a:spcAft>
                        <a:buNone/>
                      </a:pPr>
                      <a:r>
                        <a:rPr lang="en-US" sz="2000" kern="100" dirty="0">
                          <a:effectLst/>
                          <a:latin typeface="Arial" panose="020B0604020202020204" pitchFamily="34" charset="0"/>
                          <a:cs typeface="Arial" panose="020B0604020202020204" pitchFamily="34" charset="0"/>
                        </a:rPr>
                        <a:t>CURRENT STATUS</a:t>
                      </a:r>
                      <a:endParaRPr lang="en-US" sz="2000" kern="100" dirty="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extLst>
                  <a:ext uri="{0D108BD9-81ED-4DB2-BD59-A6C34878D82A}">
                    <a16:rowId xmlns:a16="http://schemas.microsoft.com/office/drawing/2014/main" val="636132889"/>
                  </a:ext>
                </a:extLst>
              </a:tr>
              <a:tr h="5313167">
                <a:tc>
                  <a:txBody>
                    <a:bodyPr/>
                    <a:lstStyle/>
                    <a:p>
                      <a:r>
                        <a:rPr lang="en-GB" sz="2000" b="0" kern="1200" dirty="0">
                          <a:solidFill>
                            <a:schemeClr val="lt1"/>
                          </a:solidFill>
                          <a:effectLst/>
                          <a:latin typeface="Arial" panose="020B0604020202020204" pitchFamily="34" charset="0"/>
                          <a:ea typeface="+mn-ea"/>
                          <a:cs typeface="Arial" panose="020B0604020202020204" pitchFamily="34" charset="0"/>
                        </a:rPr>
                        <a:t>Assessment of dietary exposure and consumer awareness of major mycotoxins in</a:t>
                      </a:r>
                      <a:r>
                        <a:rPr lang="en-US" sz="2000" b="0" kern="1200" dirty="0">
                          <a:solidFill>
                            <a:schemeClr val="lt1"/>
                          </a:solidFill>
                          <a:effectLst/>
                          <a:latin typeface="Arial" panose="020B0604020202020204" pitchFamily="34" charset="0"/>
                          <a:ea typeface="+mn-ea"/>
                          <a:cs typeface="Arial" panose="020B0604020202020204" pitchFamily="34" charset="0"/>
                        </a:rPr>
                        <a:t> foods in</a:t>
                      </a:r>
                      <a:r>
                        <a:rPr lang="en-GB" sz="2000" b="0" kern="1200" dirty="0">
                          <a:solidFill>
                            <a:schemeClr val="lt1"/>
                          </a:solidFill>
                          <a:effectLst/>
                          <a:latin typeface="Arial" panose="020B0604020202020204" pitchFamily="34" charset="0"/>
                          <a:ea typeface="+mn-ea"/>
                          <a:cs typeface="Arial" panose="020B0604020202020204" pitchFamily="34" charset="0"/>
                        </a:rPr>
                        <a:t> Sierra Leone (</a:t>
                      </a:r>
                      <a:r>
                        <a:rPr lang="en-US" sz="2000" b="1" kern="1200" dirty="0">
                          <a:solidFill>
                            <a:schemeClr val="lt1"/>
                          </a:solidFill>
                          <a:effectLst/>
                          <a:latin typeface="Arial" panose="020B0604020202020204" pitchFamily="34" charset="0"/>
                          <a:ea typeface="+mn-ea"/>
                          <a:cs typeface="Arial" panose="020B0604020202020204" pitchFamily="34" charset="0"/>
                        </a:rPr>
                        <a:t>FSRP Adaptive Research Grant)</a:t>
                      </a:r>
                      <a:endParaRPr lang="en-US" sz="2000" b="0" dirty="0">
                        <a:latin typeface="Arial" panose="020B0604020202020204" pitchFamily="34" charset="0"/>
                        <a:cs typeface="Arial" panose="020B0604020202020204" pitchFamily="34" charset="0"/>
                      </a:endParaRPr>
                    </a:p>
                  </a:txBody>
                  <a:tcPr marL="45992" marR="45992" marT="0" marB="0"/>
                </a:tc>
                <a:tc>
                  <a:txBody>
                    <a:bodyPr/>
                    <a:lstStyle/>
                    <a:p>
                      <a:pPr marL="342900" marR="0" lvl="0" indent="-342900">
                        <a:buFont typeface="+mj-lt"/>
                        <a:buAutoNum type="arabicParenBoth"/>
                      </a:pPr>
                      <a:r>
                        <a:rPr lang="en-US" sz="2000" kern="100" dirty="0">
                          <a:effectLst/>
                          <a:latin typeface="Arial" panose="020B0604020202020204" pitchFamily="34" charset="0"/>
                          <a:ea typeface="PMingLiU" panose="02020500000000000000" pitchFamily="18" charset="-120"/>
                          <a:cs typeface="Arial" panose="020B0604020202020204" pitchFamily="34" charset="0"/>
                        </a:rPr>
                        <a:t> </a:t>
                      </a:r>
                      <a:r>
                        <a:rPr lang="en-US" sz="2000" kern="1200" dirty="0">
                          <a:solidFill>
                            <a:schemeClr val="dk1"/>
                          </a:solidFill>
                          <a:effectLst/>
                          <a:latin typeface="Arial" panose="020B0604020202020204" pitchFamily="34" charset="0"/>
                          <a:ea typeface="+mn-ea"/>
                          <a:cs typeface="Arial" panose="020B0604020202020204" pitchFamily="34" charset="0"/>
                        </a:rPr>
                        <a:t>To raise awareness of mycotoxin-related health, trade, and income risks</a:t>
                      </a:r>
                      <a:r>
                        <a:rPr lang="en-GB" sz="2000" kern="1200" dirty="0">
                          <a:solidFill>
                            <a:schemeClr val="dk1"/>
                          </a:solidFill>
                          <a:effectLst/>
                          <a:latin typeface="Arial" panose="020B0604020202020204" pitchFamily="34" charset="0"/>
                          <a:ea typeface="+mn-ea"/>
                          <a:cs typeface="Arial" panose="020B0604020202020204" pitchFamily="34" charset="0"/>
                        </a:rPr>
                        <a:t>;</a:t>
                      </a:r>
                      <a:r>
                        <a:rPr lang="en-US" sz="2000" kern="100" dirty="0">
                          <a:effectLst/>
                          <a:latin typeface="Arial" panose="020B0604020202020204" pitchFamily="34" charset="0"/>
                          <a:ea typeface="PMingLiU" panose="02020500000000000000" pitchFamily="18" charset="-120"/>
                          <a:cs typeface="Arial" panose="020B0604020202020204" pitchFamily="34" charset="0"/>
                        </a:rPr>
                        <a:t>. </a:t>
                      </a:r>
                    </a:p>
                    <a:p>
                      <a:pPr marL="342900" marR="0" lvl="0" indent="-342900">
                        <a:buFont typeface="+mj-lt"/>
                        <a:buAutoNum type="arabicParenBoth"/>
                      </a:pPr>
                      <a:r>
                        <a:rPr lang="en-US" sz="2000" kern="1200" dirty="0">
                          <a:solidFill>
                            <a:schemeClr val="dk1"/>
                          </a:solidFill>
                          <a:effectLst/>
                          <a:latin typeface="Arial" panose="020B0604020202020204" pitchFamily="34" charset="0"/>
                          <a:ea typeface="+mn-ea"/>
                          <a:cs typeface="Arial" panose="020B0604020202020204" pitchFamily="34" charset="0"/>
                        </a:rPr>
                        <a:t>To share preliminary findings from aflatoxin testing in maize, groundnut, and sesame across three agroecological zones</a:t>
                      </a:r>
                      <a:r>
                        <a:rPr lang="en-GB" sz="2000" kern="1200" dirty="0">
                          <a:solidFill>
                            <a:schemeClr val="dk1"/>
                          </a:solidFill>
                          <a:effectLst/>
                          <a:latin typeface="Arial" panose="020B0604020202020204" pitchFamily="34" charset="0"/>
                          <a:ea typeface="+mn-ea"/>
                          <a:cs typeface="Arial" panose="020B0604020202020204" pitchFamily="34" charset="0"/>
                        </a:rPr>
                        <a:t>;</a:t>
                      </a:r>
                    </a:p>
                    <a:p>
                      <a:pPr marL="342900" marR="0" lvl="0" indent="-342900">
                        <a:buFont typeface="+mj-lt"/>
                        <a:buAutoNum type="arabicParenBoth"/>
                      </a:pPr>
                      <a:r>
                        <a:rPr lang="en-US" sz="2000" kern="1200" dirty="0">
                          <a:solidFill>
                            <a:schemeClr val="dk1"/>
                          </a:solidFill>
                          <a:effectLst/>
                          <a:latin typeface="Arial" panose="020B0604020202020204" pitchFamily="34" charset="0"/>
                          <a:ea typeface="+mn-ea"/>
                          <a:cs typeface="Arial" panose="020B0604020202020204" pitchFamily="34" charset="0"/>
                        </a:rPr>
                        <a:t>To foster multi-sector collaboration and solicit feedback on study tools and dissemination strategies</a:t>
                      </a:r>
                      <a:r>
                        <a:rPr lang="en-GB" sz="2000" kern="1200" dirty="0">
                          <a:solidFill>
                            <a:schemeClr val="dk1"/>
                          </a:solidFill>
                          <a:effectLst/>
                          <a:latin typeface="Arial" panose="020B0604020202020204" pitchFamily="34" charset="0"/>
                          <a:ea typeface="+mn-ea"/>
                          <a:cs typeface="Arial" panose="020B0604020202020204" pitchFamily="34" charset="0"/>
                        </a:rPr>
                        <a:t>; </a:t>
                      </a:r>
                    </a:p>
                    <a:p>
                      <a:pPr marL="342900" marR="0" lvl="0" indent="-342900">
                        <a:buFont typeface="+mj-lt"/>
                        <a:buAutoNum type="arabicParenBoth"/>
                      </a:pPr>
                      <a:r>
                        <a:rPr lang="en-GB" sz="2000" kern="1200" dirty="0">
                          <a:solidFill>
                            <a:schemeClr val="dk1"/>
                          </a:solidFill>
                          <a:effectLst/>
                          <a:latin typeface="Arial" panose="020B0604020202020204" pitchFamily="34" charset="0"/>
                          <a:ea typeface="+mn-ea"/>
                          <a:cs typeface="Arial" panose="020B0604020202020204" pitchFamily="34" charset="0"/>
                        </a:rPr>
                        <a:t>To </a:t>
                      </a:r>
                      <a:r>
                        <a:rPr lang="en-US" sz="2000" kern="1200" dirty="0">
                          <a:solidFill>
                            <a:schemeClr val="dk1"/>
                          </a:solidFill>
                          <a:effectLst/>
                          <a:latin typeface="Arial" panose="020B0604020202020204" pitchFamily="34" charset="0"/>
                          <a:ea typeface="+mn-ea"/>
                          <a:cs typeface="Arial" panose="020B0604020202020204" pitchFamily="34" charset="0"/>
                        </a:rPr>
                        <a:t>outline a road map for future engagement, policy development, and resource mobilization</a:t>
                      </a:r>
                      <a:r>
                        <a:rPr lang="en-GB" sz="2000" kern="1200" dirty="0">
                          <a:solidFill>
                            <a:schemeClr val="dk1"/>
                          </a:solidFill>
                          <a:effectLst/>
                          <a:latin typeface="Arial" panose="020B0604020202020204" pitchFamily="34" charset="0"/>
                          <a:ea typeface="+mn-ea"/>
                          <a:cs typeface="Arial" panose="020B0604020202020204" pitchFamily="34" charset="0"/>
                        </a:rPr>
                        <a:t>. </a:t>
                      </a:r>
                      <a:endParaRPr lang="en-US" sz="2000" kern="100" dirty="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tc>
                  <a:txBody>
                    <a:bodyPr/>
                    <a:lstStyle/>
                    <a:p>
                      <a:pPr marL="457200" marR="0" indent="-457200">
                        <a:lnSpc>
                          <a:spcPct val="115000"/>
                        </a:lnSpc>
                        <a:spcAft>
                          <a:spcPts val="800"/>
                        </a:spcAft>
                        <a:buFont typeface="+mj-lt"/>
                        <a:buAutoNum type="arabicParenR"/>
                      </a:pPr>
                      <a:r>
                        <a:rPr lang="en-GB" sz="2000" b="1" kern="1200" dirty="0">
                          <a:solidFill>
                            <a:schemeClr val="dk1"/>
                          </a:solidFill>
                          <a:effectLst/>
                          <a:latin typeface="Arial" panose="020B0604020202020204" pitchFamily="34" charset="0"/>
                          <a:ea typeface="+mn-ea"/>
                          <a:cs typeface="Arial" panose="020B0604020202020204" pitchFamily="34" charset="0"/>
                        </a:rPr>
                        <a:t>One-day stakeholder  Meeting on Mycotoxin Contamination in Sierra Leone</a:t>
                      </a:r>
                      <a:r>
                        <a:rPr lang="en-US" sz="2000" b="1" kern="1200" dirty="0">
                          <a:solidFill>
                            <a:schemeClr val="dk1"/>
                          </a:solidFill>
                          <a:effectLst/>
                          <a:latin typeface="Arial" panose="020B0604020202020204" pitchFamily="34" charset="0"/>
                          <a:ea typeface="+mn-ea"/>
                          <a:cs typeface="Arial" panose="020B0604020202020204" pitchFamily="34" charset="0"/>
                        </a:rPr>
                        <a:t> organized by SLARI</a:t>
                      </a:r>
                      <a:endParaRPr lang="en-GB" sz="2000" kern="1200" dirty="0">
                        <a:solidFill>
                          <a:schemeClr val="dk1"/>
                        </a:solidFill>
                        <a:effectLst/>
                        <a:latin typeface="Arial" panose="020B0604020202020204" pitchFamily="34" charset="0"/>
                        <a:ea typeface="+mn-ea"/>
                        <a:cs typeface="Arial" panose="020B0604020202020204" pitchFamily="34" charset="0"/>
                      </a:endParaRPr>
                    </a:p>
                    <a:p>
                      <a:pPr marL="457200" marR="0" indent="-457200">
                        <a:lnSpc>
                          <a:spcPct val="115000"/>
                        </a:lnSpc>
                        <a:spcAft>
                          <a:spcPts val="800"/>
                        </a:spcAft>
                        <a:buFont typeface="+mj-lt"/>
                        <a:buAutoNum type="arabicParenR"/>
                      </a:pPr>
                      <a:r>
                        <a:rPr lang="en-US" sz="2000" b="1" kern="1200" dirty="0">
                          <a:solidFill>
                            <a:schemeClr val="dk1"/>
                          </a:solidFill>
                          <a:effectLst/>
                          <a:latin typeface="Arial" panose="020B0604020202020204" pitchFamily="34" charset="0"/>
                          <a:ea typeface="+mn-ea"/>
                          <a:cs typeface="Arial" panose="020B0604020202020204" pitchFamily="34" charset="0"/>
                        </a:rPr>
                        <a:t>To </a:t>
                      </a:r>
                      <a:r>
                        <a:rPr lang="en-US" sz="2000" kern="1200" dirty="0">
                          <a:solidFill>
                            <a:schemeClr val="dk1"/>
                          </a:solidFill>
                          <a:effectLst/>
                          <a:latin typeface="Arial" panose="020B0604020202020204" pitchFamily="34" charset="0"/>
                          <a:ea typeface="+mn-ea"/>
                          <a:cs typeface="Arial" panose="020B0604020202020204" pitchFamily="34" charset="0"/>
                        </a:rPr>
                        <a:t>critical food safety concerns, particularly dietary exposure and consumer awareness of mycotoxins (e.g., aflatoxins, </a:t>
                      </a:r>
                      <a:r>
                        <a:rPr lang="en-US" sz="2000" kern="1200" dirty="0" err="1">
                          <a:solidFill>
                            <a:schemeClr val="dk1"/>
                          </a:solidFill>
                          <a:effectLst/>
                          <a:latin typeface="Arial" panose="020B0604020202020204" pitchFamily="34" charset="0"/>
                          <a:ea typeface="+mn-ea"/>
                          <a:cs typeface="Arial" panose="020B0604020202020204" pitchFamily="34" charset="0"/>
                        </a:rPr>
                        <a:t>fumonisins</a:t>
                      </a:r>
                      <a:r>
                        <a:rPr lang="en-US" sz="2000" kern="1200" dirty="0">
                          <a:solidFill>
                            <a:schemeClr val="dk1"/>
                          </a:solidFill>
                          <a:effectLst/>
                          <a:latin typeface="Arial" panose="020B0604020202020204" pitchFamily="34" charset="0"/>
                          <a:ea typeface="+mn-ea"/>
                          <a:cs typeface="Arial" panose="020B0604020202020204" pitchFamily="34" charset="0"/>
                        </a:rPr>
                        <a:t>, ochratoxins) in Sierra Leone’s food systems</a:t>
                      </a:r>
                      <a:endParaRPr lang="en-US" sz="2000" kern="100" dirty="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tc>
                  <a:txBody>
                    <a:bodyPr/>
                    <a:lstStyle/>
                    <a:p>
                      <a:pPr marL="0" marR="0">
                        <a:lnSpc>
                          <a:spcPct val="115000"/>
                        </a:lnSpc>
                        <a:spcAft>
                          <a:spcPts val="800"/>
                        </a:spcAft>
                        <a:buNone/>
                      </a:pPr>
                      <a:r>
                        <a:rPr lang="en-US" sz="2000" kern="1200" dirty="0">
                          <a:solidFill>
                            <a:schemeClr val="dk1"/>
                          </a:solidFill>
                          <a:effectLst/>
                          <a:latin typeface="Arial" panose="020B0604020202020204" pitchFamily="34" charset="0"/>
                          <a:ea typeface="+mn-ea"/>
                          <a:cs typeface="Arial" panose="020B0604020202020204" pitchFamily="34" charset="0"/>
                        </a:rPr>
                        <a:t>Critical food safety concerns, particularly dietary exposure and consumer awareness of mycotoxins in Sierra Leone’s food systems discussed.</a:t>
                      </a:r>
                      <a:endParaRPr lang="en-US" sz="2000" kern="100" dirty="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extLst>
                  <a:ext uri="{0D108BD9-81ED-4DB2-BD59-A6C34878D82A}">
                    <a16:rowId xmlns:a16="http://schemas.microsoft.com/office/drawing/2014/main" val="1338475523"/>
                  </a:ext>
                </a:extLst>
              </a:tr>
            </a:tbl>
          </a:graphicData>
        </a:graphic>
      </p:graphicFrame>
    </p:spTree>
    <p:extLst>
      <p:ext uri="{BB962C8B-B14F-4D97-AF65-F5344CB8AC3E}">
        <p14:creationId xmlns:p14="http://schemas.microsoft.com/office/powerpoint/2010/main" val="25938143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B4C2B2-8DE1-8677-9855-9A53FC4E23BB}"/>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5A219302-DFF7-9BB3-1B26-573B67966933}"/>
              </a:ext>
            </a:extLst>
          </p:cNvPr>
          <p:cNvSpPr>
            <a:spLocks noGrp="1"/>
          </p:cNvSpPr>
          <p:nvPr>
            <p:ph type="dt" sz="half" idx="10"/>
          </p:nvPr>
        </p:nvSpPr>
        <p:spPr/>
        <p:txBody>
          <a:bodyPr/>
          <a:lstStyle/>
          <a:p>
            <a:fld id="{BEDFA2AD-885D-49E1-9612-CAED1DA5EC0C}" type="datetime3">
              <a:rPr lang="en-US" smtClean="0"/>
              <a:t>13 December 2025</a:t>
            </a:fld>
            <a:endParaRPr lang="en-US"/>
          </a:p>
        </p:txBody>
      </p:sp>
      <p:sp>
        <p:nvSpPr>
          <p:cNvPr id="5" name="Slide Number Placeholder 4">
            <a:extLst>
              <a:ext uri="{FF2B5EF4-FFF2-40B4-BE49-F238E27FC236}">
                <a16:creationId xmlns:a16="http://schemas.microsoft.com/office/drawing/2014/main" id="{7D3A63C6-0A33-BD65-CDE6-D6E446395A6B}"/>
              </a:ext>
            </a:extLst>
          </p:cNvPr>
          <p:cNvSpPr>
            <a:spLocks noGrp="1"/>
          </p:cNvSpPr>
          <p:nvPr>
            <p:ph type="sldNum" sz="quarter" idx="12"/>
          </p:nvPr>
        </p:nvSpPr>
        <p:spPr/>
        <p:txBody>
          <a:bodyPr/>
          <a:lstStyle/>
          <a:p>
            <a:fld id="{C1C11204-8A74-44E9-96C8-B6A49D60E869}" type="slidenum">
              <a:rPr lang="en-US" smtClean="0"/>
              <a:t>23</a:t>
            </a:fld>
            <a:endParaRPr lang="en-US"/>
          </a:p>
        </p:txBody>
      </p:sp>
      <p:sp>
        <p:nvSpPr>
          <p:cNvPr id="4" name="TextBox 3">
            <a:extLst>
              <a:ext uri="{FF2B5EF4-FFF2-40B4-BE49-F238E27FC236}">
                <a16:creationId xmlns:a16="http://schemas.microsoft.com/office/drawing/2014/main" id="{991442A1-FBA6-EF9E-77F5-EC980391B463}"/>
              </a:ext>
            </a:extLst>
          </p:cNvPr>
          <p:cNvSpPr txBox="1"/>
          <p:nvPr/>
        </p:nvSpPr>
        <p:spPr>
          <a:xfrm>
            <a:off x="56062" y="158494"/>
            <a:ext cx="11633469" cy="400110"/>
          </a:xfrm>
          <a:prstGeom prst="rect">
            <a:avLst/>
          </a:prstGeom>
          <a:noFill/>
        </p:spPr>
        <p:txBody>
          <a:bodyPr wrap="square">
            <a:spAutoFit/>
          </a:bodyPr>
          <a:lstStyle/>
          <a:p>
            <a:r>
              <a:rPr lang="en-US" sz="2000" b="1" dirty="0">
                <a:effectLst/>
                <a:latin typeface="Arial" panose="020B0604020202020204" pitchFamily="34" charset="0"/>
                <a:ea typeface="Verdana" panose="020B0604030504040204" pitchFamily="34" charset="0"/>
                <a:cs typeface="Arial" panose="020B0604020202020204" pitchFamily="34" charset="0"/>
              </a:rPr>
              <a:t>Table 7.</a:t>
            </a:r>
            <a:r>
              <a:rPr lang="en-US" sz="2000" dirty="0">
                <a:effectLst/>
                <a:latin typeface="Arial" panose="020B0604020202020204" pitchFamily="34" charset="0"/>
                <a:ea typeface="Verdana" panose="020B0604030504040204" pitchFamily="34" charset="0"/>
                <a:cs typeface="Arial" panose="020B0604020202020204" pitchFamily="34" charset="0"/>
              </a:rPr>
              <a:t> </a:t>
            </a:r>
            <a:r>
              <a:rPr lang="en-GB" sz="2000" b="1" dirty="0">
                <a:latin typeface="Arial" panose="020B0604020202020204" pitchFamily="34" charset="0"/>
                <a:cs typeface="Arial" panose="020B0604020202020204" pitchFamily="34" charset="0"/>
              </a:rPr>
              <a:t>Mycotoxins Training</a:t>
            </a:r>
            <a:r>
              <a:rPr lang="en-US" sz="2000" b="1" dirty="0">
                <a:latin typeface="Arial" panose="020B0604020202020204" pitchFamily="34" charset="0"/>
                <a:cs typeface="Arial" panose="020B0604020202020204" pitchFamily="34" charset="0"/>
              </a:rPr>
              <a:t> and Data Collection</a:t>
            </a:r>
            <a:endParaRPr lang="en-US" sz="2000" dirty="0">
              <a:latin typeface="Arial" panose="020B0604020202020204" pitchFamily="34" charset="0"/>
              <a:ea typeface="Verdana" panose="020B0604030504040204" pitchFamily="34" charset="0"/>
              <a:cs typeface="Arial" panose="020B0604020202020204" pitchFamily="34" charset="0"/>
            </a:endParaRPr>
          </a:p>
        </p:txBody>
      </p:sp>
      <p:graphicFrame>
        <p:nvGraphicFramePr>
          <p:cNvPr id="3" name="Table 2">
            <a:extLst>
              <a:ext uri="{FF2B5EF4-FFF2-40B4-BE49-F238E27FC236}">
                <a16:creationId xmlns:a16="http://schemas.microsoft.com/office/drawing/2014/main" id="{835F658C-4568-1BBC-8521-AFE988622D11}"/>
              </a:ext>
            </a:extLst>
          </p:cNvPr>
          <p:cNvGraphicFramePr>
            <a:graphicFrameLocks noGrp="1"/>
          </p:cNvGraphicFramePr>
          <p:nvPr>
            <p:extLst>
              <p:ext uri="{D42A27DB-BD31-4B8C-83A1-F6EECF244321}">
                <p14:modId xmlns:p14="http://schemas.microsoft.com/office/powerpoint/2010/main" val="150240341"/>
              </p:ext>
            </p:extLst>
          </p:nvPr>
        </p:nvGraphicFramePr>
        <p:xfrm>
          <a:off x="221876" y="580512"/>
          <a:ext cx="11820599" cy="6407278"/>
        </p:xfrm>
        <a:graphic>
          <a:graphicData uri="http://schemas.openxmlformats.org/drawingml/2006/table">
            <a:tbl>
              <a:tblPr firstRow="1" firstCol="1" bandRow="1">
                <a:tableStyleId>{5C22544A-7EE6-4342-B048-85BDC9FD1C3A}</a:tableStyleId>
              </a:tblPr>
              <a:tblGrid>
                <a:gridCol w="1365384">
                  <a:extLst>
                    <a:ext uri="{9D8B030D-6E8A-4147-A177-3AD203B41FA5}">
                      <a16:colId xmlns:a16="http://schemas.microsoft.com/office/drawing/2014/main" val="1147510601"/>
                    </a:ext>
                  </a:extLst>
                </a:gridCol>
                <a:gridCol w="3830129">
                  <a:extLst>
                    <a:ext uri="{9D8B030D-6E8A-4147-A177-3AD203B41FA5}">
                      <a16:colId xmlns:a16="http://schemas.microsoft.com/office/drawing/2014/main" val="1826754891"/>
                    </a:ext>
                  </a:extLst>
                </a:gridCol>
                <a:gridCol w="5072332">
                  <a:extLst>
                    <a:ext uri="{9D8B030D-6E8A-4147-A177-3AD203B41FA5}">
                      <a16:colId xmlns:a16="http://schemas.microsoft.com/office/drawing/2014/main" val="2698269628"/>
                    </a:ext>
                  </a:extLst>
                </a:gridCol>
                <a:gridCol w="1552754">
                  <a:extLst>
                    <a:ext uri="{9D8B030D-6E8A-4147-A177-3AD203B41FA5}">
                      <a16:colId xmlns:a16="http://schemas.microsoft.com/office/drawing/2014/main" val="2087523602"/>
                    </a:ext>
                  </a:extLst>
                </a:gridCol>
              </a:tblGrid>
              <a:tr h="627891">
                <a:tc>
                  <a:txBody>
                    <a:bodyPr/>
                    <a:lstStyle/>
                    <a:p>
                      <a:pPr marL="0" marR="0">
                        <a:lnSpc>
                          <a:spcPct val="115000"/>
                        </a:lnSpc>
                        <a:spcAft>
                          <a:spcPts val="800"/>
                        </a:spcAft>
                        <a:buNone/>
                      </a:pPr>
                      <a:r>
                        <a:rPr lang="en-US" sz="2000" kern="100" dirty="0">
                          <a:effectLst/>
                          <a:latin typeface="Arial" panose="020B0604020202020204" pitchFamily="34" charset="0"/>
                          <a:cs typeface="Arial" panose="020B0604020202020204" pitchFamily="34" charset="0"/>
                        </a:rPr>
                        <a:t>NAME OF PROJECT</a:t>
                      </a:r>
                      <a:endParaRPr lang="en-US" sz="2000" kern="100" dirty="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tc>
                  <a:txBody>
                    <a:bodyPr/>
                    <a:lstStyle/>
                    <a:p>
                      <a:pPr marL="0" marR="0">
                        <a:lnSpc>
                          <a:spcPct val="115000"/>
                        </a:lnSpc>
                        <a:spcAft>
                          <a:spcPts val="800"/>
                        </a:spcAft>
                        <a:buNone/>
                      </a:pPr>
                      <a:r>
                        <a:rPr lang="en-US" sz="2000" kern="100" dirty="0">
                          <a:effectLst/>
                          <a:latin typeface="Arial" panose="020B0604020202020204" pitchFamily="34" charset="0"/>
                          <a:cs typeface="Arial" panose="020B0604020202020204" pitchFamily="34" charset="0"/>
                        </a:rPr>
                        <a:t>OBJECTIVES</a:t>
                      </a:r>
                      <a:endParaRPr lang="en-US" sz="2000" kern="100" dirty="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tc>
                  <a:txBody>
                    <a:bodyPr/>
                    <a:lstStyle/>
                    <a:p>
                      <a:pPr marL="0" marR="0">
                        <a:lnSpc>
                          <a:spcPct val="115000"/>
                        </a:lnSpc>
                        <a:spcAft>
                          <a:spcPts val="800"/>
                        </a:spcAft>
                        <a:buNone/>
                      </a:pPr>
                      <a:r>
                        <a:rPr lang="en-US" sz="2000" kern="100" dirty="0">
                          <a:effectLst/>
                          <a:latin typeface="Arial" panose="020B0604020202020204" pitchFamily="34" charset="0"/>
                          <a:cs typeface="Arial" panose="020B0604020202020204" pitchFamily="34" charset="0"/>
                        </a:rPr>
                        <a:t>BRIEF SUMMARY</a:t>
                      </a:r>
                      <a:endParaRPr lang="en-US" sz="2000" kern="100" dirty="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tc>
                  <a:txBody>
                    <a:bodyPr/>
                    <a:lstStyle/>
                    <a:p>
                      <a:pPr marL="0" marR="0">
                        <a:lnSpc>
                          <a:spcPct val="115000"/>
                        </a:lnSpc>
                        <a:spcAft>
                          <a:spcPts val="800"/>
                        </a:spcAft>
                        <a:buNone/>
                      </a:pPr>
                      <a:r>
                        <a:rPr lang="en-US" sz="2000" kern="100" dirty="0">
                          <a:effectLst/>
                          <a:latin typeface="Arial" panose="020B0604020202020204" pitchFamily="34" charset="0"/>
                          <a:cs typeface="Arial" panose="020B0604020202020204" pitchFamily="34" charset="0"/>
                        </a:rPr>
                        <a:t>CURRENT STATUS</a:t>
                      </a:r>
                      <a:endParaRPr lang="en-US" sz="2000" kern="100" dirty="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extLst>
                  <a:ext uri="{0D108BD9-81ED-4DB2-BD59-A6C34878D82A}">
                    <a16:rowId xmlns:a16="http://schemas.microsoft.com/office/drawing/2014/main" val="636132889"/>
                  </a:ext>
                </a:extLst>
              </a:tr>
              <a:tr h="5313167">
                <a:tc>
                  <a:txBody>
                    <a:bodyPr/>
                    <a:lstStyle/>
                    <a:p>
                      <a:r>
                        <a:rPr lang="en-GB" sz="2000" b="0" kern="1200" dirty="0">
                          <a:solidFill>
                            <a:schemeClr val="lt1"/>
                          </a:solidFill>
                          <a:effectLst/>
                          <a:latin typeface="Arial" panose="020B0604020202020204" pitchFamily="34" charset="0"/>
                          <a:ea typeface="+mn-ea"/>
                          <a:cs typeface="Arial" panose="020B0604020202020204" pitchFamily="34" charset="0"/>
                        </a:rPr>
                        <a:t>Assessment of dietary exposure and consumer awareness of major mycotoxins in</a:t>
                      </a:r>
                      <a:r>
                        <a:rPr lang="en-US" sz="2000" b="0" kern="1200" dirty="0">
                          <a:solidFill>
                            <a:schemeClr val="lt1"/>
                          </a:solidFill>
                          <a:effectLst/>
                          <a:latin typeface="Arial" panose="020B0604020202020204" pitchFamily="34" charset="0"/>
                          <a:ea typeface="+mn-ea"/>
                          <a:cs typeface="Arial" panose="020B0604020202020204" pitchFamily="34" charset="0"/>
                        </a:rPr>
                        <a:t> foods in</a:t>
                      </a:r>
                      <a:r>
                        <a:rPr lang="en-GB" sz="2000" b="0" kern="1200" dirty="0">
                          <a:solidFill>
                            <a:schemeClr val="lt1"/>
                          </a:solidFill>
                          <a:effectLst/>
                          <a:latin typeface="Arial" panose="020B0604020202020204" pitchFamily="34" charset="0"/>
                          <a:ea typeface="+mn-ea"/>
                          <a:cs typeface="Arial" panose="020B0604020202020204" pitchFamily="34" charset="0"/>
                        </a:rPr>
                        <a:t> Sierra Leone (</a:t>
                      </a:r>
                      <a:r>
                        <a:rPr lang="en-US" sz="2000" b="1" kern="1200" dirty="0">
                          <a:solidFill>
                            <a:schemeClr val="lt1"/>
                          </a:solidFill>
                          <a:effectLst/>
                          <a:latin typeface="Arial" panose="020B0604020202020204" pitchFamily="34" charset="0"/>
                          <a:ea typeface="+mn-ea"/>
                          <a:cs typeface="Arial" panose="020B0604020202020204" pitchFamily="34" charset="0"/>
                        </a:rPr>
                        <a:t>FSRP Adaptive Research Grant)</a:t>
                      </a:r>
                      <a:endParaRPr lang="en-US" sz="2000" b="0" dirty="0">
                        <a:latin typeface="Arial" panose="020B0604020202020204" pitchFamily="34" charset="0"/>
                        <a:cs typeface="Arial" panose="020B0604020202020204" pitchFamily="34" charset="0"/>
                      </a:endParaRPr>
                    </a:p>
                  </a:txBody>
                  <a:tcPr marL="45992" marR="45992" marT="0" marB="0"/>
                </a:tc>
                <a:tc>
                  <a:txBody>
                    <a:bodyPr/>
                    <a:lstStyle/>
                    <a:p>
                      <a:pPr marL="342900" marR="0" lvl="0" indent="-342900">
                        <a:buFont typeface="+mj-lt"/>
                        <a:buAutoNum type="arabicParenBoth"/>
                      </a:pPr>
                      <a:r>
                        <a:rPr lang="en-US" sz="2000" kern="100" dirty="0">
                          <a:effectLst/>
                          <a:latin typeface="Arial" panose="020B0604020202020204" pitchFamily="34" charset="0"/>
                          <a:ea typeface="PMingLiU" panose="02020500000000000000" pitchFamily="18" charset="-120"/>
                          <a:cs typeface="Arial" panose="020B0604020202020204" pitchFamily="34" charset="0"/>
                        </a:rPr>
                        <a:t> </a:t>
                      </a:r>
                      <a:r>
                        <a:rPr lang="en-US" sz="2000" kern="1200" dirty="0">
                          <a:solidFill>
                            <a:schemeClr val="dk1"/>
                          </a:solidFill>
                          <a:effectLst/>
                          <a:latin typeface="Arial" panose="020B0604020202020204" pitchFamily="34" charset="0"/>
                          <a:ea typeface="+mn-ea"/>
                          <a:cs typeface="Arial" panose="020B0604020202020204" pitchFamily="34" charset="0"/>
                        </a:rPr>
                        <a:t>To </a:t>
                      </a:r>
                      <a:r>
                        <a:rPr lang="en-GB" sz="2000" kern="1200" dirty="0">
                          <a:solidFill>
                            <a:schemeClr val="dk1"/>
                          </a:solidFill>
                          <a:effectLst/>
                          <a:latin typeface="Arial" panose="020B0604020202020204" pitchFamily="34" charset="0"/>
                          <a:ea typeface="+mn-ea"/>
                          <a:cs typeface="Arial" panose="020B0604020202020204" pitchFamily="34" charset="0"/>
                        </a:rPr>
                        <a:t>assess the public health risks of mycotoxins in staple foods like maize, rice, cassava, and groundnuts;</a:t>
                      </a:r>
                      <a:r>
                        <a:rPr lang="en-US" sz="2000" kern="100" dirty="0">
                          <a:effectLst/>
                          <a:latin typeface="Arial" panose="020B0604020202020204" pitchFamily="34" charset="0"/>
                          <a:ea typeface="PMingLiU" panose="02020500000000000000" pitchFamily="18" charset="-120"/>
                          <a:cs typeface="Arial" panose="020B0604020202020204" pitchFamily="34" charset="0"/>
                        </a:rPr>
                        <a:t>. </a:t>
                      </a:r>
                    </a:p>
                    <a:p>
                      <a:pPr marL="342900" marR="0" lvl="0" indent="-342900">
                        <a:buFont typeface="+mj-lt"/>
                        <a:buAutoNum type="arabicParenBoth"/>
                      </a:pPr>
                      <a:r>
                        <a:rPr lang="en-US" sz="2000" kern="1200" dirty="0">
                          <a:solidFill>
                            <a:schemeClr val="dk1"/>
                          </a:solidFill>
                          <a:effectLst/>
                          <a:latin typeface="Arial" panose="020B0604020202020204" pitchFamily="34" charset="0"/>
                          <a:ea typeface="+mn-ea"/>
                          <a:cs typeface="Arial" panose="020B0604020202020204" pitchFamily="34" charset="0"/>
                        </a:rPr>
                        <a:t>To </a:t>
                      </a:r>
                      <a:r>
                        <a:rPr lang="en-GB" sz="2000" kern="1200" dirty="0">
                          <a:solidFill>
                            <a:schemeClr val="dk1"/>
                          </a:solidFill>
                          <a:effectLst/>
                          <a:latin typeface="Arial" panose="020B0604020202020204" pitchFamily="34" charset="0"/>
                          <a:ea typeface="+mn-ea"/>
                          <a:cs typeface="Arial" panose="020B0604020202020204" pitchFamily="34" charset="0"/>
                        </a:rPr>
                        <a:t>prepare data collection teams for a </a:t>
                      </a:r>
                      <a:r>
                        <a:rPr lang="en-GB" sz="2000" b="1" kern="1200" dirty="0">
                          <a:solidFill>
                            <a:schemeClr val="dk1"/>
                          </a:solidFill>
                          <a:effectLst/>
                          <a:latin typeface="Arial" panose="020B0604020202020204" pitchFamily="34" charset="0"/>
                          <a:ea typeface="+mn-ea"/>
                          <a:cs typeface="Arial" panose="020B0604020202020204" pitchFamily="34" charset="0"/>
                        </a:rPr>
                        <a:t>nationwide dietary exposure survey</a:t>
                      </a:r>
                      <a:r>
                        <a:rPr lang="en-GB" sz="2000" kern="1200" dirty="0">
                          <a:solidFill>
                            <a:schemeClr val="dk1"/>
                          </a:solidFill>
                          <a:effectLst/>
                          <a:latin typeface="Arial" panose="020B0604020202020204" pitchFamily="34" charset="0"/>
                          <a:ea typeface="+mn-ea"/>
                          <a:cs typeface="Arial" panose="020B0604020202020204" pitchFamily="34" charset="0"/>
                        </a:rPr>
                        <a:t> supporting Sierra Leone’s </a:t>
                      </a:r>
                      <a:r>
                        <a:rPr lang="en-GB" sz="2000" b="1" kern="1200" dirty="0">
                          <a:solidFill>
                            <a:schemeClr val="dk1"/>
                          </a:solidFill>
                          <a:effectLst/>
                          <a:latin typeface="Arial" panose="020B0604020202020204" pitchFamily="34" charset="0"/>
                          <a:ea typeface="+mn-ea"/>
                          <a:cs typeface="Arial" panose="020B0604020202020204" pitchFamily="34" charset="0"/>
                        </a:rPr>
                        <a:t>“Feed Salone”</a:t>
                      </a:r>
                      <a:r>
                        <a:rPr lang="en-GB" sz="2000" kern="1200" dirty="0">
                          <a:solidFill>
                            <a:schemeClr val="dk1"/>
                          </a:solidFill>
                          <a:effectLst/>
                          <a:latin typeface="Arial" panose="020B0604020202020204" pitchFamily="34" charset="0"/>
                          <a:ea typeface="+mn-ea"/>
                          <a:cs typeface="Arial" panose="020B0604020202020204" pitchFamily="34" charset="0"/>
                        </a:rPr>
                        <a:t> initiative.</a:t>
                      </a:r>
                    </a:p>
                  </a:txBody>
                  <a:tcPr marL="45992" marR="45992" marT="0" marB="0"/>
                </a:tc>
                <a:tc>
                  <a:txBody>
                    <a:bodyPr/>
                    <a:lstStyle/>
                    <a:p>
                      <a:pPr marL="457200" marR="0" indent="-457200">
                        <a:lnSpc>
                          <a:spcPct val="115000"/>
                        </a:lnSpc>
                        <a:spcAft>
                          <a:spcPts val="800"/>
                        </a:spcAft>
                        <a:buFont typeface="+mj-lt"/>
                        <a:buAutoNum type="arabicParenR"/>
                      </a:pPr>
                      <a:r>
                        <a:rPr lang="en-GB" sz="2000" kern="1200" dirty="0">
                          <a:solidFill>
                            <a:schemeClr val="dk1"/>
                          </a:solidFill>
                          <a:effectLst/>
                          <a:latin typeface="Arial" panose="020B0604020202020204" pitchFamily="34" charset="0"/>
                          <a:ea typeface="+mn-ea"/>
                          <a:cs typeface="Arial" panose="020B0604020202020204" pitchFamily="34" charset="0"/>
                        </a:rPr>
                        <a:t>Focused on clarity, neutrality, and accuracy in engaging diverse respondent groups (farmers, traders, health workers, etc.); </a:t>
                      </a:r>
                    </a:p>
                    <a:p>
                      <a:pPr marL="457200" marR="0" indent="-457200">
                        <a:lnSpc>
                          <a:spcPct val="115000"/>
                        </a:lnSpc>
                        <a:spcAft>
                          <a:spcPts val="800"/>
                        </a:spcAft>
                        <a:buFont typeface="+mj-lt"/>
                        <a:buAutoNum type="arabicParenR"/>
                      </a:pPr>
                      <a:r>
                        <a:rPr lang="en-GB" sz="2000" kern="1200" dirty="0">
                          <a:solidFill>
                            <a:schemeClr val="dk1"/>
                          </a:solidFill>
                          <a:effectLst/>
                          <a:latin typeface="Arial" panose="020B0604020202020204" pitchFamily="34" charset="0"/>
                          <a:ea typeface="+mn-ea"/>
                          <a:cs typeface="Arial" panose="020B0604020202020204" pitchFamily="34" charset="0"/>
                        </a:rPr>
                        <a:t>Participants trained on food intake data and proper weight/height measurement techniques; </a:t>
                      </a:r>
                    </a:p>
                    <a:p>
                      <a:pPr marL="457200" marR="0" indent="-457200">
                        <a:lnSpc>
                          <a:spcPct val="115000"/>
                        </a:lnSpc>
                        <a:spcAft>
                          <a:spcPts val="800"/>
                        </a:spcAft>
                        <a:buFont typeface="+mj-lt"/>
                        <a:buAutoNum type="arabicParenR"/>
                      </a:pPr>
                      <a:r>
                        <a:rPr lang="en-GB" sz="2000" kern="1200" dirty="0">
                          <a:solidFill>
                            <a:schemeClr val="dk1"/>
                          </a:solidFill>
                          <a:effectLst/>
                          <a:latin typeface="Arial" panose="020B0604020202020204" pitchFamily="34" charset="0"/>
                          <a:ea typeface="+mn-ea"/>
                          <a:cs typeface="Arial" panose="020B0604020202020204" pitchFamily="34" charset="0"/>
                        </a:rPr>
                        <a:t>Teams assigned by region;</a:t>
                      </a:r>
                    </a:p>
                    <a:p>
                      <a:pPr marL="457200" marR="0" indent="-457200">
                        <a:lnSpc>
                          <a:spcPct val="115000"/>
                        </a:lnSpc>
                        <a:spcAft>
                          <a:spcPts val="800"/>
                        </a:spcAft>
                        <a:buFont typeface="+mj-lt"/>
                        <a:buAutoNum type="arabicParenR"/>
                      </a:pPr>
                      <a:r>
                        <a:rPr lang="en-GB" sz="2000" kern="1200" dirty="0">
                          <a:solidFill>
                            <a:schemeClr val="dk1"/>
                          </a:solidFill>
                          <a:effectLst/>
                          <a:latin typeface="Arial" panose="020B0604020202020204" pitchFamily="34" charset="0"/>
                          <a:ea typeface="+mn-ea"/>
                          <a:cs typeface="Arial" panose="020B0604020202020204" pitchFamily="34" charset="0"/>
                        </a:rPr>
                        <a:t>Participants gained strong understanding of mycotoxins and field survey methods;</a:t>
                      </a:r>
                    </a:p>
                    <a:p>
                      <a:pPr marL="457200" marR="0" indent="-457200">
                        <a:lnSpc>
                          <a:spcPct val="115000"/>
                        </a:lnSpc>
                        <a:spcAft>
                          <a:spcPts val="800"/>
                        </a:spcAft>
                        <a:buFont typeface="+mj-lt"/>
                        <a:buAutoNum type="arabicParenR"/>
                      </a:pPr>
                      <a:r>
                        <a:rPr lang="en-GB" sz="2000" kern="1200" dirty="0">
                          <a:solidFill>
                            <a:schemeClr val="dk1"/>
                          </a:solidFill>
                          <a:effectLst/>
                          <a:latin typeface="Arial" panose="020B0604020202020204" pitchFamily="34" charset="0"/>
                          <a:ea typeface="+mn-ea"/>
                          <a:cs typeface="Arial" panose="020B0604020202020204" pitchFamily="34" charset="0"/>
                        </a:rPr>
                        <a:t>Training laid the groundwork for reliable national data to inform food safety policies and public health strategies;</a:t>
                      </a:r>
                    </a:p>
                    <a:p>
                      <a:pPr marL="457200" marR="0" indent="-457200">
                        <a:lnSpc>
                          <a:spcPct val="115000"/>
                        </a:lnSpc>
                        <a:spcAft>
                          <a:spcPts val="800"/>
                        </a:spcAft>
                        <a:buFont typeface="+mj-lt"/>
                        <a:buAutoNum type="arabicParenR"/>
                      </a:pPr>
                      <a:r>
                        <a:rPr lang="en-GB" sz="2000" b="1" kern="1200" dirty="0">
                          <a:solidFill>
                            <a:schemeClr val="dk1"/>
                          </a:solidFill>
                          <a:effectLst/>
                          <a:latin typeface="Arial" panose="020B0604020202020204" pitchFamily="34" charset="0"/>
                          <a:ea typeface="+mn-ea"/>
                          <a:cs typeface="Arial" panose="020B0604020202020204" pitchFamily="34" charset="0"/>
                        </a:rPr>
                        <a:t>Next Steps: </a:t>
                      </a:r>
                      <a:endParaRPr lang="en-US" sz="2000" kern="100" dirty="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tc>
                  <a:txBody>
                    <a:bodyPr/>
                    <a:lstStyle/>
                    <a:p>
                      <a:pPr marL="0" marR="0">
                        <a:lnSpc>
                          <a:spcPct val="115000"/>
                        </a:lnSpc>
                        <a:spcAft>
                          <a:spcPts val="800"/>
                        </a:spcAft>
                        <a:buNone/>
                      </a:pPr>
                      <a:r>
                        <a:rPr lang="en-US" sz="2000" kern="1200" dirty="0">
                          <a:solidFill>
                            <a:schemeClr val="dk1"/>
                          </a:solidFill>
                          <a:effectLst/>
                          <a:latin typeface="Arial" panose="020B0604020202020204" pitchFamily="34" charset="0"/>
                          <a:ea typeface="+mn-ea"/>
                          <a:cs typeface="Arial" panose="020B0604020202020204" pitchFamily="34" charset="0"/>
                        </a:rPr>
                        <a:t>Data analysis and reporting;</a:t>
                      </a:r>
                    </a:p>
                    <a:p>
                      <a:pPr marL="0" marR="0">
                        <a:lnSpc>
                          <a:spcPct val="115000"/>
                        </a:lnSpc>
                        <a:spcAft>
                          <a:spcPts val="800"/>
                        </a:spcAft>
                        <a:buNone/>
                      </a:pPr>
                      <a:r>
                        <a:rPr lang="en-US" sz="2000" kern="1200" dirty="0">
                          <a:solidFill>
                            <a:schemeClr val="dk1"/>
                          </a:solidFill>
                          <a:effectLst/>
                          <a:latin typeface="Arial" panose="020B0604020202020204" pitchFamily="34" charset="0"/>
                          <a:ea typeface="+mn-ea"/>
                          <a:cs typeface="Arial" panose="020B0604020202020204" pitchFamily="34" charset="0"/>
                        </a:rPr>
                        <a:t>Sample collection and analysis; </a:t>
                      </a:r>
                    </a:p>
                    <a:p>
                      <a:pPr marL="0" marR="0">
                        <a:lnSpc>
                          <a:spcPct val="115000"/>
                        </a:lnSpc>
                        <a:spcAft>
                          <a:spcPts val="800"/>
                        </a:spcAft>
                        <a:buNone/>
                      </a:pPr>
                      <a:r>
                        <a:rPr lang="en-US" sz="2000" kern="1200" dirty="0">
                          <a:solidFill>
                            <a:schemeClr val="dk1"/>
                          </a:solidFill>
                          <a:effectLst/>
                          <a:latin typeface="Arial" panose="020B0604020202020204" pitchFamily="34" charset="0"/>
                          <a:ea typeface="+mn-ea"/>
                          <a:cs typeface="Arial" panose="020B0604020202020204" pitchFamily="34" charset="0"/>
                        </a:rPr>
                        <a:t>Media engagement to inform the public on our findings; </a:t>
                      </a:r>
                    </a:p>
                    <a:p>
                      <a:pPr marL="0" marR="0">
                        <a:lnSpc>
                          <a:spcPct val="115000"/>
                        </a:lnSpc>
                        <a:spcAft>
                          <a:spcPts val="800"/>
                        </a:spcAft>
                        <a:buNone/>
                      </a:pPr>
                      <a:r>
                        <a:rPr lang="en-US" sz="2000" kern="1200" dirty="0">
                          <a:solidFill>
                            <a:schemeClr val="dk1"/>
                          </a:solidFill>
                          <a:effectLst/>
                          <a:latin typeface="Arial" panose="020B0604020202020204" pitchFamily="34" charset="0"/>
                          <a:ea typeface="+mn-ea"/>
                          <a:cs typeface="Arial" panose="020B0604020202020204" pitchFamily="34" charset="0"/>
                        </a:rPr>
                        <a:t>Development of policy brief</a:t>
                      </a:r>
                      <a:endParaRPr lang="en-US" sz="2000" kern="100" dirty="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extLst>
                  <a:ext uri="{0D108BD9-81ED-4DB2-BD59-A6C34878D82A}">
                    <a16:rowId xmlns:a16="http://schemas.microsoft.com/office/drawing/2014/main" val="1338475523"/>
                  </a:ext>
                </a:extLst>
              </a:tr>
            </a:tbl>
          </a:graphicData>
        </a:graphic>
      </p:graphicFrame>
    </p:spTree>
    <p:extLst>
      <p:ext uri="{BB962C8B-B14F-4D97-AF65-F5344CB8AC3E}">
        <p14:creationId xmlns:p14="http://schemas.microsoft.com/office/powerpoint/2010/main" val="40922196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13F574-CD22-A879-C36B-E6CC86B6AD8C}"/>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03E88267-DE52-43C3-564C-62E27A39E3BA}"/>
              </a:ext>
            </a:extLst>
          </p:cNvPr>
          <p:cNvSpPr>
            <a:spLocks noGrp="1"/>
          </p:cNvSpPr>
          <p:nvPr>
            <p:ph type="dt" sz="half" idx="10"/>
          </p:nvPr>
        </p:nvSpPr>
        <p:spPr/>
        <p:txBody>
          <a:bodyPr/>
          <a:lstStyle/>
          <a:p>
            <a:fld id="{F8391432-23FA-4952-AFB3-34B663BF187F}" type="datetime3">
              <a:rPr lang="en-US" smtClean="0"/>
              <a:t>13 December 2025</a:t>
            </a:fld>
            <a:endParaRPr lang="en-US"/>
          </a:p>
        </p:txBody>
      </p:sp>
      <p:sp>
        <p:nvSpPr>
          <p:cNvPr id="5" name="Slide Number Placeholder 4">
            <a:extLst>
              <a:ext uri="{FF2B5EF4-FFF2-40B4-BE49-F238E27FC236}">
                <a16:creationId xmlns:a16="http://schemas.microsoft.com/office/drawing/2014/main" id="{E19C0FA5-F4BA-F14A-4815-8979742FA2F6}"/>
              </a:ext>
            </a:extLst>
          </p:cNvPr>
          <p:cNvSpPr>
            <a:spLocks noGrp="1"/>
          </p:cNvSpPr>
          <p:nvPr>
            <p:ph type="sldNum" sz="quarter" idx="12"/>
          </p:nvPr>
        </p:nvSpPr>
        <p:spPr/>
        <p:txBody>
          <a:bodyPr/>
          <a:lstStyle/>
          <a:p>
            <a:fld id="{C1C11204-8A74-44E9-96C8-B6A49D60E869}" type="slidenum">
              <a:rPr lang="en-US" smtClean="0"/>
              <a:t>24</a:t>
            </a:fld>
            <a:endParaRPr lang="en-US"/>
          </a:p>
        </p:txBody>
      </p:sp>
      <p:pic>
        <p:nvPicPr>
          <p:cNvPr id="6" name="Picture 5" descr="WhatsApp Image 2025-06-10 at 12.04.16_568b6066">
            <a:extLst>
              <a:ext uri="{FF2B5EF4-FFF2-40B4-BE49-F238E27FC236}">
                <a16:creationId xmlns:a16="http://schemas.microsoft.com/office/drawing/2014/main" id="{B8EFDF4B-8D76-AFB1-A36E-4C33740E6A48}"/>
              </a:ext>
            </a:extLst>
          </p:cNvPr>
          <p:cNvPicPr>
            <a:picLocks noChangeAspect="1"/>
          </p:cNvPicPr>
          <p:nvPr/>
        </p:nvPicPr>
        <p:blipFill>
          <a:blip r:embed="rId2"/>
          <a:stretch>
            <a:fillRect/>
          </a:stretch>
        </p:blipFill>
        <p:spPr>
          <a:xfrm>
            <a:off x="259379" y="136524"/>
            <a:ext cx="3553496" cy="2158100"/>
          </a:xfrm>
          <a:prstGeom prst="rect">
            <a:avLst/>
          </a:prstGeom>
        </p:spPr>
      </p:pic>
      <p:pic>
        <p:nvPicPr>
          <p:cNvPr id="11" name="Picture 10" descr="Image_20250702091758">
            <a:extLst>
              <a:ext uri="{FF2B5EF4-FFF2-40B4-BE49-F238E27FC236}">
                <a16:creationId xmlns:a16="http://schemas.microsoft.com/office/drawing/2014/main" id="{36168187-7E18-BE18-BBB3-6F3005D68142}"/>
              </a:ext>
            </a:extLst>
          </p:cNvPr>
          <p:cNvPicPr>
            <a:picLocks noChangeAspect="1"/>
          </p:cNvPicPr>
          <p:nvPr/>
        </p:nvPicPr>
        <p:blipFill>
          <a:blip r:embed="rId3"/>
          <a:stretch>
            <a:fillRect/>
          </a:stretch>
        </p:blipFill>
        <p:spPr>
          <a:xfrm>
            <a:off x="4073489" y="136524"/>
            <a:ext cx="3423920" cy="2158101"/>
          </a:xfrm>
          <a:prstGeom prst="rect">
            <a:avLst/>
          </a:prstGeom>
        </p:spPr>
      </p:pic>
      <p:pic>
        <p:nvPicPr>
          <p:cNvPr id="12" name="Picture 11" descr="Image_20250702092001">
            <a:extLst>
              <a:ext uri="{FF2B5EF4-FFF2-40B4-BE49-F238E27FC236}">
                <a16:creationId xmlns:a16="http://schemas.microsoft.com/office/drawing/2014/main" id="{1D81D72A-27DE-F707-4A11-44B28B1D65AD}"/>
              </a:ext>
            </a:extLst>
          </p:cNvPr>
          <p:cNvPicPr>
            <a:picLocks noChangeAspect="1"/>
          </p:cNvPicPr>
          <p:nvPr/>
        </p:nvPicPr>
        <p:blipFill>
          <a:blip r:embed="rId4"/>
          <a:stretch>
            <a:fillRect/>
          </a:stretch>
        </p:blipFill>
        <p:spPr>
          <a:xfrm>
            <a:off x="7880061" y="276758"/>
            <a:ext cx="3897283" cy="2017868"/>
          </a:xfrm>
          <a:prstGeom prst="rect">
            <a:avLst/>
          </a:prstGeom>
        </p:spPr>
      </p:pic>
      <p:pic>
        <p:nvPicPr>
          <p:cNvPr id="13" name="Picture 12">
            <a:extLst>
              <a:ext uri="{FF2B5EF4-FFF2-40B4-BE49-F238E27FC236}">
                <a16:creationId xmlns:a16="http://schemas.microsoft.com/office/drawing/2014/main" id="{1B135355-45F7-C535-349A-20BE6603D51D}"/>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a:xfrm>
            <a:off x="510222" y="3783701"/>
            <a:ext cx="3399155" cy="2153355"/>
          </a:xfrm>
          <a:prstGeom prst="rect">
            <a:avLst/>
          </a:prstGeom>
          <a:noFill/>
          <a:ln>
            <a:noFill/>
          </a:ln>
        </p:spPr>
      </p:pic>
      <p:pic>
        <p:nvPicPr>
          <p:cNvPr id="14" name="Picture 13" descr="WhatsApp Image 2025-11-21 at 15.40.19_026a1a2f">
            <a:extLst>
              <a:ext uri="{FF2B5EF4-FFF2-40B4-BE49-F238E27FC236}">
                <a16:creationId xmlns:a16="http://schemas.microsoft.com/office/drawing/2014/main" id="{02798A5E-25DD-2CFE-D946-3753872628E2}"/>
              </a:ext>
            </a:extLst>
          </p:cNvPr>
          <p:cNvPicPr>
            <a:picLocks noChangeAspect="1"/>
          </p:cNvPicPr>
          <p:nvPr/>
        </p:nvPicPr>
        <p:blipFill>
          <a:blip r:embed="rId6"/>
          <a:stretch>
            <a:fillRect/>
          </a:stretch>
        </p:blipFill>
        <p:spPr>
          <a:xfrm>
            <a:off x="4073489" y="3783701"/>
            <a:ext cx="2724126" cy="2103395"/>
          </a:xfrm>
          <a:prstGeom prst="rect">
            <a:avLst/>
          </a:prstGeom>
        </p:spPr>
      </p:pic>
      <p:pic>
        <p:nvPicPr>
          <p:cNvPr id="15" name="Picture 14" descr="WhatsApp Image 2025-11-21 at 15.42.48_d9fca2c5">
            <a:extLst>
              <a:ext uri="{FF2B5EF4-FFF2-40B4-BE49-F238E27FC236}">
                <a16:creationId xmlns:a16="http://schemas.microsoft.com/office/drawing/2014/main" id="{6ED62AF9-3E2A-ACAA-A164-F42A6F2DF0E1}"/>
              </a:ext>
            </a:extLst>
          </p:cNvPr>
          <p:cNvPicPr>
            <a:picLocks noChangeAspect="1"/>
          </p:cNvPicPr>
          <p:nvPr/>
        </p:nvPicPr>
        <p:blipFill>
          <a:blip r:embed="rId7"/>
          <a:stretch>
            <a:fillRect/>
          </a:stretch>
        </p:blipFill>
        <p:spPr>
          <a:xfrm>
            <a:off x="7880061" y="3770085"/>
            <a:ext cx="4041645" cy="2017868"/>
          </a:xfrm>
          <a:prstGeom prst="rect">
            <a:avLst/>
          </a:prstGeom>
        </p:spPr>
      </p:pic>
      <p:sp>
        <p:nvSpPr>
          <p:cNvPr id="17" name="TextBox 16">
            <a:extLst>
              <a:ext uri="{FF2B5EF4-FFF2-40B4-BE49-F238E27FC236}">
                <a16:creationId xmlns:a16="http://schemas.microsoft.com/office/drawing/2014/main" id="{5ECDCAFF-C071-E758-58F4-0BBE1C4D74D0}"/>
              </a:ext>
            </a:extLst>
          </p:cNvPr>
          <p:cNvSpPr txBox="1"/>
          <p:nvPr/>
        </p:nvSpPr>
        <p:spPr>
          <a:xfrm>
            <a:off x="7983747" y="5892581"/>
            <a:ext cx="3897283" cy="923330"/>
          </a:xfrm>
          <a:prstGeom prst="rect">
            <a:avLst/>
          </a:prstGeom>
          <a:noFill/>
        </p:spPr>
        <p:txBody>
          <a:bodyPr wrap="square">
            <a:spAutoFit/>
          </a:bodyPr>
          <a:lstStyle/>
          <a:p>
            <a:r>
              <a:rPr lang="en-GB" sz="1800" b="1" dirty="0">
                <a:effectLst/>
                <a:latin typeface="Arial" panose="020B0604020202020204" pitchFamily="34" charset="0"/>
                <a:ea typeface="Calibri" panose="020F0502020204030204" pitchFamily="34" charset="0"/>
                <a:cs typeface="Arial" panose="020B0604020202020204" pitchFamily="34" charset="0"/>
              </a:rPr>
              <a:t>Figure 11.</a:t>
            </a:r>
            <a:r>
              <a:rPr lang="en-GB" sz="1800" dirty="0">
                <a:effectLst/>
                <a:latin typeface="Arial" panose="020B0604020202020204" pitchFamily="34" charset="0"/>
                <a:ea typeface="Calibri" panose="020F0502020204030204" pitchFamily="34" charset="0"/>
                <a:cs typeface="Arial" panose="020B0604020202020204" pitchFamily="34" charset="0"/>
              </a:rPr>
              <a:t> </a:t>
            </a:r>
            <a:r>
              <a:rPr lang="en-US" sz="1800" dirty="0">
                <a:effectLst/>
                <a:latin typeface="Arial" panose="020B0604020202020204" pitchFamily="34" charset="0"/>
                <a:ea typeface="Calibri" panose="020F0502020204030204" pitchFamily="34" charset="0"/>
                <a:cs typeface="Arial" panose="020B0604020202020204" pitchFamily="34" charset="0"/>
              </a:rPr>
              <a:t>Trained data collectors</a:t>
            </a:r>
            <a:r>
              <a:rPr lang="en-GB" sz="1800" dirty="0">
                <a:effectLst/>
                <a:latin typeface="Arial" panose="020B0604020202020204" pitchFamily="34" charset="0"/>
                <a:ea typeface="Calibri" panose="020F0502020204030204" pitchFamily="34" charset="0"/>
                <a:cs typeface="Arial" panose="020B0604020202020204" pitchFamily="34" charset="0"/>
              </a:rPr>
              <a:t> rehearsing the updated data collection tool</a:t>
            </a:r>
            <a:endParaRPr lang="en-US" dirty="0">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D8954EF4-58FE-415D-91EA-D526E3D020D2}"/>
              </a:ext>
            </a:extLst>
          </p:cNvPr>
          <p:cNvSpPr txBox="1"/>
          <p:nvPr/>
        </p:nvSpPr>
        <p:spPr>
          <a:xfrm>
            <a:off x="340747" y="5937057"/>
            <a:ext cx="6098874" cy="646331"/>
          </a:xfrm>
          <a:prstGeom prst="rect">
            <a:avLst/>
          </a:prstGeom>
          <a:noFill/>
        </p:spPr>
        <p:txBody>
          <a:bodyPr wrap="square">
            <a:spAutoFit/>
          </a:bodyPr>
          <a:lstStyle/>
          <a:p>
            <a:r>
              <a:rPr lang="en-GB" b="1" dirty="0">
                <a:effectLst/>
                <a:latin typeface="Arial" panose="020B0604020202020204" pitchFamily="34" charset="0"/>
                <a:ea typeface="Calibri" panose="020F0502020204030204" pitchFamily="34" charset="0"/>
                <a:cs typeface="Arial" panose="020B0604020202020204" pitchFamily="34" charset="0"/>
              </a:rPr>
              <a:t>Figure 10. </a:t>
            </a:r>
            <a:r>
              <a:rPr lang="en-GB" dirty="0">
                <a:effectLst/>
                <a:latin typeface="Arial" panose="020B0604020202020204" pitchFamily="34" charset="0"/>
                <a:ea typeface="Calibri" panose="020F0502020204030204" pitchFamily="34" charset="0"/>
                <a:cs typeface="Arial" panose="020B0604020202020204" pitchFamily="34" charset="0"/>
              </a:rPr>
              <a:t>Group photo of </a:t>
            </a:r>
            <a:r>
              <a:rPr lang="en-US" dirty="0">
                <a:effectLst/>
                <a:latin typeface="Arial" panose="020B0604020202020204" pitchFamily="34" charset="0"/>
                <a:ea typeface="Calibri" panose="020F0502020204030204" pitchFamily="34" charset="0"/>
                <a:cs typeface="Arial" panose="020B0604020202020204" pitchFamily="34" charset="0"/>
              </a:rPr>
              <a:t>trainers</a:t>
            </a:r>
            <a:r>
              <a:rPr lang="en-GB" dirty="0">
                <a:effectLst/>
                <a:latin typeface="Arial" panose="020B0604020202020204" pitchFamily="34" charset="0"/>
                <a:ea typeface="Calibri" panose="020F0502020204030204" pitchFamily="34" charset="0"/>
                <a:cs typeface="Arial" panose="020B0604020202020204" pitchFamily="34" charset="0"/>
              </a:rPr>
              <a:t> and data collection team</a:t>
            </a:r>
            <a:endParaRPr lang="en-US" dirty="0">
              <a:latin typeface="Arial" panose="020B0604020202020204" pitchFamily="34" charset="0"/>
              <a:cs typeface="Arial" panose="020B0604020202020204" pitchFamily="34" charset="0"/>
            </a:endParaRPr>
          </a:p>
        </p:txBody>
      </p:sp>
      <p:sp>
        <p:nvSpPr>
          <p:cNvPr id="21" name="TextBox 20">
            <a:extLst>
              <a:ext uri="{FF2B5EF4-FFF2-40B4-BE49-F238E27FC236}">
                <a16:creationId xmlns:a16="http://schemas.microsoft.com/office/drawing/2014/main" id="{7E560E57-3CE3-A7D9-FDE2-6FFD40CC8092}"/>
              </a:ext>
            </a:extLst>
          </p:cNvPr>
          <p:cNvSpPr txBox="1"/>
          <p:nvPr/>
        </p:nvSpPr>
        <p:spPr>
          <a:xfrm>
            <a:off x="259379" y="2351238"/>
            <a:ext cx="11517965" cy="707886"/>
          </a:xfrm>
          <a:prstGeom prst="rect">
            <a:avLst/>
          </a:prstGeom>
          <a:noFill/>
        </p:spPr>
        <p:txBody>
          <a:bodyPr wrap="square">
            <a:spAutoFit/>
          </a:bodyPr>
          <a:lstStyle/>
          <a:p>
            <a:r>
              <a:rPr lang="en-GB" sz="2000" b="1" dirty="0">
                <a:effectLst/>
                <a:latin typeface="Arial" panose="020B0604020202020204" pitchFamily="34" charset="0"/>
                <a:ea typeface="Calibri" panose="020F0502020204030204" pitchFamily="34" charset="0"/>
                <a:cs typeface="Arial" panose="020B0604020202020204" pitchFamily="34" charset="0"/>
              </a:rPr>
              <a:t>Figure 9.</a:t>
            </a:r>
            <a:r>
              <a:rPr lang="en-GB" sz="2000" dirty="0">
                <a:effectLst/>
                <a:latin typeface="Arial" panose="020B0604020202020204" pitchFamily="34" charset="0"/>
                <a:ea typeface="Calibri" panose="020F0502020204030204" pitchFamily="34" charset="0"/>
                <a:cs typeface="Arial" panose="020B0604020202020204" pitchFamily="34" charset="0"/>
              </a:rPr>
              <a:t>  Photographic display of p</a:t>
            </a:r>
            <a:r>
              <a:rPr lang="en-US" sz="2000" dirty="0" err="1">
                <a:effectLst/>
                <a:latin typeface="Arial" panose="020B0604020202020204" pitchFamily="34" charset="0"/>
                <a:ea typeface="Calibri" panose="020F0502020204030204" pitchFamily="34" charset="0"/>
                <a:cs typeface="Arial" panose="020B0604020202020204" pitchFamily="34" charset="0"/>
              </a:rPr>
              <a:t>articipants</a:t>
            </a:r>
            <a:r>
              <a:rPr lang="en-US" sz="2000" dirty="0">
                <a:effectLst/>
                <a:latin typeface="Arial" panose="020B0604020202020204" pitchFamily="34" charset="0"/>
                <a:ea typeface="Calibri" panose="020F0502020204030204" pitchFamily="34" charset="0"/>
                <a:cs typeface="Arial" panose="020B0604020202020204" pitchFamily="34" charset="0"/>
              </a:rPr>
              <a:t> on one-day stakeholder meeting on critical </a:t>
            </a:r>
            <a:r>
              <a:rPr lang="en-US" sz="2000" dirty="0">
                <a:latin typeface="Arial" panose="020B0604020202020204" pitchFamily="34" charset="0"/>
                <a:ea typeface="Calibri" panose="020F0502020204030204" pitchFamily="34" charset="0"/>
                <a:cs typeface="Arial" panose="020B0604020202020204" pitchFamily="34" charset="0"/>
              </a:rPr>
              <a:t>f</a:t>
            </a:r>
            <a:r>
              <a:rPr lang="en-US" sz="2000" dirty="0">
                <a:effectLst/>
                <a:latin typeface="Arial" panose="020B0604020202020204" pitchFamily="34" charset="0"/>
                <a:ea typeface="Calibri" panose="020F0502020204030204" pitchFamily="34" charset="0"/>
                <a:cs typeface="Arial" panose="020B0604020202020204" pitchFamily="34" charset="0"/>
              </a:rPr>
              <a:t>ood </a:t>
            </a:r>
            <a:r>
              <a:rPr lang="en-US" sz="2000" dirty="0">
                <a:latin typeface="Arial" panose="020B0604020202020204" pitchFamily="34" charset="0"/>
                <a:ea typeface="Calibri" panose="020F0502020204030204" pitchFamily="34" charset="0"/>
                <a:cs typeface="Arial" panose="020B0604020202020204" pitchFamily="34" charset="0"/>
              </a:rPr>
              <a:t>s</a:t>
            </a:r>
            <a:r>
              <a:rPr lang="en-US" sz="2000" dirty="0">
                <a:effectLst/>
                <a:latin typeface="Arial" panose="020B0604020202020204" pitchFamily="34" charset="0"/>
                <a:ea typeface="Calibri" panose="020F0502020204030204" pitchFamily="34" charset="0"/>
                <a:cs typeface="Arial" panose="020B0604020202020204" pitchFamily="34" charset="0"/>
              </a:rPr>
              <a:t>afety, dietary exposure and consumer </a:t>
            </a:r>
            <a:r>
              <a:rPr lang="en-US" sz="2000" dirty="0">
                <a:latin typeface="Arial" panose="020B0604020202020204" pitchFamily="34" charset="0"/>
                <a:ea typeface="Calibri" panose="020F0502020204030204" pitchFamily="34" charset="0"/>
                <a:cs typeface="Arial" panose="020B0604020202020204" pitchFamily="34" charset="0"/>
              </a:rPr>
              <a:t>a</a:t>
            </a:r>
            <a:r>
              <a:rPr lang="en-US" sz="2000" dirty="0">
                <a:effectLst/>
                <a:latin typeface="Arial" panose="020B0604020202020204" pitchFamily="34" charset="0"/>
                <a:ea typeface="Calibri" panose="020F0502020204030204" pitchFamily="34" charset="0"/>
                <a:cs typeface="Arial" panose="020B0604020202020204" pitchFamily="34" charset="0"/>
              </a:rPr>
              <a:t>wareness of mycotoxin </a:t>
            </a:r>
            <a:r>
              <a:rPr lang="en-US" sz="2000" dirty="0">
                <a:latin typeface="Arial" panose="020B0604020202020204" pitchFamily="34" charset="0"/>
                <a:ea typeface="Calibri" panose="020F0502020204030204" pitchFamily="34" charset="0"/>
                <a:cs typeface="Arial" panose="020B0604020202020204" pitchFamily="34" charset="0"/>
              </a:rPr>
              <a:t>c</a:t>
            </a:r>
            <a:r>
              <a:rPr lang="en-US" sz="2000" dirty="0">
                <a:effectLst/>
                <a:latin typeface="Arial" panose="020B0604020202020204" pitchFamily="34" charset="0"/>
                <a:ea typeface="Calibri" panose="020F0502020204030204" pitchFamily="34" charset="0"/>
                <a:cs typeface="Arial" panose="020B0604020202020204" pitchFamily="34" charset="0"/>
              </a:rPr>
              <a:t>ontamination in Sierra Leone</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544861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032889-0963-7B13-41CF-593100DDEC88}"/>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C3318C57-D9C0-715E-A606-F3CEE9CA8426}"/>
              </a:ext>
            </a:extLst>
          </p:cNvPr>
          <p:cNvSpPr>
            <a:spLocks noGrp="1"/>
          </p:cNvSpPr>
          <p:nvPr>
            <p:ph type="dt" sz="half" idx="10"/>
          </p:nvPr>
        </p:nvSpPr>
        <p:spPr/>
        <p:txBody>
          <a:bodyPr/>
          <a:lstStyle/>
          <a:p>
            <a:fld id="{BEDFA2AD-885D-49E1-9612-CAED1DA5EC0C}" type="datetime3">
              <a:rPr lang="en-US" smtClean="0"/>
              <a:t>13 December 2025</a:t>
            </a:fld>
            <a:endParaRPr lang="en-US"/>
          </a:p>
        </p:txBody>
      </p:sp>
      <p:sp>
        <p:nvSpPr>
          <p:cNvPr id="5" name="Slide Number Placeholder 4">
            <a:extLst>
              <a:ext uri="{FF2B5EF4-FFF2-40B4-BE49-F238E27FC236}">
                <a16:creationId xmlns:a16="http://schemas.microsoft.com/office/drawing/2014/main" id="{FA345FD0-41AF-5D5A-9581-A427A192C81E}"/>
              </a:ext>
            </a:extLst>
          </p:cNvPr>
          <p:cNvSpPr>
            <a:spLocks noGrp="1"/>
          </p:cNvSpPr>
          <p:nvPr>
            <p:ph type="sldNum" sz="quarter" idx="12"/>
          </p:nvPr>
        </p:nvSpPr>
        <p:spPr/>
        <p:txBody>
          <a:bodyPr/>
          <a:lstStyle/>
          <a:p>
            <a:fld id="{C1C11204-8A74-44E9-96C8-B6A49D60E869}" type="slidenum">
              <a:rPr lang="en-US" smtClean="0"/>
              <a:t>25</a:t>
            </a:fld>
            <a:endParaRPr lang="en-US"/>
          </a:p>
        </p:txBody>
      </p:sp>
      <p:sp>
        <p:nvSpPr>
          <p:cNvPr id="4" name="TextBox 3">
            <a:extLst>
              <a:ext uri="{FF2B5EF4-FFF2-40B4-BE49-F238E27FC236}">
                <a16:creationId xmlns:a16="http://schemas.microsoft.com/office/drawing/2014/main" id="{9851D56D-1BD0-8F17-6FEE-EF7B5C682333}"/>
              </a:ext>
            </a:extLst>
          </p:cNvPr>
          <p:cNvSpPr txBox="1"/>
          <p:nvPr/>
        </p:nvSpPr>
        <p:spPr>
          <a:xfrm>
            <a:off x="56062" y="106735"/>
            <a:ext cx="11633469" cy="400110"/>
          </a:xfrm>
          <a:prstGeom prst="rect">
            <a:avLst/>
          </a:prstGeom>
          <a:noFill/>
        </p:spPr>
        <p:txBody>
          <a:bodyPr wrap="square">
            <a:spAutoFit/>
          </a:bodyPr>
          <a:lstStyle/>
          <a:p>
            <a:r>
              <a:rPr lang="en-US" sz="2000" b="1" dirty="0">
                <a:effectLst/>
                <a:latin typeface="Arial" panose="020B0604020202020204" pitchFamily="34" charset="0"/>
                <a:ea typeface="Verdana" panose="020B0604030504040204" pitchFamily="34" charset="0"/>
                <a:cs typeface="Arial" panose="020B0604020202020204" pitchFamily="34" charset="0"/>
              </a:rPr>
              <a:t>Table 8.</a:t>
            </a:r>
            <a:r>
              <a:rPr lang="en-US" sz="2000" dirty="0">
                <a:effectLst/>
                <a:latin typeface="Arial" panose="020B0604020202020204" pitchFamily="34" charset="0"/>
                <a:ea typeface="Verdana" panose="020B0604030504040204" pitchFamily="34" charset="0"/>
                <a:cs typeface="Arial" panose="020B0604020202020204" pitchFamily="34" charset="0"/>
              </a:rPr>
              <a:t> </a:t>
            </a:r>
            <a:r>
              <a:rPr lang="en-GB" sz="2000" b="1" dirty="0">
                <a:latin typeface="Arial" panose="020B0604020202020204" pitchFamily="34" charset="0"/>
                <a:cs typeface="Arial" panose="020B0604020202020204" pitchFamily="34" charset="0"/>
              </a:rPr>
              <a:t>Mycotoxins Training</a:t>
            </a:r>
            <a:r>
              <a:rPr lang="en-US" sz="2000" b="1" dirty="0">
                <a:latin typeface="Arial" panose="020B0604020202020204" pitchFamily="34" charset="0"/>
                <a:cs typeface="Arial" panose="020B0604020202020204" pitchFamily="34" charset="0"/>
              </a:rPr>
              <a:t> and Data Collection</a:t>
            </a:r>
            <a:endParaRPr lang="en-US" sz="2000" dirty="0">
              <a:latin typeface="Arial" panose="020B0604020202020204" pitchFamily="34" charset="0"/>
              <a:ea typeface="Verdana" panose="020B0604030504040204" pitchFamily="34" charset="0"/>
              <a:cs typeface="Arial" panose="020B0604020202020204" pitchFamily="34" charset="0"/>
            </a:endParaRPr>
          </a:p>
        </p:txBody>
      </p:sp>
      <p:graphicFrame>
        <p:nvGraphicFramePr>
          <p:cNvPr id="3" name="Table 2">
            <a:extLst>
              <a:ext uri="{FF2B5EF4-FFF2-40B4-BE49-F238E27FC236}">
                <a16:creationId xmlns:a16="http://schemas.microsoft.com/office/drawing/2014/main" id="{038B3F63-EBD4-D682-AA23-826FF2EB312D}"/>
              </a:ext>
            </a:extLst>
          </p:cNvPr>
          <p:cNvGraphicFramePr>
            <a:graphicFrameLocks noGrp="1"/>
          </p:cNvGraphicFramePr>
          <p:nvPr>
            <p:extLst>
              <p:ext uri="{D42A27DB-BD31-4B8C-83A1-F6EECF244321}">
                <p14:modId xmlns:p14="http://schemas.microsoft.com/office/powerpoint/2010/main" val="947112141"/>
              </p:ext>
            </p:extLst>
          </p:nvPr>
        </p:nvGraphicFramePr>
        <p:xfrm>
          <a:off x="221876" y="476994"/>
          <a:ext cx="11820599" cy="6428867"/>
        </p:xfrm>
        <a:graphic>
          <a:graphicData uri="http://schemas.openxmlformats.org/drawingml/2006/table">
            <a:tbl>
              <a:tblPr firstRow="1" firstCol="1" bandRow="1">
                <a:tableStyleId>{5C22544A-7EE6-4342-B048-85BDC9FD1C3A}</a:tableStyleId>
              </a:tblPr>
              <a:tblGrid>
                <a:gridCol w="1675935">
                  <a:extLst>
                    <a:ext uri="{9D8B030D-6E8A-4147-A177-3AD203B41FA5}">
                      <a16:colId xmlns:a16="http://schemas.microsoft.com/office/drawing/2014/main" val="1147510601"/>
                    </a:ext>
                  </a:extLst>
                </a:gridCol>
                <a:gridCol w="4002657">
                  <a:extLst>
                    <a:ext uri="{9D8B030D-6E8A-4147-A177-3AD203B41FA5}">
                      <a16:colId xmlns:a16="http://schemas.microsoft.com/office/drawing/2014/main" val="1826754891"/>
                    </a:ext>
                  </a:extLst>
                </a:gridCol>
                <a:gridCol w="4019909">
                  <a:extLst>
                    <a:ext uri="{9D8B030D-6E8A-4147-A177-3AD203B41FA5}">
                      <a16:colId xmlns:a16="http://schemas.microsoft.com/office/drawing/2014/main" val="2698269628"/>
                    </a:ext>
                  </a:extLst>
                </a:gridCol>
                <a:gridCol w="2122098">
                  <a:extLst>
                    <a:ext uri="{9D8B030D-6E8A-4147-A177-3AD203B41FA5}">
                      <a16:colId xmlns:a16="http://schemas.microsoft.com/office/drawing/2014/main" val="2087523602"/>
                    </a:ext>
                  </a:extLst>
                </a:gridCol>
              </a:tblGrid>
              <a:tr h="627891">
                <a:tc>
                  <a:txBody>
                    <a:bodyPr/>
                    <a:lstStyle/>
                    <a:p>
                      <a:pPr marL="0" marR="0">
                        <a:lnSpc>
                          <a:spcPct val="115000"/>
                        </a:lnSpc>
                        <a:spcAft>
                          <a:spcPts val="800"/>
                        </a:spcAft>
                        <a:buNone/>
                      </a:pPr>
                      <a:r>
                        <a:rPr lang="en-US" sz="1900" kern="100" dirty="0">
                          <a:effectLst/>
                          <a:latin typeface="Arial" panose="020B0604020202020204" pitchFamily="34" charset="0"/>
                          <a:cs typeface="Arial" panose="020B0604020202020204" pitchFamily="34" charset="0"/>
                        </a:rPr>
                        <a:t>NAME OF PROJECT</a:t>
                      </a:r>
                      <a:endParaRPr lang="en-US" sz="1900" kern="100" dirty="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tc>
                  <a:txBody>
                    <a:bodyPr/>
                    <a:lstStyle/>
                    <a:p>
                      <a:pPr marL="0" marR="0">
                        <a:lnSpc>
                          <a:spcPct val="115000"/>
                        </a:lnSpc>
                        <a:spcAft>
                          <a:spcPts val="800"/>
                        </a:spcAft>
                        <a:buNone/>
                      </a:pPr>
                      <a:r>
                        <a:rPr lang="en-US" sz="1900" kern="100" dirty="0">
                          <a:effectLst/>
                          <a:latin typeface="Arial" panose="020B0604020202020204" pitchFamily="34" charset="0"/>
                          <a:cs typeface="Arial" panose="020B0604020202020204" pitchFamily="34" charset="0"/>
                        </a:rPr>
                        <a:t>OBJECTIVES</a:t>
                      </a:r>
                      <a:endParaRPr lang="en-US" sz="1900" kern="100" dirty="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tc>
                  <a:txBody>
                    <a:bodyPr/>
                    <a:lstStyle/>
                    <a:p>
                      <a:pPr marL="0" marR="0">
                        <a:lnSpc>
                          <a:spcPct val="115000"/>
                        </a:lnSpc>
                        <a:spcAft>
                          <a:spcPts val="800"/>
                        </a:spcAft>
                        <a:buNone/>
                      </a:pPr>
                      <a:r>
                        <a:rPr lang="en-US" sz="1900" kern="100" dirty="0">
                          <a:effectLst/>
                          <a:latin typeface="Arial" panose="020B0604020202020204" pitchFamily="34" charset="0"/>
                          <a:cs typeface="Arial" panose="020B0604020202020204" pitchFamily="34" charset="0"/>
                        </a:rPr>
                        <a:t>BRIEF SUMMARY</a:t>
                      </a:r>
                      <a:endParaRPr lang="en-US" sz="1900" kern="100" dirty="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tc>
                  <a:txBody>
                    <a:bodyPr/>
                    <a:lstStyle/>
                    <a:p>
                      <a:pPr marL="0" marR="0">
                        <a:lnSpc>
                          <a:spcPct val="115000"/>
                        </a:lnSpc>
                        <a:spcAft>
                          <a:spcPts val="800"/>
                        </a:spcAft>
                        <a:buNone/>
                      </a:pPr>
                      <a:r>
                        <a:rPr lang="en-US" sz="1900" kern="100" dirty="0">
                          <a:effectLst/>
                          <a:latin typeface="Arial" panose="020B0604020202020204" pitchFamily="34" charset="0"/>
                          <a:cs typeface="Arial" panose="020B0604020202020204" pitchFamily="34" charset="0"/>
                        </a:rPr>
                        <a:t>CURRENT STATUS</a:t>
                      </a:r>
                      <a:endParaRPr lang="en-US" sz="1900" kern="100" dirty="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extLst>
                  <a:ext uri="{0D108BD9-81ED-4DB2-BD59-A6C34878D82A}">
                    <a16:rowId xmlns:a16="http://schemas.microsoft.com/office/drawing/2014/main" val="636132889"/>
                  </a:ext>
                </a:extLst>
              </a:tr>
              <a:tr h="5313167">
                <a:tc>
                  <a:txBody>
                    <a:bodyPr/>
                    <a:lstStyle/>
                    <a:p>
                      <a:r>
                        <a:rPr lang="en-GB" sz="1900" b="1" kern="1200" dirty="0">
                          <a:solidFill>
                            <a:schemeClr val="lt1"/>
                          </a:solidFill>
                          <a:effectLst/>
                          <a:latin typeface="Arial" panose="020B0604020202020204" pitchFamily="34" charset="0"/>
                          <a:ea typeface="+mn-ea"/>
                          <a:cs typeface="Arial" panose="020B0604020202020204" pitchFamily="34" charset="0"/>
                        </a:rPr>
                        <a:t>Comparative Analysis of Economics Performance and Agronomic Practices in Groundnut production. Evidence from Research and small holder systems in Sierra Leone</a:t>
                      </a:r>
                      <a:endParaRPr lang="en-US" sz="1900" b="0" dirty="0">
                        <a:latin typeface="Arial" panose="020B0604020202020204" pitchFamily="34" charset="0"/>
                        <a:cs typeface="Arial" panose="020B0604020202020204" pitchFamily="34" charset="0"/>
                      </a:endParaRPr>
                    </a:p>
                  </a:txBody>
                  <a:tcPr marL="45992" marR="45992" marT="0" marB="0"/>
                </a:tc>
                <a:tc>
                  <a:txBody>
                    <a:bodyPr/>
                    <a:lstStyle/>
                    <a:p>
                      <a:pPr marL="342900" marR="0" lvl="0" indent="-342900">
                        <a:buFont typeface="+mj-lt"/>
                        <a:buAutoNum type="arabicParenBoth"/>
                      </a:pPr>
                      <a:r>
                        <a:rPr lang="en-US" sz="1900" kern="100" dirty="0">
                          <a:effectLst/>
                          <a:latin typeface="Arial" panose="020B0604020202020204" pitchFamily="34" charset="0"/>
                          <a:ea typeface="PMingLiU" panose="02020500000000000000" pitchFamily="18" charset="-120"/>
                          <a:cs typeface="Arial" panose="020B0604020202020204" pitchFamily="34" charset="0"/>
                        </a:rPr>
                        <a:t> </a:t>
                      </a:r>
                      <a:r>
                        <a:rPr lang="en-GB" sz="1900" kern="1200" dirty="0">
                          <a:solidFill>
                            <a:schemeClr val="dk1"/>
                          </a:solidFill>
                          <a:effectLst/>
                          <a:latin typeface="Arial" panose="020B0604020202020204" pitchFamily="34" charset="0"/>
                          <a:ea typeface="+mn-ea"/>
                          <a:cs typeface="Arial" panose="020B0604020202020204" pitchFamily="34" charset="0"/>
                        </a:rPr>
                        <a:t>To estimate and compare the profitability of groundnut production between NARC research station and small holder farmers managed plots;</a:t>
                      </a:r>
                      <a:r>
                        <a:rPr lang="en-US" sz="1900" kern="100" dirty="0">
                          <a:effectLst/>
                          <a:latin typeface="Arial" panose="020B0604020202020204" pitchFamily="34" charset="0"/>
                          <a:ea typeface="PMingLiU" panose="02020500000000000000" pitchFamily="18" charset="-120"/>
                          <a:cs typeface="Arial" panose="020B0604020202020204" pitchFamily="34" charset="0"/>
                        </a:rPr>
                        <a:t>. </a:t>
                      </a:r>
                    </a:p>
                    <a:p>
                      <a:pPr marL="342900" marR="0" lvl="0" indent="-342900">
                        <a:buFont typeface="+mj-lt"/>
                        <a:buAutoNum type="arabicParenBoth"/>
                      </a:pPr>
                      <a:r>
                        <a:rPr lang="en-US" sz="1900" kern="1200" dirty="0">
                          <a:solidFill>
                            <a:schemeClr val="dk1"/>
                          </a:solidFill>
                          <a:effectLst/>
                          <a:latin typeface="Arial" panose="020B0604020202020204" pitchFamily="34" charset="0"/>
                          <a:ea typeface="+mn-ea"/>
                          <a:cs typeface="Arial" panose="020B0604020202020204" pitchFamily="34" charset="0"/>
                        </a:rPr>
                        <a:t>To</a:t>
                      </a:r>
                      <a:r>
                        <a:rPr lang="en-GB" sz="1900" kern="1200" dirty="0">
                          <a:solidFill>
                            <a:schemeClr val="dk1"/>
                          </a:solidFill>
                          <a:effectLst/>
                          <a:latin typeface="Arial" panose="020B0604020202020204" pitchFamily="34" charset="0"/>
                          <a:ea typeface="+mn-ea"/>
                          <a:cs typeface="Arial" panose="020B0604020202020204" pitchFamily="34" charset="0"/>
                        </a:rPr>
                        <a:t> identify and assess the key agronomic practices used in groundnut production across the two systems; </a:t>
                      </a:r>
                    </a:p>
                    <a:p>
                      <a:pPr marL="342900" marR="0" lvl="0" indent="-342900">
                        <a:buFont typeface="+mj-lt"/>
                        <a:buAutoNum type="arabicParenBoth"/>
                      </a:pPr>
                      <a:r>
                        <a:rPr lang="en-GB" sz="1900" kern="1200" dirty="0">
                          <a:solidFill>
                            <a:schemeClr val="dk1"/>
                          </a:solidFill>
                          <a:effectLst/>
                          <a:latin typeface="Arial" panose="020B0604020202020204" pitchFamily="34" charset="0"/>
                          <a:ea typeface="+mn-ea"/>
                          <a:cs typeface="Arial" panose="020B0604020202020204" pitchFamily="34" charset="0"/>
                        </a:rPr>
                        <a:t> To </a:t>
                      </a:r>
                      <a:r>
                        <a:rPr lang="en-US" sz="1900" kern="1200" dirty="0">
                          <a:solidFill>
                            <a:schemeClr val="dk1"/>
                          </a:solidFill>
                          <a:effectLst/>
                          <a:latin typeface="Arial" panose="020B0604020202020204" pitchFamily="34" charset="0"/>
                          <a:ea typeface="+mn-ea"/>
                          <a:cs typeface="Arial" panose="020B0604020202020204" pitchFamily="34" charset="0"/>
                        </a:rPr>
                        <a:t>d</a:t>
                      </a:r>
                      <a:r>
                        <a:rPr lang="en-GB" sz="1900" kern="1200" dirty="0" err="1">
                          <a:solidFill>
                            <a:schemeClr val="dk1"/>
                          </a:solidFill>
                          <a:effectLst/>
                          <a:latin typeface="Arial" panose="020B0604020202020204" pitchFamily="34" charset="0"/>
                          <a:ea typeface="+mn-ea"/>
                          <a:cs typeface="Arial" panose="020B0604020202020204" pitchFamily="34" charset="0"/>
                        </a:rPr>
                        <a:t>etermine</a:t>
                      </a:r>
                      <a:r>
                        <a:rPr lang="en-GB" sz="1900" kern="1200" dirty="0">
                          <a:solidFill>
                            <a:schemeClr val="dk1"/>
                          </a:solidFill>
                          <a:effectLst/>
                          <a:latin typeface="Arial" panose="020B0604020202020204" pitchFamily="34" charset="0"/>
                          <a:ea typeface="+mn-ea"/>
                          <a:cs typeface="Arial" panose="020B0604020202020204" pitchFamily="34" charset="0"/>
                        </a:rPr>
                        <a:t> the socio-economic and agronomic factors influencing profitability among smallholder groundnut producers; </a:t>
                      </a:r>
                    </a:p>
                    <a:p>
                      <a:pPr marL="342900" marR="0" lvl="0" indent="-342900">
                        <a:buFont typeface="+mj-lt"/>
                        <a:buAutoNum type="arabicParenBoth"/>
                      </a:pPr>
                      <a:r>
                        <a:rPr lang="en-GB" sz="1900" kern="1200" dirty="0">
                          <a:solidFill>
                            <a:schemeClr val="dk1"/>
                          </a:solidFill>
                          <a:effectLst/>
                          <a:latin typeface="Arial" panose="020B0604020202020204" pitchFamily="34" charset="0"/>
                          <a:ea typeface="+mn-ea"/>
                          <a:cs typeface="Arial" panose="020B0604020202020204" pitchFamily="34" charset="0"/>
                        </a:rPr>
                        <a:t> To evaluate the level of adoption of improved groundnut production technologies and inputs among smallholder farmers relative to research station practices.</a:t>
                      </a:r>
                    </a:p>
                  </a:txBody>
                  <a:tcPr marL="45992" marR="45992" marT="0" marB="0"/>
                </a:tc>
                <a:tc>
                  <a:txBody>
                    <a:bodyPr/>
                    <a:lstStyle/>
                    <a:p>
                      <a:pPr marL="457200" marR="0" indent="-457200">
                        <a:lnSpc>
                          <a:spcPct val="115000"/>
                        </a:lnSpc>
                        <a:spcAft>
                          <a:spcPts val="800"/>
                        </a:spcAft>
                        <a:buFont typeface="+mj-lt"/>
                        <a:buAutoNum type="arabicParenR"/>
                      </a:pPr>
                      <a:r>
                        <a:rPr lang="en-GB" sz="1900" kern="1200" dirty="0">
                          <a:solidFill>
                            <a:schemeClr val="dk1"/>
                          </a:solidFill>
                          <a:effectLst/>
                          <a:latin typeface="Arial" panose="020B0604020202020204" pitchFamily="34" charset="0"/>
                          <a:ea typeface="+mn-ea"/>
                          <a:cs typeface="Arial" panose="020B0604020202020204" pitchFamily="34" charset="0"/>
                        </a:rPr>
                        <a:t>Project proposal fully developed; </a:t>
                      </a:r>
                    </a:p>
                    <a:p>
                      <a:pPr marL="457200" marR="0" indent="-457200">
                        <a:lnSpc>
                          <a:spcPct val="115000"/>
                        </a:lnSpc>
                        <a:spcAft>
                          <a:spcPts val="800"/>
                        </a:spcAft>
                        <a:buFont typeface="+mj-lt"/>
                        <a:buAutoNum type="arabicParenR"/>
                      </a:pPr>
                      <a:r>
                        <a:rPr lang="en-GB" sz="1900" kern="1200" dirty="0">
                          <a:solidFill>
                            <a:schemeClr val="dk1"/>
                          </a:solidFill>
                          <a:effectLst/>
                          <a:latin typeface="Arial" panose="020B0604020202020204" pitchFamily="34" charset="0"/>
                          <a:ea typeface="+mn-ea"/>
                          <a:cs typeface="Arial" panose="020B0604020202020204" pitchFamily="34" charset="0"/>
                        </a:rPr>
                        <a:t>Complete set of field data collection tools drafted (household questionnaire included in document). Secondary data from SLARI/NARC research station trials identified for comparative analysis; </a:t>
                      </a:r>
                    </a:p>
                    <a:p>
                      <a:pPr marL="457200" marR="0" indent="-457200">
                        <a:lnSpc>
                          <a:spcPct val="115000"/>
                        </a:lnSpc>
                        <a:spcAft>
                          <a:spcPts val="800"/>
                        </a:spcAft>
                        <a:buFont typeface="+mj-lt"/>
                        <a:buAutoNum type="arabicParenR"/>
                      </a:pPr>
                      <a:r>
                        <a:rPr lang="en-GB" sz="1900" kern="1200" dirty="0">
                          <a:solidFill>
                            <a:schemeClr val="dk1"/>
                          </a:solidFill>
                          <a:effectLst/>
                          <a:latin typeface="Arial" panose="020B0604020202020204" pitchFamily="34" charset="0"/>
                          <a:ea typeface="+mn-ea"/>
                          <a:cs typeface="Arial" panose="020B0604020202020204" pitchFamily="34" charset="0"/>
                        </a:rPr>
                        <a:t>Land preparation  Complected at the research station and the  five farmers’ fields;</a:t>
                      </a:r>
                    </a:p>
                    <a:p>
                      <a:pPr marL="457200" marR="0" indent="-457200">
                        <a:lnSpc>
                          <a:spcPct val="115000"/>
                        </a:lnSpc>
                        <a:spcAft>
                          <a:spcPts val="800"/>
                        </a:spcAft>
                        <a:buFont typeface="+mj-lt"/>
                        <a:buAutoNum type="arabicParenR"/>
                      </a:pPr>
                      <a:r>
                        <a:rPr lang="en-GB" sz="1900" kern="1200" dirty="0">
                          <a:solidFill>
                            <a:schemeClr val="dk1"/>
                          </a:solidFill>
                          <a:effectLst/>
                          <a:latin typeface="Arial" panose="020B0604020202020204" pitchFamily="34" charset="0"/>
                          <a:ea typeface="+mn-ea"/>
                          <a:cs typeface="Arial" panose="020B0604020202020204" pitchFamily="34" charset="0"/>
                        </a:rPr>
                        <a:t>Trial establishment: completed at the research station and the five farmers’ fields</a:t>
                      </a:r>
                    </a:p>
                  </a:txBody>
                  <a:tcPr marL="45992" marR="45992" marT="0" marB="0"/>
                </a:tc>
                <a:tc>
                  <a:txBody>
                    <a:bodyPr/>
                    <a:lstStyle/>
                    <a:p>
                      <a:pPr marL="0" marR="0">
                        <a:lnSpc>
                          <a:spcPct val="115000"/>
                        </a:lnSpc>
                        <a:spcAft>
                          <a:spcPts val="800"/>
                        </a:spcAft>
                        <a:buNone/>
                      </a:pPr>
                      <a:r>
                        <a:rPr lang="en-GB" sz="1900" kern="1200" dirty="0">
                          <a:solidFill>
                            <a:schemeClr val="dk1"/>
                          </a:solidFill>
                          <a:effectLst/>
                          <a:latin typeface="Arial" panose="020B0604020202020204" pitchFamily="34" charset="0"/>
                          <a:ea typeface="+mn-ea"/>
                          <a:cs typeface="Arial" panose="020B0604020202020204" pitchFamily="34" charset="0"/>
                        </a:rPr>
                        <a:t>Draft research proposal Completed;</a:t>
                      </a:r>
                    </a:p>
                    <a:p>
                      <a:pPr marL="0" marR="0">
                        <a:lnSpc>
                          <a:spcPct val="115000"/>
                        </a:lnSpc>
                        <a:spcAft>
                          <a:spcPts val="800"/>
                        </a:spcAft>
                        <a:buNone/>
                      </a:pPr>
                      <a:r>
                        <a:rPr lang="en-US" sz="1900" kern="1200" dirty="0">
                          <a:solidFill>
                            <a:schemeClr val="dk1"/>
                          </a:solidFill>
                          <a:effectLst/>
                          <a:latin typeface="Arial" panose="020B0604020202020204" pitchFamily="34" charset="0"/>
                          <a:ea typeface="+mn-ea"/>
                          <a:cs typeface="Arial" panose="020B0604020202020204" pitchFamily="34" charset="0"/>
                        </a:rPr>
                        <a:t>S</a:t>
                      </a:r>
                      <a:r>
                        <a:rPr lang="en-GB" sz="1900" kern="1200" dirty="0" err="1">
                          <a:solidFill>
                            <a:schemeClr val="dk1"/>
                          </a:solidFill>
                          <a:effectLst/>
                          <a:latin typeface="Arial" panose="020B0604020202020204" pitchFamily="34" charset="0"/>
                          <a:ea typeface="+mn-ea"/>
                          <a:cs typeface="Arial" panose="020B0604020202020204" pitchFamily="34" charset="0"/>
                        </a:rPr>
                        <a:t>urvey</a:t>
                      </a:r>
                      <a:r>
                        <a:rPr lang="en-GB" sz="1900" kern="1200" dirty="0">
                          <a:solidFill>
                            <a:schemeClr val="dk1"/>
                          </a:solidFill>
                          <a:effectLst/>
                          <a:latin typeface="Arial" panose="020B0604020202020204" pitchFamily="34" charset="0"/>
                          <a:ea typeface="+mn-ea"/>
                          <a:cs typeface="Arial" panose="020B0604020202020204" pitchFamily="34" charset="0"/>
                        </a:rPr>
                        <a:t> instruments and methodology framework Documented; </a:t>
                      </a:r>
                    </a:p>
                    <a:p>
                      <a:pPr marL="0" marR="0">
                        <a:lnSpc>
                          <a:spcPct val="115000"/>
                        </a:lnSpc>
                        <a:spcAft>
                          <a:spcPts val="800"/>
                        </a:spcAft>
                        <a:buNone/>
                      </a:pPr>
                      <a:r>
                        <a:rPr lang="en-US" sz="1900" kern="1200" dirty="0">
                          <a:solidFill>
                            <a:schemeClr val="dk1"/>
                          </a:solidFill>
                          <a:effectLst/>
                          <a:latin typeface="Arial" panose="020B0604020202020204" pitchFamily="34" charset="0"/>
                          <a:ea typeface="+mn-ea"/>
                          <a:cs typeface="Arial" panose="020B0604020202020204" pitchFamily="34" charset="0"/>
                        </a:rPr>
                        <a:t>L</a:t>
                      </a:r>
                      <a:r>
                        <a:rPr lang="en-GB" sz="1900" kern="1200" dirty="0" err="1">
                          <a:solidFill>
                            <a:schemeClr val="dk1"/>
                          </a:solidFill>
                          <a:effectLst/>
                          <a:latin typeface="Arial" panose="020B0604020202020204" pitchFamily="34" charset="0"/>
                          <a:ea typeface="+mn-ea"/>
                          <a:cs typeface="Arial" panose="020B0604020202020204" pitchFamily="34" charset="0"/>
                        </a:rPr>
                        <a:t>iterature</a:t>
                      </a:r>
                      <a:r>
                        <a:rPr lang="en-GB" sz="1900" kern="1200" dirty="0">
                          <a:solidFill>
                            <a:schemeClr val="dk1"/>
                          </a:solidFill>
                          <a:effectLst/>
                          <a:latin typeface="Arial" panose="020B0604020202020204" pitchFamily="34" charset="0"/>
                          <a:ea typeface="+mn-ea"/>
                          <a:cs typeface="Arial" panose="020B0604020202020204" pitchFamily="34" charset="0"/>
                        </a:rPr>
                        <a:t> review summarizing productivity constraints and adoption gaps in groundnut farming.</a:t>
                      </a:r>
                      <a:endParaRPr lang="en-US" sz="1900" kern="100" dirty="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extLst>
                  <a:ext uri="{0D108BD9-81ED-4DB2-BD59-A6C34878D82A}">
                    <a16:rowId xmlns:a16="http://schemas.microsoft.com/office/drawing/2014/main" val="1338475523"/>
                  </a:ext>
                </a:extLst>
              </a:tr>
            </a:tbl>
          </a:graphicData>
        </a:graphic>
      </p:graphicFrame>
    </p:spTree>
    <p:extLst>
      <p:ext uri="{BB962C8B-B14F-4D97-AF65-F5344CB8AC3E}">
        <p14:creationId xmlns:p14="http://schemas.microsoft.com/office/powerpoint/2010/main" val="10300641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01FD852-541C-4B43-9CDF-7EEDA44BDB4A}"/>
              </a:ext>
            </a:extLst>
          </p:cNvPr>
          <p:cNvSpPr>
            <a:spLocks noGrp="1"/>
          </p:cNvSpPr>
          <p:nvPr>
            <p:ph type="dt" sz="half" idx="10"/>
          </p:nvPr>
        </p:nvSpPr>
        <p:spPr/>
        <p:txBody>
          <a:bodyPr/>
          <a:lstStyle/>
          <a:p>
            <a:fld id="{F8391432-23FA-4952-AFB3-34B663BF187F}" type="datetime3">
              <a:rPr lang="en-US" smtClean="0"/>
              <a:t>13 December 2025</a:t>
            </a:fld>
            <a:endParaRPr lang="en-US" dirty="0"/>
          </a:p>
        </p:txBody>
      </p:sp>
      <p:sp>
        <p:nvSpPr>
          <p:cNvPr id="5" name="Slide Number Placeholder 4">
            <a:extLst>
              <a:ext uri="{FF2B5EF4-FFF2-40B4-BE49-F238E27FC236}">
                <a16:creationId xmlns:a16="http://schemas.microsoft.com/office/drawing/2014/main" id="{77F1E5EA-770A-442C-8B81-45C2DE7BBCB3}"/>
              </a:ext>
            </a:extLst>
          </p:cNvPr>
          <p:cNvSpPr>
            <a:spLocks noGrp="1"/>
          </p:cNvSpPr>
          <p:nvPr>
            <p:ph type="sldNum" sz="quarter" idx="12"/>
          </p:nvPr>
        </p:nvSpPr>
        <p:spPr/>
        <p:txBody>
          <a:bodyPr/>
          <a:lstStyle/>
          <a:p>
            <a:fld id="{C1C11204-8A74-44E9-96C8-B6A49D60E869}" type="slidenum">
              <a:rPr lang="en-US" smtClean="0"/>
              <a:t>26</a:t>
            </a:fld>
            <a:endParaRPr lang="en-US" dirty="0"/>
          </a:p>
        </p:txBody>
      </p:sp>
      <p:sp>
        <p:nvSpPr>
          <p:cNvPr id="6" name="TextBox 5">
            <a:extLst>
              <a:ext uri="{FF2B5EF4-FFF2-40B4-BE49-F238E27FC236}">
                <a16:creationId xmlns:a16="http://schemas.microsoft.com/office/drawing/2014/main" id="{147AD40F-AE35-3663-AB04-E994C57308C3}"/>
              </a:ext>
            </a:extLst>
          </p:cNvPr>
          <p:cNvSpPr txBox="1"/>
          <p:nvPr/>
        </p:nvSpPr>
        <p:spPr>
          <a:xfrm>
            <a:off x="258792" y="241696"/>
            <a:ext cx="10282687" cy="2827121"/>
          </a:xfrm>
          <a:prstGeom prst="rect">
            <a:avLst/>
          </a:prstGeom>
          <a:noFill/>
        </p:spPr>
        <p:txBody>
          <a:bodyPr wrap="square">
            <a:spAutoFit/>
          </a:bodyPr>
          <a:lstStyle/>
          <a:p>
            <a:pPr marL="0" marR="0">
              <a:lnSpc>
                <a:spcPct val="115000"/>
              </a:lnSpc>
              <a:spcAft>
                <a:spcPts val="1000"/>
              </a:spcAft>
              <a:buNone/>
            </a:pPr>
            <a:r>
              <a:rPr lang="en-GB" sz="2000" b="1" dirty="0">
                <a:effectLst/>
                <a:latin typeface="Arial" panose="020B0604020202020204" pitchFamily="34" charset="0"/>
                <a:ea typeface="Calibri" panose="020F0502020204030204" pitchFamily="34" charset="0"/>
                <a:cs typeface="Arial" panose="020B0604020202020204" pitchFamily="34" charset="0"/>
              </a:rPr>
              <a:t>Planned Activities for Next Period:</a:t>
            </a:r>
            <a:endParaRPr lang="en-US" sz="2000" dirty="0">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lnSpc>
                <a:spcPct val="115000"/>
              </a:lnSpc>
              <a:spcAft>
                <a:spcPts val="1000"/>
              </a:spcAft>
              <a:buFont typeface="Wingdings" panose="05000000000000000000" pitchFamily="2" charset="2"/>
              <a:buChar char=""/>
              <a:tabLst>
                <a:tab pos="266700" algn="l"/>
              </a:tabLst>
            </a:pPr>
            <a:r>
              <a:rPr lang="en-GB" sz="2000" dirty="0">
                <a:effectLst/>
                <a:latin typeface="Arial" panose="020B0604020202020204" pitchFamily="34" charset="0"/>
                <a:ea typeface="Calibri" panose="020F0502020204030204" pitchFamily="34" charset="0"/>
                <a:cs typeface="Arial" panose="020B0604020202020204" pitchFamily="34" charset="0"/>
              </a:rPr>
              <a:t>Conduct complete household data collection in </a:t>
            </a:r>
            <a:r>
              <a:rPr lang="en-GB" sz="2000" dirty="0" err="1">
                <a:effectLst/>
                <a:latin typeface="Arial" panose="020B0604020202020204" pitchFamily="34" charset="0"/>
                <a:ea typeface="Calibri" panose="020F0502020204030204" pitchFamily="34" charset="0"/>
                <a:cs typeface="Arial" panose="020B0604020202020204" pitchFamily="34" charset="0"/>
              </a:rPr>
              <a:t>Moyamba</a:t>
            </a:r>
            <a:r>
              <a:rPr lang="en-GB" sz="2000" dirty="0">
                <a:effectLst/>
                <a:latin typeface="Arial" panose="020B0604020202020204" pitchFamily="34" charset="0"/>
                <a:ea typeface="Calibri" panose="020F0502020204030204" pitchFamily="34" charset="0"/>
                <a:cs typeface="Arial" panose="020B0604020202020204" pitchFamily="34" charset="0"/>
              </a:rPr>
              <a:t> District (pending funding). </a:t>
            </a:r>
            <a:endParaRPr lang="en-US" sz="2000" dirty="0">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lnSpc>
                <a:spcPct val="115000"/>
              </a:lnSpc>
              <a:spcAft>
                <a:spcPts val="1000"/>
              </a:spcAft>
              <a:buFont typeface="Wingdings" panose="05000000000000000000" pitchFamily="2" charset="2"/>
              <a:buChar char=""/>
              <a:tabLst>
                <a:tab pos="266700" algn="l"/>
              </a:tabLst>
            </a:pPr>
            <a:r>
              <a:rPr lang="en-GB" sz="2000" dirty="0">
                <a:effectLst/>
                <a:latin typeface="Arial" panose="020B0604020202020204" pitchFamily="34" charset="0"/>
                <a:ea typeface="Calibri" panose="020F0502020204030204" pitchFamily="34" charset="0"/>
                <a:cs typeface="Arial" panose="020B0604020202020204" pitchFamily="34" charset="0"/>
              </a:rPr>
              <a:t>Clean, verify and analyse farmer field data to compare with research station data.</a:t>
            </a:r>
            <a:endParaRPr lang="en-US" sz="2000" dirty="0">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lnSpc>
                <a:spcPct val="115000"/>
              </a:lnSpc>
              <a:spcAft>
                <a:spcPts val="1000"/>
              </a:spcAft>
              <a:buFont typeface="Wingdings" panose="05000000000000000000" pitchFamily="2" charset="2"/>
              <a:buChar char=""/>
              <a:tabLst>
                <a:tab pos="266700" algn="l"/>
              </a:tabLst>
            </a:pPr>
            <a:r>
              <a:rPr lang="en-GB" sz="2000" dirty="0">
                <a:effectLst/>
                <a:latin typeface="Arial" panose="020B0604020202020204" pitchFamily="34" charset="0"/>
                <a:ea typeface="Calibri" panose="020F0502020204030204" pitchFamily="34" charset="0"/>
                <a:cs typeface="Arial" panose="020B0604020202020204" pitchFamily="34" charset="0"/>
              </a:rPr>
              <a:t>Perform profitability analysis, input-use efficiency analysis, and adoption modelling.</a:t>
            </a:r>
            <a:endParaRPr lang="en-US" sz="2000" dirty="0">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lnSpc>
                <a:spcPct val="115000"/>
              </a:lnSpc>
              <a:spcAft>
                <a:spcPts val="1000"/>
              </a:spcAft>
              <a:buFont typeface="Wingdings" panose="05000000000000000000" pitchFamily="2" charset="2"/>
              <a:buChar char=""/>
              <a:tabLst>
                <a:tab pos="266700" algn="l"/>
              </a:tabLst>
            </a:pPr>
            <a:r>
              <a:rPr lang="en-GB" sz="2000" dirty="0">
                <a:effectLst/>
                <a:latin typeface="Arial" panose="020B0604020202020204" pitchFamily="34" charset="0"/>
                <a:ea typeface="Calibri" panose="020F0502020204030204" pitchFamily="34" charset="0"/>
                <a:cs typeface="Arial" panose="020B0604020202020204" pitchFamily="34" charset="0"/>
              </a:rPr>
              <a:t>Draft full scientific manuscript and policy brief.</a:t>
            </a:r>
            <a:endParaRPr lang="en-US" sz="2000" dirty="0">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lnSpc>
                <a:spcPct val="115000"/>
              </a:lnSpc>
              <a:spcAft>
                <a:spcPts val="1000"/>
              </a:spcAft>
              <a:buFont typeface="Wingdings" panose="05000000000000000000" pitchFamily="2" charset="2"/>
              <a:buChar char=""/>
              <a:tabLst>
                <a:tab pos="266700" algn="l"/>
              </a:tabLst>
            </a:pPr>
            <a:r>
              <a:rPr lang="en-GB" sz="2000" dirty="0">
                <a:effectLst/>
                <a:latin typeface="Arial" panose="020B0604020202020204" pitchFamily="34" charset="0"/>
                <a:ea typeface="Calibri" panose="020F0502020204030204" pitchFamily="34" charset="0"/>
                <a:cs typeface="Arial" panose="020B0604020202020204" pitchFamily="34" charset="0"/>
              </a:rPr>
              <a:t>Present preliminary findings to NARC/SLARI and district stakeholders.</a:t>
            </a:r>
            <a:endParaRPr lang="en-US" sz="20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8278492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FF0640-BFC2-3FCE-B9A0-2769466668A3}"/>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9D89F5F3-7F93-E2B5-B66E-E1DD15D370E7}"/>
              </a:ext>
            </a:extLst>
          </p:cNvPr>
          <p:cNvSpPr>
            <a:spLocks noGrp="1"/>
          </p:cNvSpPr>
          <p:nvPr>
            <p:ph type="dt" sz="half" idx="10"/>
          </p:nvPr>
        </p:nvSpPr>
        <p:spPr/>
        <p:txBody>
          <a:bodyPr/>
          <a:lstStyle/>
          <a:p>
            <a:fld id="{BEDFA2AD-885D-49E1-9612-CAED1DA5EC0C}" type="datetime3">
              <a:rPr lang="en-US" smtClean="0"/>
              <a:t>13 December 2025</a:t>
            </a:fld>
            <a:endParaRPr lang="en-US"/>
          </a:p>
        </p:txBody>
      </p:sp>
      <p:sp>
        <p:nvSpPr>
          <p:cNvPr id="5" name="Slide Number Placeholder 4">
            <a:extLst>
              <a:ext uri="{FF2B5EF4-FFF2-40B4-BE49-F238E27FC236}">
                <a16:creationId xmlns:a16="http://schemas.microsoft.com/office/drawing/2014/main" id="{F78F38E2-3D4B-5535-2E5B-FD9C8300A289}"/>
              </a:ext>
            </a:extLst>
          </p:cNvPr>
          <p:cNvSpPr>
            <a:spLocks noGrp="1"/>
          </p:cNvSpPr>
          <p:nvPr>
            <p:ph type="sldNum" sz="quarter" idx="12"/>
          </p:nvPr>
        </p:nvSpPr>
        <p:spPr/>
        <p:txBody>
          <a:bodyPr/>
          <a:lstStyle/>
          <a:p>
            <a:fld id="{C1C11204-8A74-44E9-96C8-B6A49D60E869}" type="slidenum">
              <a:rPr lang="en-US" smtClean="0"/>
              <a:t>27</a:t>
            </a:fld>
            <a:endParaRPr lang="en-US"/>
          </a:p>
        </p:txBody>
      </p:sp>
      <p:sp>
        <p:nvSpPr>
          <p:cNvPr id="4" name="TextBox 3">
            <a:extLst>
              <a:ext uri="{FF2B5EF4-FFF2-40B4-BE49-F238E27FC236}">
                <a16:creationId xmlns:a16="http://schemas.microsoft.com/office/drawing/2014/main" id="{5D81F30D-2868-575B-5B04-8F631D74F08F}"/>
              </a:ext>
            </a:extLst>
          </p:cNvPr>
          <p:cNvSpPr txBox="1"/>
          <p:nvPr/>
        </p:nvSpPr>
        <p:spPr>
          <a:xfrm>
            <a:off x="90568" y="106735"/>
            <a:ext cx="11633469" cy="400110"/>
          </a:xfrm>
          <a:prstGeom prst="rect">
            <a:avLst/>
          </a:prstGeom>
          <a:noFill/>
        </p:spPr>
        <p:txBody>
          <a:bodyPr wrap="square">
            <a:spAutoFit/>
          </a:bodyPr>
          <a:lstStyle/>
          <a:p>
            <a:r>
              <a:rPr lang="en-US" sz="2000" b="1" dirty="0">
                <a:effectLst/>
                <a:latin typeface="Arial" panose="020B0604020202020204" pitchFamily="34" charset="0"/>
                <a:ea typeface="Verdana" panose="020B0604030504040204" pitchFamily="34" charset="0"/>
                <a:cs typeface="Arial" panose="020B0604020202020204" pitchFamily="34" charset="0"/>
              </a:rPr>
              <a:t>Table 9.</a:t>
            </a:r>
            <a:r>
              <a:rPr lang="en-US" sz="2000" dirty="0">
                <a:effectLst/>
                <a:latin typeface="Arial" panose="020B0604020202020204" pitchFamily="34" charset="0"/>
                <a:ea typeface="Verdana" panose="020B0604030504040204" pitchFamily="34" charset="0"/>
                <a:cs typeface="Arial" panose="020B0604020202020204" pitchFamily="34" charset="0"/>
              </a:rPr>
              <a:t> </a:t>
            </a:r>
            <a:r>
              <a:rPr lang="en-GB" sz="2000" b="1" dirty="0">
                <a:latin typeface="Arial" panose="020B0604020202020204" pitchFamily="34" charset="0"/>
                <a:cs typeface="Arial" panose="020B0604020202020204" pitchFamily="34" charset="0"/>
              </a:rPr>
              <a:t>Update on Flash Dryer Operationalised Grant</a:t>
            </a:r>
            <a:endParaRPr lang="en-US" sz="2000" dirty="0">
              <a:latin typeface="Arial" panose="020B0604020202020204" pitchFamily="34" charset="0"/>
              <a:ea typeface="Verdana" panose="020B0604030504040204" pitchFamily="34" charset="0"/>
              <a:cs typeface="Arial" panose="020B0604020202020204" pitchFamily="34" charset="0"/>
            </a:endParaRPr>
          </a:p>
        </p:txBody>
      </p:sp>
      <p:graphicFrame>
        <p:nvGraphicFramePr>
          <p:cNvPr id="3" name="Table 2">
            <a:extLst>
              <a:ext uri="{FF2B5EF4-FFF2-40B4-BE49-F238E27FC236}">
                <a16:creationId xmlns:a16="http://schemas.microsoft.com/office/drawing/2014/main" id="{E450C0BD-734E-54FD-068A-A35B44EA8DCF}"/>
              </a:ext>
            </a:extLst>
          </p:cNvPr>
          <p:cNvGraphicFramePr>
            <a:graphicFrameLocks noGrp="1"/>
          </p:cNvGraphicFramePr>
          <p:nvPr>
            <p:extLst>
              <p:ext uri="{D42A27DB-BD31-4B8C-83A1-F6EECF244321}">
                <p14:modId xmlns:p14="http://schemas.microsoft.com/office/powerpoint/2010/main" val="433351459"/>
              </p:ext>
            </p:extLst>
          </p:nvPr>
        </p:nvGraphicFramePr>
        <p:xfrm>
          <a:off x="221876" y="476994"/>
          <a:ext cx="11820599" cy="5984426"/>
        </p:xfrm>
        <a:graphic>
          <a:graphicData uri="http://schemas.openxmlformats.org/drawingml/2006/table">
            <a:tbl>
              <a:tblPr firstRow="1" firstCol="1" bandRow="1">
                <a:tableStyleId>{5C22544A-7EE6-4342-B048-85BDC9FD1C3A}</a:tableStyleId>
              </a:tblPr>
              <a:tblGrid>
                <a:gridCol w="1520660">
                  <a:extLst>
                    <a:ext uri="{9D8B030D-6E8A-4147-A177-3AD203B41FA5}">
                      <a16:colId xmlns:a16="http://schemas.microsoft.com/office/drawing/2014/main" val="1147510601"/>
                    </a:ext>
                  </a:extLst>
                </a:gridCol>
                <a:gridCol w="3968151">
                  <a:extLst>
                    <a:ext uri="{9D8B030D-6E8A-4147-A177-3AD203B41FA5}">
                      <a16:colId xmlns:a16="http://schemas.microsoft.com/office/drawing/2014/main" val="1826754891"/>
                    </a:ext>
                  </a:extLst>
                </a:gridCol>
                <a:gridCol w="4209690">
                  <a:extLst>
                    <a:ext uri="{9D8B030D-6E8A-4147-A177-3AD203B41FA5}">
                      <a16:colId xmlns:a16="http://schemas.microsoft.com/office/drawing/2014/main" val="2698269628"/>
                    </a:ext>
                  </a:extLst>
                </a:gridCol>
                <a:gridCol w="2122098">
                  <a:extLst>
                    <a:ext uri="{9D8B030D-6E8A-4147-A177-3AD203B41FA5}">
                      <a16:colId xmlns:a16="http://schemas.microsoft.com/office/drawing/2014/main" val="2087523602"/>
                    </a:ext>
                  </a:extLst>
                </a:gridCol>
              </a:tblGrid>
              <a:tr h="627891">
                <a:tc>
                  <a:txBody>
                    <a:bodyPr/>
                    <a:lstStyle/>
                    <a:p>
                      <a:pPr marL="0" marR="0">
                        <a:lnSpc>
                          <a:spcPct val="115000"/>
                        </a:lnSpc>
                        <a:spcAft>
                          <a:spcPts val="800"/>
                        </a:spcAft>
                        <a:buNone/>
                      </a:pPr>
                      <a:r>
                        <a:rPr lang="en-US" sz="2000" kern="100" dirty="0">
                          <a:effectLst/>
                          <a:latin typeface="Arial" panose="020B0604020202020204" pitchFamily="34" charset="0"/>
                          <a:cs typeface="Arial" panose="020B0604020202020204" pitchFamily="34" charset="0"/>
                        </a:rPr>
                        <a:t>NAME OF PROJECT</a:t>
                      </a:r>
                      <a:endParaRPr lang="en-US" sz="2000" kern="100" dirty="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tc>
                  <a:txBody>
                    <a:bodyPr/>
                    <a:lstStyle/>
                    <a:p>
                      <a:pPr marL="0" marR="0">
                        <a:lnSpc>
                          <a:spcPct val="115000"/>
                        </a:lnSpc>
                        <a:spcAft>
                          <a:spcPts val="800"/>
                        </a:spcAft>
                        <a:buNone/>
                      </a:pPr>
                      <a:r>
                        <a:rPr lang="en-US" sz="2000" kern="100" dirty="0">
                          <a:effectLst/>
                          <a:latin typeface="Arial" panose="020B0604020202020204" pitchFamily="34" charset="0"/>
                          <a:cs typeface="Arial" panose="020B0604020202020204" pitchFamily="34" charset="0"/>
                        </a:rPr>
                        <a:t>OBJECTIVES</a:t>
                      </a:r>
                      <a:endParaRPr lang="en-US" sz="2000" kern="100" dirty="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tc>
                  <a:txBody>
                    <a:bodyPr/>
                    <a:lstStyle/>
                    <a:p>
                      <a:pPr marL="0" marR="0">
                        <a:lnSpc>
                          <a:spcPct val="115000"/>
                        </a:lnSpc>
                        <a:spcAft>
                          <a:spcPts val="800"/>
                        </a:spcAft>
                        <a:buNone/>
                      </a:pPr>
                      <a:r>
                        <a:rPr lang="en-US" sz="2000" kern="100" dirty="0">
                          <a:effectLst/>
                          <a:latin typeface="Arial" panose="020B0604020202020204" pitchFamily="34" charset="0"/>
                          <a:cs typeface="Arial" panose="020B0604020202020204" pitchFamily="34" charset="0"/>
                        </a:rPr>
                        <a:t>BRIEF SUMMARY</a:t>
                      </a:r>
                      <a:endParaRPr lang="en-US" sz="2000" kern="100" dirty="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tc>
                  <a:txBody>
                    <a:bodyPr/>
                    <a:lstStyle/>
                    <a:p>
                      <a:pPr marL="0" marR="0">
                        <a:lnSpc>
                          <a:spcPct val="115000"/>
                        </a:lnSpc>
                        <a:spcAft>
                          <a:spcPts val="800"/>
                        </a:spcAft>
                        <a:buNone/>
                      </a:pPr>
                      <a:r>
                        <a:rPr lang="en-US" sz="2000" kern="100" dirty="0">
                          <a:effectLst/>
                          <a:latin typeface="Arial" panose="020B0604020202020204" pitchFamily="34" charset="0"/>
                          <a:cs typeface="Arial" panose="020B0604020202020204" pitchFamily="34" charset="0"/>
                        </a:rPr>
                        <a:t>CURRENT STATUS</a:t>
                      </a:r>
                      <a:endParaRPr lang="en-US" sz="2000" kern="100" dirty="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extLst>
                  <a:ext uri="{0D108BD9-81ED-4DB2-BD59-A6C34878D82A}">
                    <a16:rowId xmlns:a16="http://schemas.microsoft.com/office/drawing/2014/main" val="636132889"/>
                  </a:ext>
                </a:extLst>
              </a:tr>
              <a:tr h="5313167">
                <a:tc>
                  <a:txBody>
                    <a:bodyPr/>
                    <a:lstStyle/>
                    <a:p>
                      <a:r>
                        <a:rPr lang="en-GB" sz="2000" b="1" kern="1200" dirty="0">
                          <a:solidFill>
                            <a:schemeClr val="lt1"/>
                          </a:solidFill>
                          <a:effectLst/>
                          <a:latin typeface="Arial" panose="020B0604020202020204" pitchFamily="34" charset="0"/>
                          <a:ea typeface="+mn-ea"/>
                          <a:cs typeface="Arial" panose="020B0604020202020204" pitchFamily="34" charset="0"/>
                        </a:rPr>
                        <a:t>Operationalizing cassava flash dryer for high throughput processing of cassava products</a:t>
                      </a:r>
                      <a:endParaRPr lang="en-US" sz="2000" b="0" dirty="0">
                        <a:latin typeface="Arial" panose="020B0604020202020204" pitchFamily="34" charset="0"/>
                        <a:cs typeface="Arial" panose="020B0604020202020204" pitchFamily="34" charset="0"/>
                      </a:endParaRPr>
                    </a:p>
                  </a:txBody>
                  <a:tcPr marL="45992" marR="45992" marT="0" marB="0"/>
                </a:tc>
                <a:tc>
                  <a:txBody>
                    <a:bodyPr/>
                    <a:lstStyle/>
                    <a:p>
                      <a:pPr marL="342900" marR="0" lvl="0" indent="-342900">
                        <a:buFont typeface="+mj-lt"/>
                        <a:buAutoNum type="arabicParenBoth"/>
                      </a:pPr>
                      <a:r>
                        <a:rPr lang="en-US" sz="2000" kern="100" dirty="0">
                          <a:effectLst/>
                          <a:latin typeface="Arial" panose="020B0604020202020204" pitchFamily="34" charset="0"/>
                          <a:ea typeface="PMingLiU" panose="02020500000000000000" pitchFamily="18" charset="-120"/>
                          <a:cs typeface="Arial" panose="020B0604020202020204" pitchFamily="34" charset="0"/>
                        </a:rPr>
                        <a:t> </a:t>
                      </a:r>
                      <a:r>
                        <a:rPr lang="en-GB" sz="2000" kern="1200" dirty="0">
                          <a:solidFill>
                            <a:schemeClr val="dk1"/>
                          </a:solidFill>
                          <a:effectLst/>
                          <a:latin typeface="Arial" panose="020B0604020202020204" pitchFamily="34" charset="0"/>
                          <a:ea typeface="+mn-ea"/>
                          <a:cs typeface="Arial" panose="020B0604020202020204" pitchFamily="34" charset="0"/>
                        </a:rPr>
                        <a:t>To open and clear the designated road corridor from the main access point to the cassava factory building site;</a:t>
                      </a:r>
                      <a:r>
                        <a:rPr lang="en-US" sz="2000" kern="100" dirty="0">
                          <a:effectLst/>
                          <a:latin typeface="Arial" panose="020B0604020202020204" pitchFamily="34" charset="0"/>
                          <a:ea typeface="PMingLiU" panose="02020500000000000000" pitchFamily="18" charset="-120"/>
                          <a:cs typeface="Arial" panose="020B0604020202020204" pitchFamily="34" charset="0"/>
                        </a:rPr>
                        <a:t>. </a:t>
                      </a:r>
                    </a:p>
                    <a:p>
                      <a:pPr marL="342900" marR="0" lvl="0" indent="-342900">
                        <a:buFont typeface="+mj-lt"/>
                        <a:buAutoNum type="arabicParenBoth"/>
                      </a:pPr>
                      <a:r>
                        <a:rPr lang="en-US" sz="2000" kern="1200" dirty="0">
                          <a:solidFill>
                            <a:schemeClr val="dk1"/>
                          </a:solidFill>
                          <a:effectLst/>
                          <a:latin typeface="Arial" panose="020B0604020202020204" pitchFamily="34" charset="0"/>
                          <a:ea typeface="+mn-ea"/>
                          <a:cs typeface="Arial" panose="020B0604020202020204" pitchFamily="34" charset="0"/>
                        </a:rPr>
                        <a:t>To</a:t>
                      </a:r>
                      <a:r>
                        <a:rPr lang="en-GB" sz="2000" kern="1200" dirty="0">
                          <a:solidFill>
                            <a:schemeClr val="dk1"/>
                          </a:solidFill>
                          <a:effectLst/>
                          <a:latin typeface="Arial" panose="020B0604020202020204" pitchFamily="34" charset="0"/>
                          <a:ea typeface="+mn-ea"/>
                          <a:cs typeface="Arial" panose="020B0604020202020204" pitchFamily="34" charset="0"/>
                        </a:rPr>
                        <a:t> remove unwanted vegetation, trees, and obstacles obstructing safe passage; </a:t>
                      </a:r>
                    </a:p>
                    <a:p>
                      <a:pPr marL="342900" marR="0" lvl="0" indent="-342900">
                        <a:buFont typeface="+mj-lt"/>
                        <a:buAutoNum type="arabicParenBoth"/>
                      </a:pPr>
                      <a:r>
                        <a:rPr lang="en-GB" sz="2000" kern="1200" dirty="0">
                          <a:solidFill>
                            <a:schemeClr val="dk1"/>
                          </a:solidFill>
                          <a:effectLst/>
                          <a:latin typeface="Arial" panose="020B0604020202020204" pitchFamily="34" charset="0"/>
                          <a:ea typeface="+mn-ea"/>
                          <a:cs typeface="Arial" panose="020B0604020202020204" pitchFamily="34" charset="0"/>
                        </a:rPr>
                        <a:t> To prepare the area for subsequent civil works such as grading, </a:t>
                      </a:r>
                      <a:r>
                        <a:rPr lang="en-GB" sz="2000" kern="1200" dirty="0" err="1">
                          <a:solidFill>
                            <a:schemeClr val="dk1"/>
                          </a:solidFill>
                          <a:effectLst/>
                          <a:latin typeface="Arial" panose="020B0604020202020204" pitchFamily="34" charset="0"/>
                          <a:ea typeface="+mn-ea"/>
                          <a:cs typeface="Arial" panose="020B0604020202020204" pitchFamily="34" charset="0"/>
                        </a:rPr>
                        <a:t>leveling</a:t>
                      </a:r>
                      <a:r>
                        <a:rPr lang="en-GB" sz="2000" kern="1200" dirty="0">
                          <a:solidFill>
                            <a:schemeClr val="dk1"/>
                          </a:solidFill>
                          <a:effectLst/>
                          <a:latin typeface="Arial" panose="020B0604020202020204" pitchFamily="34" charset="0"/>
                          <a:ea typeface="+mn-ea"/>
                          <a:cs typeface="Arial" panose="020B0604020202020204" pitchFamily="34" charset="0"/>
                        </a:rPr>
                        <a:t>, drainage installation, and surfacing; </a:t>
                      </a:r>
                    </a:p>
                    <a:p>
                      <a:pPr marL="342900" marR="0" lvl="0" indent="-342900">
                        <a:buFont typeface="+mj-lt"/>
                        <a:buAutoNum type="arabicParenBoth"/>
                      </a:pPr>
                      <a:r>
                        <a:rPr lang="en-GB" sz="2000" kern="1200" dirty="0">
                          <a:solidFill>
                            <a:schemeClr val="dk1"/>
                          </a:solidFill>
                          <a:effectLst/>
                          <a:latin typeface="Arial" panose="020B0604020202020204" pitchFamily="34" charset="0"/>
                          <a:ea typeface="+mn-ea"/>
                          <a:cs typeface="Arial" panose="020B0604020202020204" pitchFamily="34" charset="0"/>
                        </a:rPr>
                        <a:t>To strengthen and restore the factory’s structural and functional integrity.</a:t>
                      </a:r>
                    </a:p>
                  </a:txBody>
                  <a:tcPr marL="45992" marR="45992" marT="0" marB="0"/>
                </a:tc>
                <a:tc>
                  <a:txBody>
                    <a:bodyPr/>
                    <a:lstStyle/>
                    <a:p>
                      <a:pPr marL="457200" marR="0" indent="-457200">
                        <a:lnSpc>
                          <a:spcPct val="115000"/>
                        </a:lnSpc>
                        <a:spcAft>
                          <a:spcPts val="800"/>
                        </a:spcAft>
                        <a:buFont typeface="+mj-lt"/>
                        <a:buAutoNum type="arabicParenR"/>
                      </a:pPr>
                      <a:r>
                        <a:rPr lang="en-GB" sz="2000" kern="1200" dirty="0">
                          <a:solidFill>
                            <a:schemeClr val="dk1"/>
                          </a:solidFill>
                          <a:effectLst/>
                          <a:latin typeface="Arial" panose="020B0604020202020204" pitchFamily="34" charset="0"/>
                          <a:ea typeface="+mn-ea"/>
                          <a:cs typeface="Arial" panose="020B0604020202020204" pitchFamily="34" charset="0"/>
                        </a:rPr>
                        <a:t>Factory is now fully rehabilitated and suitable for processing cassava into flour, gari, or other value-added products. </a:t>
                      </a:r>
                    </a:p>
                    <a:p>
                      <a:pPr marL="457200" marR="0" indent="-457200">
                        <a:lnSpc>
                          <a:spcPct val="115000"/>
                        </a:lnSpc>
                        <a:spcAft>
                          <a:spcPts val="800"/>
                        </a:spcAft>
                        <a:buFont typeface="+mj-lt"/>
                        <a:buAutoNum type="arabicParenR"/>
                      </a:pPr>
                      <a:r>
                        <a:rPr lang="en-GB" sz="2000" kern="1200" dirty="0">
                          <a:solidFill>
                            <a:schemeClr val="dk1"/>
                          </a:solidFill>
                          <a:effectLst/>
                          <a:latin typeface="Arial" panose="020B0604020202020204" pitchFamily="34" charset="0"/>
                          <a:ea typeface="+mn-ea"/>
                          <a:cs typeface="Arial" panose="020B0604020202020204" pitchFamily="34" charset="0"/>
                        </a:rPr>
                        <a:t>The rehabilitated space now allows for better workflow, from raw material entry to final product output; </a:t>
                      </a:r>
                    </a:p>
                  </a:txBody>
                  <a:tcPr marL="45992" marR="45992" marT="0" marB="0"/>
                </a:tc>
                <a:tc>
                  <a:txBody>
                    <a:bodyPr/>
                    <a:lstStyle/>
                    <a:p>
                      <a:pPr marL="0" marR="0">
                        <a:lnSpc>
                          <a:spcPct val="115000"/>
                        </a:lnSpc>
                        <a:spcAft>
                          <a:spcPts val="800"/>
                        </a:spcAft>
                        <a:buNone/>
                      </a:pPr>
                      <a:r>
                        <a:rPr lang="en-US" sz="2000" kern="1200" dirty="0">
                          <a:solidFill>
                            <a:schemeClr val="dk1"/>
                          </a:solidFill>
                          <a:effectLst/>
                          <a:latin typeface="Arial" panose="020B0604020202020204" pitchFamily="34" charset="0"/>
                          <a:ea typeface="+mn-ea"/>
                          <a:cs typeface="Arial" panose="020B0604020202020204" pitchFamily="34" charset="0"/>
                        </a:rPr>
                        <a:t>Rehabilitation of the cassava flash drier factory has completed</a:t>
                      </a:r>
                      <a:r>
                        <a:rPr lang="en-GB" sz="2000" kern="1200" dirty="0">
                          <a:solidFill>
                            <a:schemeClr val="dk1"/>
                          </a:solidFill>
                          <a:effectLst/>
                          <a:latin typeface="Arial" panose="020B0604020202020204" pitchFamily="34" charset="0"/>
                          <a:ea typeface="+mn-ea"/>
                          <a:cs typeface="Arial" panose="020B0604020202020204" pitchFamily="34" charset="0"/>
                        </a:rPr>
                        <a:t>.</a:t>
                      </a:r>
                      <a:endParaRPr lang="en-US" sz="2000" kern="100" dirty="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extLst>
                  <a:ext uri="{0D108BD9-81ED-4DB2-BD59-A6C34878D82A}">
                    <a16:rowId xmlns:a16="http://schemas.microsoft.com/office/drawing/2014/main" val="1338475523"/>
                  </a:ext>
                </a:extLst>
              </a:tr>
            </a:tbl>
          </a:graphicData>
        </a:graphic>
      </p:graphicFrame>
    </p:spTree>
    <p:extLst>
      <p:ext uri="{BB962C8B-B14F-4D97-AF65-F5344CB8AC3E}">
        <p14:creationId xmlns:p14="http://schemas.microsoft.com/office/powerpoint/2010/main" val="26493810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03DC92-88F7-ACCF-01C6-33DB3A1B11B4}"/>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F2B5B76E-3676-6DFE-ED73-16615B883B63}"/>
              </a:ext>
            </a:extLst>
          </p:cNvPr>
          <p:cNvSpPr>
            <a:spLocks noGrp="1"/>
          </p:cNvSpPr>
          <p:nvPr>
            <p:ph type="dt" sz="half" idx="10"/>
          </p:nvPr>
        </p:nvSpPr>
        <p:spPr/>
        <p:txBody>
          <a:bodyPr/>
          <a:lstStyle/>
          <a:p>
            <a:fld id="{F8391432-23FA-4952-AFB3-34B663BF187F}" type="datetime3">
              <a:rPr lang="en-US" smtClean="0"/>
              <a:t>13 December 2025</a:t>
            </a:fld>
            <a:endParaRPr lang="en-US"/>
          </a:p>
        </p:txBody>
      </p:sp>
      <p:sp>
        <p:nvSpPr>
          <p:cNvPr id="5" name="Slide Number Placeholder 4">
            <a:extLst>
              <a:ext uri="{FF2B5EF4-FFF2-40B4-BE49-F238E27FC236}">
                <a16:creationId xmlns:a16="http://schemas.microsoft.com/office/drawing/2014/main" id="{3D7C06F6-9FE1-7597-681E-BD29F355CA4D}"/>
              </a:ext>
            </a:extLst>
          </p:cNvPr>
          <p:cNvSpPr>
            <a:spLocks noGrp="1"/>
          </p:cNvSpPr>
          <p:nvPr>
            <p:ph type="sldNum" sz="quarter" idx="12"/>
          </p:nvPr>
        </p:nvSpPr>
        <p:spPr/>
        <p:txBody>
          <a:bodyPr/>
          <a:lstStyle/>
          <a:p>
            <a:fld id="{C1C11204-8A74-44E9-96C8-B6A49D60E869}" type="slidenum">
              <a:rPr lang="en-US" smtClean="0"/>
              <a:t>28</a:t>
            </a:fld>
            <a:endParaRPr lang="en-US"/>
          </a:p>
        </p:txBody>
      </p:sp>
      <p:sp>
        <p:nvSpPr>
          <p:cNvPr id="21" name="TextBox 20">
            <a:extLst>
              <a:ext uri="{FF2B5EF4-FFF2-40B4-BE49-F238E27FC236}">
                <a16:creationId xmlns:a16="http://schemas.microsoft.com/office/drawing/2014/main" id="{4356FB37-2EDD-70A9-3D8B-065DE6FE0C5C}"/>
              </a:ext>
            </a:extLst>
          </p:cNvPr>
          <p:cNvSpPr txBox="1"/>
          <p:nvPr/>
        </p:nvSpPr>
        <p:spPr>
          <a:xfrm>
            <a:off x="259379" y="2351238"/>
            <a:ext cx="11517965" cy="400110"/>
          </a:xfrm>
          <a:prstGeom prst="rect">
            <a:avLst/>
          </a:prstGeom>
          <a:noFill/>
        </p:spPr>
        <p:txBody>
          <a:bodyPr wrap="square">
            <a:spAutoFit/>
          </a:bodyPr>
          <a:lstStyle/>
          <a:p>
            <a:r>
              <a:rPr lang="en-GB" sz="2000" b="1" dirty="0">
                <a:effectLst/>
                <a:latin typeface="Arial" panose="020B0604020202020204" pitchFamily="34" charset="0"/>
                <a:ea typeface="Calibri" panose="020F0502020204030204" pitchFamily="34" charset="0"/>
                <a:cs typeface="Arial" panose="020B0604020202020204" pitchFamily="34" charset="0"/>
              </a:rPr>
              <a:t>Figure 12.</a:t>
            </a:r>
            <a:r>
              <a:rPr lang="en-GB" sz="2000" dirty="0">
                <a:effectLst/>
                <a:latin typeface="Arial" panose="020B0604020202020204" pitchFamily="34" charset="0"/>
                <a:ea typeface="Calibri" panose="020F0502020204030204" pitchFamily="34" charset="0"/>
                <a:cs typeface="Arial" panose="020B0604020202020204" pitchFamily="34" charset="0"/>
              </a:rPr>
              <a:t> </a:t>
            </a:r>
            <a:r>
              <a:rPr lang="en-GB" sz="2000" dirty="0">
                <a:latin typeface="Arial" panose="020B0604020202020204" pitchFamily="34" charset="0"/>
                <a:cs typeface="Arial" panose="020B0604020202020204" pitchFamily="34" charset="0"/>
              </a:rPr>
              <a:t>Status of the factory before FSRP intervention</a:t>
            </a:r>
            <a:endParaRPr lang="en-US" sz="2000" dirty="0">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8131D22A-B586-4508-A49F-D95B1048FFD4}"/>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a:xfrm>
            <a:off x="259379" y="136525"/>
            <a:ext cx="2792862" cy="2164752"/>
          </a:xfrm>
          <a:prstGeom prst="rect">
            <a:avLst/>
          </a:prstGeom>
          <a:noFill/>
          <a:ln>
            <a:noFill/>
          </a:ln>
        </p:spPr>
      </p:pic>
      <p:pic>
        <p:nvPicPr>
          <p:cNvPr id="4" name="Picture 3">
            <a:extLst>
              <a:ext uri="{FF2B5EF4-FFF2-40B4-BE49-F238E27FC236}">
                <a16:creationId xmlns:a16="http://schemas.microsoft.com/office/drawing/2014/main" id="{4556A742-116E-A5F6-C614-BBB955FE4E9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3052240" y="136525"/>
            <a:ext cx="2641193" cy="2164752"/>
          </a:xfrm>
          <a:prstGeom prst="rect">
            <a:avLst/>
          </a:prstGeom>
          <a:noFill/>
          <a:ln>
            <a:noFill/>
          </a:ln>
        </p:spPr>
      </p:pic>
      <p:pic>
        <p:nvPicPr>
          <p:cNvPr id="7" name="Picture 6">
            <a:extLst>
              <a:ext uri="{FF2B5EF4-FFF2-40B4-BE49-F238E27FC236}">
                <a16:creationId xmlns:a16="http://schemas.microsoft.com/office/drawing/2014/main" id="{3AE527BA-626E-4422-7508-AD1B73F3C048}"/>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a:xfrm>
            <a:off x="5693433" y="134727"/>
            <a:ext cx="2485390" cy="2216511"/>
          </a:xfrm>
          <a:prstGeom prst="rect">
            <a:avLst/>
          </a:prstGeom>
          <a:noFill/>
          <a:ln>
            <a:noFill/>
          </a:ln>
        </p:spPr>
      </p:pic>
      <p:pic>
        <p:nvPicPr>
          <p:cNvPr id="8" name="Picture 7">
            <a:extLst>
              <a:ext uri="{FF2B5EF4-FFF2-40B4-BE49-F238E27FC236}">
                <a16:creationId xmlns:a16="http://schemas.microsoft.com/office/drawing/2014/main" id="{57C161B0-1AB0-1338-F1A8-631C12BECE77}"/>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a:xfrm>
            <a:off x="8184574" y="130186"/>
            <a:ext cx="2476500" cy="2216511"/>
          </a:xfrm>
          <a:prstGeom prst="rect">
            <a:avLst/>
          </a:prstGeom>
          <a:noFill/>
          <a:ln>
            <a:noFill/>
          </a:ln>
        </p:spPr>
      </p:pic>
      <p:pic>
        <p:nvPicPr>
          <p:cNvPr id="9" name="Picture 8">
            <a:extLst>
              <a:ext uri="{FF2B5EF4-FFF2-40B4-BE49-F238E27FC236}">
                <a16:creationId xmlns:a16="http://schemas.microsoft.com/office/drawing/2014/main" id="{D4459B4B-F30B-5896-A3F3-2C04D766672B}"/>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a:xfrm>
            <a:off x="209562" y="3186280"/>
            <a:ext cx="2677795" cy="2315845"/>
          </a:xfrm>
          <a:prstGeom prst="rect">
            <a:avLst/>
          </a:prstGeom>
          <a:noFill/>
          <a:ln>
            <a:noFill/>
          </a:ln>
        </p:spPr>
      </p:pic>
      <p:sp>
        <p:nvSpPr>
          <p:cNvPr id="10" name="TextBox 9">
            <a:extLst>
              <a:ext uri="{FF2B5EF4-FFF2-40B4-BE49-F238E27FC236}">
                <a16:creationId xmlns:a16="http://schemas.microsoft.com/office/drawing/2014/main" id="{35BA8B00-13E4-91B4-A81E-7373E04FE3FB}"/>
              </a:ext>
            </a:extLst>
          </p:cNvPr>
          <p:cNvSpPr txBox="1"/>
          <p:nvPr/>
        </p:nvSpPr>
        <p:spPr>
          <a:xfrm>
            <a:off x="204743" y="5540132"/>
            <a:ext cx="11517965" cy="400110"/>
          </a:xfrm>
          <a:prstGeom prst="rect">
            <a:avLst/>
          </a:prstGeom>
          <a:noFill/>
        </p:spPr>
        <p:txBody>
          <a:bodyPr wrap="square">
            <a:spAutoFit/>
          </a:bodyPr>
          <a:lstStyle/>
          <a:p>
            <a:r>
              <a:rPr lang="en-GB" sz="2000" b="1" dirty="0">
                <a:effectLst/>
                <a:latin typeface="Arial" panose="020B0604020202020204" pitchFamily="34" charset="0"/>
                <a:ea typeface="Calibri" panose="020F0502020204030204" pitchFamily="34" charset="0"/>
                <a:cs typeface="Arial" panose="020B0604020202020204" pitchFamily="34" charset="0"/>
              </a:rPr>
              <a:t>Figure 13.</a:t>
            </a:r>
            <a:r>
              <a:rPr lang="en-GB" sz="2000" dirty="0">
                <a:effectLst/>
                <a:latin typeface="Arial" panose="020B0604020202020204" pitchFamily="34" charset="0"/>
                <a:ea typeface="Calibri" panose="020F0502020204030204" pitchFamily="34" charset="0"/>
                <a:cs typeface="Arial" panose="020B0604020202020204" pitchFamily="34" charset="0"/>
              </a:rPr>
              <a:t> </a:t>
            </a:r>
            <a:r>
              <a:rPr lang="en-GB" sz="2000" dirty="0">
                <a:latin typeface="Arial" panose="020B0604020202020204" pitchFamily="34" charset="0"/>
                <a:cs typeface="Arial" panose="020B0604020202020204" pitchFamily="34" charset="0"/>
              </a:rPr>
              <a:t>Status of the factory after FSRP intervention</a:t>
            </a:r>
            <a:endParaRPr lang="en-US" sz="2000" dirty="0">
              <a:latin typeface="Arial" panose="020B0604020202020204" pitchFamily="34" charset="0"/>
              <a:cs typeface="Arial" panose="020B0604020202020204" pitchFamily="34" charset="0"/>
            </a:endParaRPr>
          </a:p>
        </p:txBody>
      </p:sp>
      <p:pic>
        <p:nvPicPr>
          <p:cNvPr id="16" name="Picture 15">
            <a:extLst>
              <a:ext uri="{FF2B5EF4-FFF2-40B4-BE49-F238E27FC236}">
                <a16:creationId xmlns:a16="http://schemas.microsoft.com/office/drawing/2014/main" id="{6DE0ECA0-5C20-EB29-2242-79F48D2F52EF}"/>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a:xfrm>
            <a:off x="2887357" y="3167456"/>
            <a:ext cx="2259965" cy="2372676"/>
          </a:xfrm>
          <a:prstGeom prst="rect">
            <a:avLst/>
          </a:prstGeom>
          <a:noFill/>
          <a:ln>
            <a:noFill/>
          </a:ln>
        </p:spPr>
      </p:pic>
      <p:pic>
        <p:nvPicPr>
          <p:cNvPr id="18" name="Picture 17">
            <a:extLst>
              <a:ext uri="{FF2B5EF4-FFF2-40B4-BE49-F238E27FC236}">
                <a16:creationId xmlns:a16="http://schemas.microsoft.com/office/drawing/2014/main" id="{971D4928-30EC-0597-769B-FDC2B7F52EFB}"/>
              </a:ext>
            </a:extLst>
          </p:cNvPr>
          <p:cNvPicPr>
            <a:picLocks noChangeAspect="1"/>
          </p:cNvPicPr>
          <p:nvPr/>
        </p:nvPicPr>
        <p:blipFill>
          <a:blip r:embed="rId8">
            <a:extLst>
              <a:ext uri="{28A0092B-C50C-407E-A947-70E740481C1C}">
                <a14:useLocalDpi xmlns:a14="http://schemas.microsoft.com/office/drawing/2010/main" val="0"/>
              </a:ext>
            </a:extLst>
          </a:blip>
          <a:srcRect l="-1" t="18137" r="-217" b="35392"/>
          <a:stretch>
            <a:fillRect/>
          </a:stretch>
        </p:blipFill>
        <p:spPr>
          <a:xfrm>
            <a:off x="5150632" y="3186280"/>
            <a:ext cx="2546350" cy="2327773"/>
          </a:xfrm>
          <a:prstGeom prst="rect">
            <a:avLst/>
          </a:prstGeom>
          <a:noFill/>
          <a:ln>
            <a:noFill/>
          </a:ln>
        </p:spPr>
      </p:pic>
      <p:pic>
        <p:nvPicPr>
          <p:cNvPr id="20" name="Picture 19">
            <a:extLst>
              <a:ext uri="{FF2B5EF4-FFF2-40B4-BE49-F238E27FC236}">
                <a16:creationId xmlns:a16="http://schemas.microsoft.com/office/drawing/2014/main" id="{F446B3C9-B9E9-5B8A-206A-11D6B0AB55A3}"/>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a:xfrm>
            <a:off x="7704346" y="3222339"/>
            <a:ext cx="2043503" cy="2327772"/>
          </a:xfrm>
          <a:prstGeom prst="rect">
            <a:avLst/>
          </a:prstGeom>
          <a:noFill/>
          <a:ln>
            <a:noFill/>
          </a:ln>
        </p:spPr>
      </p:pic>
      <p:pic>
        <p:nvPicPr>
          <p:cNvPr id="22" name="Picture 21">
            <a:extLst>
              <a:ext uri="{FF2B5EF4-FFF2-40B4-BE49-F238E27FC236}">
                <a16:creationId xmlns:a16="http://schemas.microsoft.com/office/drawing/2014/main" id="{93B8BC8E-B7D2-CD75-1F0C-DD3F95AF0F17}"/>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a:xfrm>
            <a:off x="9806421" y="3222339"/>
            <a:ext cx="1964690" cy="2295103"/>
          </a:xfrm>
          <a:prstGeom prst="rect">
            <a:avLst/>
          </a:prstGeom>
          <a:noFill/>
          <a:ln>
            <a:noFill/>
          </a:ln>
        </p:spPr>
      </p:pic>
    </p:spTree>
    <p:extLst>
      <p:ext uri="{BB962C8B-B14F-4D97-AF65-F5344CB8AC3E}">
        <p14:creationId xmlns:p14="http://schemas.microsoft.com/office/powerpoint/2010/main" val="41755693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D0E73A-97A1-9499-3852-91B874162F19}"/>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A99B88D2-E535-4230-A13F-FC02741BD5AC}"/>
              </a:ext>
            </a:extLst>
          </p:cNvPr>
          <p:cNvSpPr>
            <a:spLocks noGrp="1"/>
          </p:cNvSpPr>
          <p:nvPr>
            <p:ph type="dt" sz="half" idx="10"/>
          </p:nvPr>
        </p:nvSpPr>
        <p:spPr/>
        <p:txBody>
          <a:bodyPr/>
          <a:lstStyle/>
          <a:p>
            <a:fld id="{BEDFA2AD-885D-49E1-9612-CAED1DA5EC0C}" type="datetime3">
              <a:rPr lang="en-US" smtClean="0"/>
              <a:t>13 December 2025</a:t>
            </a:fld>
            <a:endParaRPr lang="en-US"/>
          </a:p>
        </p:txBody>
      </p:sp>
      <p:sp>
        <p:nvSpPr>
          <p:cNvPr id="5" name="Slide Number Placeholder 4">
            <a:extLst>
              <a:ext uri="{FF2B5EF4-FFF2-40B4-BE49-F238E27FC236}">
                <a16:creationId xmlns:a16="http://schemas.microsoft.com/office/drawing/2014/main" id="{AD12FE62-9187-6F5B-4269-1B0C6F6A24F9}"/>
              </a:ext>
            </a:extLst>
          </p:cNvPr>
          <p:cNvSpPr>
            <a:spLocks noGrp="1"/>
          </p:cNvSpPr>
          <p:nvPr>
            <p:ph type="sldNum" sz="quarter" idx="12"/>
          </p:nvPr>
        </p:nvSpPr>
        <p:spPr/>
        <p:txBody>
          <a:bodyPr/>
          <a:lstStyle/>
          <a:p>
            <a:fld id="{C1C11204-8A74-44E9-96C8-B6A49D60E869}" type="slidenum">
              <a:rPr lang="en-US" smtClean="0"/>
              <a:t>29</a:t>
            </a:fld>
            <a:endParaRPr lang="en-US"/>
          </a:p>
        </p:txBody>
      </p:sp>
      <p:sp>
        <p:nvSpPr>
          <p:cNvPr id="4" name="TextBox 3">
            <a:extLst>
              <a:ext uri="{FF2B5EF4-FFF2-40B4-BE49-F238E27FC236}">
                <a16:creationId xmlns:a16="http://schemas.microsoft.com/office/drawing/2014/main" id="{B0950671-B52D-5C79-9767-5752DD8A3C74}"/>
              </a:ext>
            </a:extLst>
          </p:cNvPr>
          <p:cNvSpPr txBox="1"/>
          <p:nvPr/>
        </p:nvSpPr>
        <p:spPr>
          <a:xfrm>
            <a:off x="90568" y="106735"/>
            <a:ext cx="11633469" cy="400110"/>
          </a:xfrm>
          <a:prstGeom prst="rect">
            <a:avLst/>
          </a:prstGeom>
          <a:noFill/>
        </p:spPr>
        <p:txBody>
          <a:bodyPr wrap="square">
            <a:spAutoFit/>
          </a:bodyPr>
          <a:lstStyle/>
          <a:p>
            <a:r>
              <a:rPr lang="en-US" sz="2000" b="1" dirty="0">
                <a:effectLst/>
                <a:latin typeface="Arial" panose="020B0604020202020204" pitchFamily="34" charset="0"/>
                <a:ea typeface="Verdana" panose="020B0604030504040204" pitchFamily="34" charset="0"/>
                <a:cs typeface="Arial" panose="020B0604020202020204" pitchFamily="34" charset="0"/>
              </a:rPr>
              <a:t>Table 10.</a:t>
            </a:r>
            <a:r>
              <a:rPr lang="en-US" sz="2000" dirty="0">
                <a:effectLst/>
                <a:latin typeface="Arial" panose="020B0604020202020204" pitchFamily="34" charset="0"/>
                <a:ea typeface="Verdana" panose="020B0604030504040204" pitchFamily="34" charset="0"/>
                <a:cs typeface="Arial" panose="020B0604020202020204" pitchFamily="34" charset="0"/>
              </a:rPr>
              <a:t> </a:t>
            </a:r>
            <a:r>
              <a:rPr lang="en-GB" sz="2000" b="1" dirty="0">
                <a:latin typeface="Arial" panose="020B0604020202020204" pitchFamily="34" charset="0"/>
                <a:cs typeface="Arial" panose="020B0604020202020204" pitchFamily="34" charset="0"/>
              </a:rPr>
              <a:t>Update on Flash Dryer Operationalised Grant</a:t>
            </a:r>
            <a:endParaRPr lang="en-US" sz="2000" dirty="0">
              <a:latin typeface="Arial" panose="020B0604020202020204" pitchFamily="34" charset="0"/>
              <a:ea typeface="Verdana" panose="020B0604030504040204" pitchFamily="34" charset="0"/>
              <a:cs typeface="Arial" panose="020B0604020202020204" pitchFamily="34" charset="0"/>
            </a:endParaRPr>
          </a:p>
        </p:txBody>
      </p:sp>
      <p:graphicFrame>
        <p:nvGraphicFramePr>
          <p:cNvPr id="3" name="Table 2">
            <a:extLst>
              <a:ext uri="{FF2B5EF4-FFF2-40B4-BE49-F238E27FC236}">
                <a16:creationId xmlns:a16="http://schemas.microsoft.com/office/drawing/2014/main" id="{B2A7A3DF-2C61-0ABC-ECEB-D5AB920269FC}"/>
              </a:ext>
            </a:extLst>
          </p:cNvPr>
          <p:cNvGraphicFramePr>
            <a:graphicFrameLocks noGrp="1"/>
          </p:cNvGraphicFramePr>
          <p:nvPr>
            <p:extLst>
              <p:ext uri="{D42A27DB-BD31-4B8C-83A1-F6EECF244321}">
                <p14:modId xmlns:p14="http://schemas.microsoft.com/office/powerpoint/2010/main" val="2219886999"/>
              </p:ext>
            </p:extLst>
          </p:nvPr>
        </p:nvGraphicFramePr>
        <p:xfrm>
          <a:off x="221876" y="476994"/>
          <a:ext cx="11820599" cy="5984426"/>
        </p:xfrm>
        <a:graphic>
          <a:graphicData uri="http://schemas.openxmlformats.org/drawingml/2006/table">
            <a:tbl>
              <a:tblPr firstRow="1" firstCol="1" bandRow="1">
                <a:tableStyleId>{5C22544A-7EE6-4342-B048-85BDC9FD1C3A}</a:tableStyleId>
              </a:tblPr>
              <a:tblGrid>
                <a:gridCol w="1520660">
                  <a:extLst>
                    <a:ext uri="{9D8B030D-6E8A-4147-A177-3AD203B41FA5}">
                      <a16:colId xmlns:a16="http://schemas.microsoft.com/office/drawing/2014/main" val="1147510601"/>
                    </a:ext>
                  </a:extLst>
                </a:gridCol>
                <a:gridCol w="3968151">
                  <a:extLst>
                    <a:ext uri="{9D8B030D-6E8A-4147-A177-3AD203B41FA5}">
                      <a16:colId xmlns:a16="http://schemas.microsoft.com/office/drawing/2014/main" val="1826754891"/>
                    </a:ext>
                  </a:extLst>
                </a:gridCol>
                <a:gridCol w="4209690">
                  <a:extLst>
                    <a:ext uri="{9D8B030D-6E8A-4147-A177-3AD203B41FA5}">
                      <a16:colId xmlns:a16="http://schemas.microsoft.com/office/drawing/2014/main" val="2698269628"/>
                    </a:ext>
                  </a:extLst>
                </a:gridCol>
                <a:gridCol w="2122098">
                  <a:extLst>
                    <a:ext uri="{9D8B030D-6E8A-4147-A177-3AD203B41FA5}">
                      <a16:colId xmlns:a16="http://schemas.microsoft.com/office/drawing/2014/main" val="2087523602"/>
                    </a:ext>
                  </a:extLst>
                </a:gridCol>
              </a:tblGrid>
              <a:tr h="627891">
                <a:tc>
                  <a:txBody>
                    <a:bodyPr/>
                    <a:lstStyle/>
                    <a:p>
                      <a:pPr marL="0" marR="0">
                        <a:lnSpc>
                          <a:spcPct val="115000"/>
                        </a:lnSpc>
                        <a:spcAft>
                          <a:spcPts val="800"/>
                        </a:spcAft>
                        <a:buNone/>
                      </a:pPr>
                      <a:r>
                        <a:rPr lang="en-US" sz="2000" kern="100" dirty="0">
                          <a:effectLst/>
                          <a:latin typeface="Arial" panose="020B0604020202020204" pitchFamily="34" charset="0"/>
                          <a:cs typeface="Arial" panose="020B0604020202020204" pitchFamily="34" charset="0"/>
                        </a:rPr>
                        <a:t>NAME OF PROJECT</a:t>
                      </a:r>
                      <a:endParaRPr lang="en-US" sz="2000" kern="100" dirty="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tc>
                  <a:txBody>
                    <a:bodyPr/>
                    <a:lstStyle/>
                    <a:p>
                      <a:pPr marL="0" marR="0">
                        <a:lnSpc>
                          <a:spcPct val="115000"/>
                        </a:lnSpc>
                        <a:spcAft>
                          <a:spcPts val="800"/>
                        </a:spcAft>
                        <a:buNone/>
                      </a:pPr>
                      <a:r>
                        <a:rPr lang="en-US" sz="2000" kern="100" dirty="0">
                          <a:effectLst/>
                          <a:latin typeface="Arial" panose="020B0604020202020204" pitchFamily="34" charset="0"/>
                          <a:cs typeface="Arial" panose="020B0604020202020204" pitchFamily="34" charset="0"/>
                        </a:rPr>
                        <a:t>OBJECTIVES</a:t>
                      </a:r>
                      <a:endParaRPr lang="en-US" sz="2000" kern="100" dirty="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tc>
                  <a:txBody>
                    <a:bodyPr/>
                    <a:lstStyle/>
                    <a:p>
                      <a:pPr marL="0" marR="0">
                        <a:lnSpc>
                          <a:spcPct val="115000"/>
                        </a:lnSpc>
                        <a:spcAft>
                          <a:spcPts val="800"/>
                        </a:spcAft>
                        <a:buNone/>
                      </a:pPr>
                      <a:r>
                        <a:rPr lang="en-US" sz="2000" kern="100" dirty="0">
                          <a:effectLst/>
                          <a:latin typeface="Arial" panose="020B0604020202020204" pitchFamily="34" charset="0"/>
                          <a:cs typeface="Arial" panose="020B0604020202020204" pitchFamily="34" charset="0"/>
                        </a:rPr>
                        <a:t>BRIEF SUMMARY</a:t>
                      </a:r>
                      <a:endParaRPr lang="en-US" sz="2000" kern="100" dirty="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tc>
                  <a:txBody>
                    <a:bodyPr/>
                    <a:lstStyle/>
                    <a:p>
                      <a:pPr marL="0" marR="0">
                        <a:lnSpc>
                          <a:spcPct val="115000"/>
                        </a:lnSpc>
                        <a:spcAft>
                          <a:spcPts val="800"/>
                        </a:spcAft>
                        <a:buNone/>
                      </a:pPr>
                      <a:r>
                        <a:rPr lang="en-US" sz="2000" kern="100" dirty="0">
                          <a:effectLst/>
                          <a:latin typeface="Arial" panose="020B0604020202020204" pitchFamily="34" charset="0"/>
                          <a:cs typeface="Arial" panose="020B0604020202020204" pitchFamily="34" charset="0"/>
                        </a:rPr>
                        <a:t>CURRENT STATUS</a:t>
                      </a:r>
                      <a:endParaRPr lang="en-US" sz="2000" kern="100" dirty="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extLst>
                  <a:ext uri="{0D108BD9-81ED-4DB2-BD59-A6C34878D82A}">
                    <a16:rowId xmlns:a16="http://schemas.microsoft.com/office/drawing/2014/main" val="636132889"/>
                  </a:ext>
                </a:extLst>
              </a:tr>
              <a:tr h="5313167">
                <a:tc>
                  <a:txBody>
                    <a:bodyPr/>
                    <a:lstStyle/>
                    <a:p>
                      <a:r>
                        <a:rPr lang="en-GB" sz="2000" b="1" kern="1200" dirty="0">
                          <a:solidFill>
                            <a:schemeClr val="lt1"/>
                          </a:solidFill>
                          <a:effectLst/>
                          <a:latin typeface="Arial" panose="020B0604020202020204" pitchFamily="34" charset="0"/>
                          <a:ea typeface="+mn-ea"/>
                          <a:cs typeface="Arial" panose="020B0604020202020204" pitchFamily="34" charset="0"/>
                        </a:rPr>
                        <a:t>Accelerating sustainable soybean value chain for improved Income, Nutrition</a:t>
                      </a:r>
                      <a:r>
                        <a:rPr lang="en-US" sz="2000" b="1" kern="1200" dirty="0">
                          <a:solidFill>
                            <a:schemeClr val="lt1"/>
                          </a:solidFill>
                          <a:effectLst/>
                          <a:latin typeface="Arial" panose="020B0604020202020204" pitchFamily="34" charset="0"/>
                          <a:ea typeface="+mn-ea"/>
                          <a:cs typeface="Arial" panose="020B0604020202020204" pitchFamily="34" charset="0"/>
                        </a:rPr>
                        <a:t>,</a:t>
                      </a:r>
                      <a:r>
                        <a:rPr lang="en-GB" sz="2000" b="1" kern="1200" dirty="0">
                          <a:solidFill>
                            <a:schemeClr val="lt1"/>
                          </a:solidFill>
                          <a:effectLst/>
                          <a:latin typeface="Arial" panose="020B0604020202020204" pitchFamily="34" charset="0"/>
                          <a:ea typeface="+mn-ea"/>
                          <a:cs typeface="Arial" panose="020B0604020202020204" pitchFamily="34" charset="0"/>
                        </a:rPr>
                        <a:t> and Health in Sierra Leone (Partner: IITA)</a:t>
                      </a:r>
                      <a:endParaRPr lang="en-US" sz="2000" b="0" dirty="0">
                        <a:latin typeface="Arial" panose="020B0604020202020204" pitchFamily="34" charset="0"/>
                        <a:cs typeface="Arial" panose="020B0604020202020204" pitchFamily="34" charset="0"/>
                      </a:endParaRPr>
                    </a:p>
                  </a:txBody>
                  <a:tcPr marL="45992" marR="45992" marT="0" marB="0"/>
                </a:tc>
                <a:tc>
                  <a:txBody>
                    <a:bodyPr/>
                    <a:lstStyle/>
                    <a:p>
                      <a:pPr marL="342900" marR="0" lvl="0" indent="-342900">
                        <a:buFont typeface="+mj-lt"/>
                        <a:buAutoNum type="arabicParenBoth"/>
                      </a:pPr>
                      <a:r>
                        <a:rPr lang="en-US" sz="2000" kern="100" dirty="0">
                          <a:effectLst/>
                          <a:latin typeface="Arial" panose="020B0604020202020204" pitchFamily="34" charset="0"/>
                          <a:ea typeface="PMingLiU" panose="02020500000000000000" pitchFamily="18" charset="-120"/>
                          <a:cs typeface="Arial" panose="020B0604020202020204" pitchFamily="34" charset="0"/>
                        </a:rPr>
                        <a:t> </a:t>
                      </a:r>
                      <a:r>
                        <a:rPr lang="en-US" sz="2000" kern="1200" dirty="0">
                          <a:solidFill>
                            <a:schemeClr val="dk1"/>
                          </a:solidFill>
                          <a:effectLst/>
                          <a:latin typeface="Arial" panose="020B0604020202020204" pitchFamily="34" charset="0"/>
                          <a:ea typeface="+mn-ea"/>
                          <a:cs typeface="Arial" panose="020B0604020202020204" pitchFamily="34" charset="0"/>
                        </a:rPr>
                        <a:t>To develop, evaluate and promote d</a:t>
                      </a:r>
                      <a:r>
                        <a:rPr lang="en-GB" sz="2000" kern="1200" dirty="0" err="1">
                          <a:solidFill>
                            <a:schemeClr val="dk1"/>
                          </a:solidFill>
                          <a:effectLst/>
                          <a:latin typeface="Arial" panose="020B0604020202020204" pitchFamily="34" charset="0"/>
                          <a:ea typeface="+mn-ea"/>
                          <a:cs typeface="Arial" panose="020B0604020202020204" pitchFamily="34" charset="0"/>
                        </a:rPr>
                        <a:t>ifferent</a:t>
                      </a:r>
                      <a:r>
                        <a:rPr lang="en-GB" sz="2000" kern="1200" dirty="0">
                          <a:solidFill>
                            <a:schemeClr val="dk1"/>
                          </a:solidFill>
                          <a:effectLst/>
                          <a:latin typeface="Arial" panose="020B0604020202020204" pitchFamily="34" charset="0"/>
                          <a:ea typeface="+mn-ea"/>
                          <a:cs typeface="Arial" panose="020B0604020202020204" pitchFamily="34" charset="0"/>
                        </a:rPr>
                        <a:t> soybean products;</a:t>
                      </a:r>
                      <a:r>
                        <a:rPr lang="en-US" sz="2000" kern="100" dirty="0">
                          <a:effectLst/>
                          <a:latin typeface="Arial" panose="020B0604020202020204" pitchFamily="34" charset="0"/>
                          <a:ea typeface="PMingLiU" panose="02020500000000000000" pitchFamily="18" charset="-120"/>
                          <a:cs typeface="Arial" panose="020B0604020202020204" pitchFamily="34" charset="0"/>
                        </a:rPr>
                        <a:t> </a:t>
                      </a:r>
                    </a:p>
                    <a:p>
                      <a:pPr marL="342900" marR="0" lvl="0" indent="-342900">
                        <a:buFont typeface="+mj-lt"/>
                        <a:buAutoNum type="arabicParenBoth"/>
                      </a:pPr>
                      <a:r>
                        <a:rPr lang="en-US" sz="2000" kern="1200" dirty="0">
                          <a:solidFill>
                            <a:schemeClr val="dk1"/>
                          </a:solidFill>
                          <a:effectLst/>
                          <a:latin typeface="Arial" panose="020B0604020202020204" pitchFamily="34" charset="0"/>
                          <a:ea typeface="+mn-ea"/>
                          <a:cs typeface="Arial" panose="020B0604020202020204" pitchFamily="34" charset="0"/>
                        </a:rPr>
                        <a:t>To evaluate c</a:t>
                      </a:r>
                      <a:r>
                        <a:rPr lang="en-GB" sz="2000" kern="1200" dirty="0" err="1">
                          <a:solidFill>
                            <a:schemeClr val="dk1"/>
                          </a:solidFill>
                          <a:effectLst/>
                          <a:latin typeface="Arial" panose="020B0604020202020204" pitchFamily="34" charset="0"/>
                          <a:ea typeface="+mn-ea"/>
                          <a:cs typeface="Arial" panose="020B0604020202020204" pitchFamily="34" charset="0"/>
                        </a:rPr>
                        <a:t>onsumer</a:t>
                      </a:r>
                      <a:r>
                        <a:rPr lang="en-GB" sz="2000" kern="1200" dirty="0">
                          <a:solidFill>
                            <a:schemeClr val="dk1"/>
                          </a:solidFill>
                          <a:effectLst/>
                          <a:latin typeface="Arial" panose="020B0604020202020204" pitchFamily="34" charset="0"/>
                          <a:ea typeface="+mn-ea"/>
                          <a:cs typeface="Arial" panose="020B0604020202020204" pitchFamily="34" charset="0"/>
                        </a:rPr>
                        <a:t> acceptability and willingness to pay for soybean; </a:t>
                      </a:r>
                    </a:p>
                    <a:p>
                      <a:pPr marL="342900" marR="0" lvl="0" indent="-342900">
                        <a:buFont typeface="+mj-lt"/>
                        <a:buAutoNum type="arabicParenBoth"/>
                      </a:pPr>
                      <a:r>
                        <a:rPr lang="en-GB" sz="2000" kern="1200" dirty="0">
                          <a:solidFill>
                            <a:schemeClr val="dk1"/>
                          </a:solidFill>
                          <a:effectLst/>
                          <a:latin typeface="Arial" panose="020B0604020202020204" pitchFamily="34" charset="0"/>
                          <a:ea typeface="+mn-ea"/>
                          <a:cs typeface="Arial" panose="020B0604020202020204" pitchFamily="34" charset="0"/>
                        </a:rPr>
                        <a:t> </a:t>
                      </a:r>
                      <a:r>
                        <a:rPr lang="en-US" sz="2000" kern="1200" dirty="0">
                          <a:solidFill>
                            <a:schemeClr val="dk1"/>
                          </a:solidFill>
                          <a:effectLst/>
                          <a:latin typeface="Arial" panose="020B0604020202020204" pitchFamily="34" charset="0"/>
                          <a:ea typeface="+mn-ea"/>
                          <a:cs typeface="Arial" panose="020B0604020202020204" pitchFamily="34" charset="0"/>
                        </a:rPr>
                        <a:t>To demonstrate c</a:t>
                      </a:r>
                      <a:r>
                        <a:rPr lang="en-GB" sz="2000" kern="1200" dirty="0" err="1">
                          <a:solidFill>
                            <a:schemeClr val="dk1"/>
                          </a:solidFill>
                          <a:effectLst/>
                          <a:latin typeface="Arial" panose="020B0604020202020204" pitchFamily="34" charset="0"/>
                          <a:ea typeface="+mn-ea"/>
                          <a:cs typeface="Arial" panose="020B0604020202020204" pitchFamily="34" charset="0"/>
                        </a:rPr>
                        <a:t>ooking</a:t>
                      </a:r>
                      <a:r>
                        <a:rPr lang="en-GB" sz="2000" kern="1200" dirty="0">
                          <a:solidFill>
                            <a:schemeClr val="dk1"/>
                          </a:solidFill>
                          <a:effectLst/>
                          <a:latin typeface="Arial" panose="020B0604020202020204" pitchFamily="34" charset="0"/>
                          <a:ea typeface="+mn-ea"/>
                          <a:cs typeface="Arial" panose="020B0604020202020204" pitchFamily="34" charset="0"/>
                        </a:rPr>
                        <a:t> and feeding of local complementary foods enriched with soybean and soy milk with mothers and caregivers in selected districts in the country conducted; </a:t>
                      </a:r>
                    </a:p>
                    <a:p>
                      <a:pPr marL="342900" marR="0" lvl="0" indent="-342900">
                        <a:buFont typeface="+mj-lt"/>
                        <a:buAutoNum type="arabicParenBoth"/>
                      </a:pPr>
                      <a:r>
                        <a:rPr lang="en-US" sz="2000" kern="1200" dirty="0">
                          <a:solidFill>
                            <a:schemeClr val="dk1"/>
                          </a:solidFill>
                          <a:effectLst/>
                          <a:latin typeface="Arial" panose="020B0604020202020204" pitchFamily="34" charset="0"/>
                          <a:ea typeface="+mn-ea"/>
                          <a:cs typeface="Arial" panose="020B0604020202020204" pitchFamily="34" charset="0"/>
                        </a:rPr>
                        <a:t>To organize s</a:t>
                      </a:r>
                      <a:r>
                        <a:rPr lang="en-GB" sz="2000" kern="1200" dirty="0" err="1">
                          <a:solidFill>
                            <a:schemeClr val="dk1"/>
                          </a:solidFill>
                          <a:effectLst/>
                          <a:latin typeface="Arial" panose="020B0604020202020204" pitchFamily="34" charset="0"/>
                          <a:ea typeface="+mn-ea"/>
                          <a:cs typeface="Arial" panose="020B0604020202020204" pitchFamily="34" charset="0"/>
                        </a:rPr>
                        <a:t>oybean</a:t>
                      </a:r>
                      <a:r>
                        <a:rPr lang="en-GB" sz="2000" kern="1200" dirty="0">
                          <a:solidFill>
                            <a:schemeClr val="dk1"/>
                          </a:solidFill>
                          <a:effectLst/>
                          <a:latin typeface="Arial" panose="020B0604020202020204" pitchFamily="34" charset="0"/>
                          <a:ea typeface="+mn-ea"/>
                          <a:cs typeface="Arial" panose="020B0604020202020204" pitchFamily="34" charset="0"/>
                        </a:rPr>
                        <a:t> campaign sessions at schools, hospitals, churches, mosques</a:t>
                      </a:r>
                      <a:r>
                        <a:rPr lang="en-US" sz="2000" kern="1200" dirty="0">
                          <a:solidFill>
                            <a:schemeClr val="dk1"/>
                          </a:solidFill>
                          <a:effectLst/>
                          <a:latin typeface="Arial" panose="020B0604020202020204" pitchFamily="34" charset="0"/>
                          <a:ea typeface="+mn-ea"/>
                          <a:cs typeface="Arial" panose="020B0604020202020204" pitchFamily="34" charset="0"/>
                        </a:rPr>
                        <a:t>,</a:t>
                      </a:r>
                      <a:r>
                        <a:rPr lang="en-GB" sz="2000" kern="1200" dirty="0">
                          <a:solidFill>
                            <a:schemeClr val="dk1"/>
                          </a:solidFill>
                          <a:effectLst/>
                          <a:latin typeface="Arial" panose="020B0604020202020204" pitchFamily="34" charset="0"/>
                          <a:ea typeface="+mn-ea"/>
                          <a:cs typeface="Arial" panose="020B0604020202020204" pitchFamily="34" charset="0"/>
                        </a:rPr>
                        <a:t> and community levels.</a:t>
                      </a:r>
                    </a:p>
                  </a:txBody>
                  <a:tcPr marL="45992" marR="45992" marT="0" marB="0"/>
                </a:tc>
                <a:tc>
                  <a:txBody>
                    <a:bodyPr/>
                    <a:lstStyle/>
                    <a:p>
                      <a:pPr marL="457200" marR="0" indent="-457200">
                        <a:lnSpc>
                          <a:spcPct val="115000"/>
                        </a:lnSpc>
                        <a:spcAft>
                          <a:spcPts val="800"/>
                        </a:spcAft>
                        <a:buFont typeface="+mj-lt"/>
                        <a:buAutoNum type="arabicParenR"/>
                      </a:pPr>
                      <a:r>
                        <a:rPr lang="en-GB" sz="2000" kern="1200" dirty="0">
                          <a:solidFill>
                            <a:schemeClr val="dk1"/>
                          </a:solidFill>
                          <a:effectLst/>
                          <a:latin typeface="Arial" panose="020B0604020202020204" pitchFamily="34" charset="0"/>
                          <a:ea typeface="+mn-ea"/>
                          <a:cs typeface="Arial" panose="020B0604020202020204" pitchFamily="34" charset="0"/>
                        </a:rPr>
                        <a:t>A total of 1,000 consumers were engaged; 500 for traditional products and 500 for novel products.</a:t>
                      </a:r>
                    </a:p>
                    <a:p>
                      <a:pPr marL="457200" marR="0" indent="-457200">
                        <a:lnSpc>
                          <a:spcPct val="115000"/>
                        </a:lnSpc>
                        <a:spcAft>
                          <a:spcPts val="800"/>
                        </a:spcAft>
                        <a:buFont typeface="+mj-lt"/>
                        <a:buAutoNum type="arabicParenR"/>
                      </a:pPr>
                      <a:r>
                        <a:rPr lang="en-GB" sz="2000" kern="1200" dirty="0">
                          <a:solidFill>
                            <a:schemeClr val="dk1"/>
                          </a:solidFill>
                          <a:effectLst/>
                          <a:latin typeface="Arial" panose="020B0604020202020204" pitchFamily="34" charset="0"/>
                          <a:ea typeface="+mn-ea"/>
                          <a:cs typeface="Arial" panose="020B0604020202020204" pitchFamily="34" charset="0"/>
                        </a:rPr>
                        <a:t>A total of 10 districts were included in the study based on stunting prevalence from the Sierra Leone National Nutrition Survey (2021) and previous soybean-related interventions.</a:t>
                      </a:r>
                    </a:p>
                  </a:txBody>
                  <a:tcPr marL="45992" marR="45992" marT="0" marB="0"/>
                </a:tc>
                <a:tc>
                  <a:txBody>
                    <a:bodyPr/>
                    <a:lstStyle/>
                    <a:p>
                      <a:pPr marL="0" marR="0">
                        <a:lnSpc>
                          <a:spcPct val="115000"/>
                        </a:lnSpc>
                        <a:spcAft>
                          <a:spcPts val="800"/>
                        </a:spcAft>
                        <a:buNone/>
                      </a:pPr>
                      <a:r>
                        <a:rPr lang="en-GB" sz="2000" kern="1200" dirty="0">
                          <a:solidFill>
                            <a:schemeClr val="dk1"/>
                          </a:solidFill>
                          <a:effectLst/>
                          <a:latin typeface="Arial" panose="020B0604020202020204" pitchFamily="34" charset="0"/>
                          <a:ea typeface="+mn-ea"/>
                          <a:cs typeface="Arial" panose="020B0604020202020204" pitchFamily="34" charset="0"/>
                        </a:rPr>
                        <a:t>Training manual on soybean processing, value addition</a:t>
                      </a:r>
                      <a:r>
                        <a:rPr lang="en-US" sz="2000" kern="1200" dirty="0">
                          <a:solidFill>
                            <a:schemeClr val="dk1"/>
                          </a:solidFill>
                          <a:effectLst/>
                          <a:latin typeface="Arial" panose="020B0604020202020204" pitchFamily="34" charset="0"/>
                          <a:ea typeface="+mn-ea"/>
                          <a:cs typeface="Arial" panose="020B0604020202020204" pitchFamily="34" charset="0"/>
                        </a:rPr>
                        <a:t>,</a:t>
                      </a:r>
                      <a:r>
                        <a:rPr lang="en-GB" sz="2000" kern="1200" dirty="0">
                          <a:solidFill>
                            <a:schemeClr val="dk1"/>
                          </a:solidFill>
                          <a:effectLst/>
                          <a:latin typeface="Arial" panose="020B0604020202020204" pitchFamily="34" charset="0"/>
                          <a:ea typeface="+mn-ea"/>
                          <a:cs typeface="Arial" panose="020B0604020202020204" pitchFamily="34" charset="0"/>
                        </a:rPr>
                        <a:t> and utilization has been developed; </a:t>
                      </a:r>
                      <a:r>
                        <a:rPr lang="en-GB" sz="1800" kern="1200" dirty="0">
                          <a:solidFill>
                            <a:schemeClr val="dk1"/>
                          </a:solidFill>
                          <a:effectLst/>
                          <a:latin typeface="+mn-lt"/>
                          <a:ea typeface="+mn-ea"/>
                          <a:cs typeface="+mn-cs"/>
                        </a:rPr>
                        <a:t>Data Management, and analyses;</a:t>
                      </a:r>
                    </a:p>
                    <a:p>
                      <a:pPr marL="0" marR="0">
                        <a:lnSpc>
                          <a:spcPct val="115000"/>
                        </a:lnSpc>
                        <a:spcAft>
                          <a:spcPts val="800"/>
                        </a:spcAft>
                        <a:buNone/>
                      </a:pPr>
                      <a:r>
                        <a:rPr lang="en-US" sz="1800" kern="1200" dirty="0">
                          <a:solidFill>
                            <a:schemeClr val="dk1"/>
                          </a:solidFill>
                          <a:effectLst/>
                          <a:latin typeface="+mn-lt"/>
                          <a:ea typeface="+mn-ea"/>
                          <a:cs typeface="+mn-cs"/>
                        </a:rPr>
                        <a:t>R</a:t>
                      </a:r>
                      <a:r>
                        <a:rPr lang="en-GB" sz="1800" kern="1200" dirty="0" err="1">
                          <a:solidFill>
                            <a:schemeClr val="dk1"/>
                          </a:solidFill>
                          <a:effectLst/>
                          <a:latin typeface="+mn-lt"/>
                          <a:ea typeface="+mn-ea"/>
                          <a:cs typeface="+mn-cs"/>
                        </a:rPr>
                        <a:t>eport</a:t>
                      </a:r>
                      <a:r>
                        <a:rPr lang="en-GB" sz="1800" kern="1200" dirty="0">
                          <a:solidFill>
                            <a:schemeClr val="dk1"/>
                          </a:solidFill>
                          <a:effectLst/>
                          <a:latin typeface="+mn-lt"/>
                          <a:ea typeface="+mn-ea"/>
                          <a:cs typeface="+mn-cs"/>
                        </a:rPr>
                        <a:t> writing</a:t>
                      </a:r>
                      <a:r>
                        <a:rPr lang="en-GB" sz="2000" kern="1200" dirty="0">
                          <a:solidFill>
                            <a:schemeClr val="dk1"/>
                          </a:solidFill>
                          <a:effectLst/>
                          <a:latin typeface="Arial" panose="020B0604020202020204" pitchFamily="34" charset="0"/>
                          <a:ea typeface="+mn-ea"/>
                          <a:cs typeface="Arial" panose="020B0604020202020204" pitchFamily="34" charset="0"/>
                        </a:rPr>
                        <a:t>.</a:t>
                      </a:r>
                      <a:endParaRPr lang="en-US" sz="2000" kern="100" dirty="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extLst>
                  <a:ext uri="{0D108BD9-81ED-4DB2-BD59-A6C34878D82A}">
                    <a16:rowId xmlns:a16="http://schemas.microsoft.com/office/drawing/2014/main" val="1338475523"/>
                  </a:ext>
                </a:extLst>
              </a:tr>
            </a:tbl>
          </a:graphicData>
        </a:graphic>
      </p:graphicFrame>
    </p:spTree>
    <p:extLst>
      <p:ext uri="{BB962C8B-B14F-4D97-AF65-F5344CB8AC3E}">
        <p14:creationId xmlns:p14="http://schemas.microsoft.com/office/powerpoint/2010/main" val="21939980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921" y="613280"/>
            <a:ext cx="12188079" cy="5017271"/>
          </a:xfrm>
          <a:prstGeom prst="rect">
            <a:avLst/>
          </a:prstGeom>
          <a:noFill/>
        </p:spPr>
        <p:txBody>
          <a:bodyPr wrap="square" rtlCol="0">
            <a:spAutoFit/>
          </a:bodyPr>
          <a:lstStyle/>
          <a:p>
            <a:pPr marL="342900" indent="-342900">
              <a:lnSpc>
                <a:spcPct val="135000"/>
              </a:lnSpc>
              <a:spcBef>
                <a:spcPts val="600"/>
              </a:spcBef>
              <a:buFont typeface="Wingdings" panose="05000000000000000000" pitchFamily="2" charset="2"/>
              <a:buChar char="v"/>
            </a:pPr>
            <a:r>
              <a:rPr lang="en-US" sz="2000" b="1" dirty="0">
                <a:latin typeface="Arial" panose="020B0604020202020204" pitchFamily="34" charset="0"/>
                <a:ea typeface="Verdana" panose="020B0604030504040204" pitchFamily="34" charset="0"/>
                <a:cs typeface="Arial" panose="020B0604020202020204" pitchFamily="34" charset="0"/>
              </a:rPr>
              <a:t>Global </a:t>
            </a:r>
            <a:r>
              <a:rPr lang="en-US" sz="2000" b="1" dirty="0" err="1">
                <a:latin typeface="Arial" panose="020B0604020202020204" pitchFamily="34" charset="0"/>
                <a:ea typeface="Verdana" panose="020B0604030504040204" pitchFamily="34" charset="0"/>
                <a:cs typeface="Arial" panose="020B0604020202020204" pitchFamily="34" charset="0"/>
              </a:rPr>
              <a:t>popn</a:t>
            </a:r>
            <a:r>
              <a:rPr lang="en-US" sz="2000" b="1" dirty="0">
                <a:latin typeface="Arial" panose="020B0604020202020204" pitchFamily="34" charset="0"/>
                <a:ea typeface="Verdana" panose="020B0604030504040204" pitchFamily="34" charset="0"/>
                <a:cs typeface="Arial" panose="020B0604020202020204" pitchFamily="34" charset="0"/>
              </a:rPr>
              <a:t> is projected to increase to 8.6 B in 2030, 9.8 B in 2050 and 11.2 B in 2100, with an annual increase of 83 M people (UNDESA, 2017).</a:t>
            </a:r>
          </a:p>
          <a:p>
            <a:pPr marL="342900" indent="-342900">
              <a:lnSpc>
                <a:spcPct val="135000"/>
              </a:lnSpc>
              <a:spcBef>
                <a:spcPts val="600"/>
              </a:spcBef>
              <a:buFont typeface="Wingdings" panose="05000000000000000000" pitchFamily="2" charset="2"/>
              <a:buChar char="v"/>
            </a:pPr>
            <a:r>
              <a:rPr lang="en-US" sz="2000" b="1" dirty="0">
                <a:latin typeface="Arial" panose="020B0604020202020204" pitchFamily="34" charset="0"/>
                <a:ea typeface="Verdana" panose="020B0604030504040204" pitchFamily="34" charset="0"/>
                <a:cs typeface="Arial" panose="020B0604020202020204" pitchFamily="34" charset="0"/>
              </a:rPr>
              <a:t>Increasing </a:t>
            </a:r>
            <a:r>
              <a:rPr lang="en-US" sz="2000" b="1" dirty="0" err="1">
                <a:latin typeface="Arial" panose="020B0604020202020204" pitchFamily="34" charset="0"/>
                <a:ea typeface="Verdana" panose="020B0604030504040204" pitchFamily="34" charset="0"/>
                <a:cs typeface="Arial" panose="020B0604020202020204" pitchFamily="34" charset="0"/>
              </a:rPr>
              <a:t>popn</a:t>
            </a:r>
            <a:r>
              <a:rPr lang="en-US" sz="2000" b="1" dirty="0">
                <a:latin typeface="Arial" panose="020B0604020202020204" pitchFamily="34" charset="0"/>
                <a:ea typeface="Verdana" panose="020B0604030504040204" pitchFamily="34" charset="0"/>
                <a:cs typeface="Arial" panose="020B0604020202020204" pitchFamily="34" charset="0"/>
              </a:rPr>
              <a:t> without corresponding increase in crop productivity leads to hunger and starvation.</a:t>
            </a:r>
          </a:p>
          <a:p>
            <a:pPr marL="342900" indent="-342900">
              <a:lnSpc>
                <a:spcPct val="135000"/>
              </a:lnSpc>
              <a:spcBef>
                <a:spcPts val="600"/>
              </a:spcBef>
              <a:buFont typeface="Wingdings" panose="05000000000000000000" pitchFamily="2" charset="2"/>
              <a:buChar char="v"/>
            </a:pPr>
            <a:r>
              <a:rPr lang="en-GB" sz="2000" b="1" dirty="0">
                <a:latin typeface="Arial" panose="020B0604020202020204" pitchFamily="34" charset="0"/>
                <a:cs typeface="Arial" panose="020B0604020202020204" pitchFamily="34" charset="0"/>
              </a:rPr>
              <a:t>Vision.</a:t>
            </a:r>
            <a:r>
              <a:rPr lang="en-GB" sz="2000" dirty="0">
                <a:latin typeface="Arial" panose="020B0604020202020204" pitchFamily="34" charset="0"/>
                <a:cs typeface="Arial" panose="020B0604020202020204" pitchFamily="34" charset="0"/>
              </a:rPr>
              <a:t> A resilient, innovation‑driven agricultural research system that measurably improves agricultural productivity, incomes, and nutrition while preserving the natural resource base and taking advantage of technological advancements</a:t>
            </a:r>
            <a:r>
              <a:rPr lang="en-US" sz="2000" b="1" dirty="0">
                <a:latin typeface="Arial" panose="020B0604020202020204" pitchFamily="34" charset="0"/>
                <a:ea typeface="Verdana" panose="020B0604030504040204" pitchFamily="34" charset="0"/>
                <a:cs typeface="Arial" panose="020B0604020202020204" pitchFamily="34" charset="0"/>
              </a:rPr>
              <a:t>.</a:t>
            </a:r>
          </a:p>
          <a:p>
            <a:pPr marL="342900" indent="-342900">
              <a:lnSpc>
                <a:spcPct val="135000"/>
              </a:lnSpc>
              <a:spcBef>
                <a:spcPts val="600"/>
              </a:spcBef>
              <a:buFont typeface="Wingdings" panose="05000000000000000000" pitchFamily="2" charset="2"/>
              <a:buChar char="v"/>
            </a:pPr>
            <a:r>
              <a:rPr lang="en-GB" sz="2000" b="1" dirty="0">
                <a:latin typeface="Arial" panose="020B0604020202020204" pitchFamily="34" charset="0"/>
                <a:cs typeface="Arial" panose="020B0604020202020204" pitchFamily="34" charset="0"/>
              </a:rPr>
              <a:t>Mission.</a:t>
            </a:r>
            <a:r>
              <a:rPr lang="en-GB" sz="2000" dirty="0">
                <a:latin typeface="Arial" panose="020B0604020202020204" pitchFamily="34" charset="0"/>
                <a:cs typeface="Arial" panose="020B0604020202020204" pitchFamily="34" charset="0"/>
              </a:rPr>
              <a:t> To generate, adapt, validate and broker demand‑led, climate‑smart agricultural knowledge and technologies; commercialize responsibly under clear public‑interest guardrails; provide timely evidence for agricultural policy; and build national research capacity in line with Sierra Leone’s development priorities.</a:t>
            </a:r>
            <a:r>
              <a:rPr lang="en-US" sz="2000" b="1" dirty="0">
                <a:latin typeface="Arial" panose="020B0604020202020204" pitchFamily="34" charset="0"/>
                <a:ea typeface="Verdana" panose="020B0604030504040204" pitchFamily="34" charset="0"/>
                <a:cs typeface="Arial" panose="020B0604020202020204" pitchFamily="34" charset="0"/>
              </a:rPr>
              <a:t>.</a:t>
            </a:r>
          </a:p>
        </p:txBody>
      </p:sp>
      <p:sp>
        <p:nvSpPr>
          <p:cNvPr id="5" name="Date Placeholder 4">
            <a:extLst>
              <a:ext uri="{FF2B5EF4-FFF2-40B4-BE49-F238E27FC236}">
                <a16:creationId xmlns:a16="http://schemas.microsoft.com/office/drawing/2014/main" id="{BFD77A24-BB22-4A3D-881A-3A8F70B61EE4}"/>
              </a:ext>
            </a:extLst>
          </p:cNvPr>
          <p:cNvSpPr>
            <a:spLocks noGrp="1"/>
          </p:cNvSpPr>
          <p:nvPr>
            <p:ph type="dt" sz="half" idx="10"/>
          </p:nvPr>
        </p:nvSpPr>
        <p:spPr/>
        <p:txBody>
          <a:bodyPr/>
          <a:lstStyle/>
          <a:p>
            <a:fld id="{4A16BE7B-D24D-4591-B997-370F0518F83A}" type="datetime3">
              <a:rPr lang="en-US" smtClean="0"/>
              <a:t>13 December 2025</a:t>
            </a:fld>
            <a:endParaRPr lang="en-US" dirty="0"/>
          </a:p>
        </p:txBody>
      </p:sp>
      <p:sp>
        <p:nvSpPr>
          <p:cNvPr id="8" name="Slide Number Placeholder 7">
            <a:extLst>
              <a:ext uri="{FF2B5EF4-FFF2-40B4-BE49-F238E27FC236}">
                <a16:creationId xmlns:a16="http://schemas.microsoft.com/office/drawing/2014/main" id="{BDD065D3-38D1-4917-975C-2DA4AE9242C3}"/>
              </a:ext>
            </a:extLst>
          </p:cNvPr>
          <p:cNvSpPr>
            <a:spLocks noGrp="1"/>
          </p:cNvSpPr>
          <p:nvPr>
            <p:ph type="sldNum" sz="quarter" idx="12"/>
          </p:nvPr>
        </p:nvSpPr>
        <p:spPr/>
        <p:txBody>
          <a:bodyPr/>
          <a:lstStyle/>
          <a:p>
            <a:fld id="{C1C11204-8A74-44E9-96C8-B6A49D60E869}" type="slidenum">
              <a:rPr lang="en-US" smtClean="0"/>
              <a:t>3</a:t>
            </a:fld>
            <a:endParaRPr lang="en-US"/>
          </a:p>
        </p:txBody>
      </p:sp>
      <p:grpSp>
        <p:nvGrpSpPr>
          <p:cNvPr id="7" name="Group 6">
            <a:extLst>
              <a:ext uri="{FF2B5EF4-FFF2-40B4-BE49-F238E27FC236}">
                <a16:creationId xmlns:a16="http://schemas.microsoft.com/office/drawing/2014/main" id="{AE44FA71-93B4-441D-8360-795158FEE29B}"/>
              </a:ext>
            </a:extLst>
          </p:cNvPr>
          <p:cNvGrpSpPr/>
          <p:nvPr/>
        </p:nvGrpSpPr>
        <p:grpSpPr>
          <a:xfrm>
            <a:off x="228590" y="-4169"/>
            <a:ext cx="11801485" cy="689969"/>
            <a:chOff x="406400" y="3699153"/>
            <a:chExt cx="5689600" cy="1151280"/>
          </a:xfrm>
        </p:grpSpPr>
        <p:sp>
          <p:nvSpPr>
            <p:cNvPr id="9" name="Rectangle: Rounded Corners 8">
              <a:extLst>
                <a:ext uri="{FF2B5EF4-FFF2-40B4-BE49-F238E27FC236}">
                  <a16:creationId xmlns:a16="http://schemas.microsoft.com/office/drawing/2014/main" id="{2FE9FA38-BE19-4D54-BEEC-11D3F3E80BC9}"/>
                </a:ext>
              </a:extLst>
            </p:cNvPr>
            <p:cNvSpPr/>
            <p:nvPr/>
          </p:nvSpPr>
          <p:spPr>
            <a:xfrm>
              <a:off x="406400" y="3699153"/>
              <a:ext cx="5689600" cy="1151280"/>
            </a:xfrm>
            <a:prstGeom prst="roundRect">
              <a:avLst/>
            </a:prstGeom>
          </p:spPr>
          <p:style>
            <a:lnRef idx="2">
              <a:schemeClr val="lt1">
                <a:hueOff val="0"/>
                <a:satOff val="0"/>
                <a:lumOff val="0"/>
                <a:alphaOff val="0"/>
              </a:schemeClr>
            </a:lnRef>
            <a:fillRef idx="1">
              <a:schemeClr val="accent5">
                <a:hueOff val="-7353344"/>
                <a:satOff val="-10228"/>
                <a:lumOff val="-3922"/>
                <a:alphaOff val="0"/>
              </a:schemeClr>
            </a:fillRef>
            <a:effectRef idx="0">
              <a:schemeClr val="accent5">
                <a:hueOff val="-7353344"/>
                <a:satOff val="-10228"/>
                <a:lumOff val="-3922"/>
                <a:alphaOff val="0"/>
              </a:schemeClr>
            </a:effectRef>
            <a:fontRef idx="minor">
              <a:schemeClr val="lt1"/>
            </a:fontRef>
          </p:style>
        </p:sp>
        <p:sp>
          <p:nvSpPr>
            <p:cNvPr id="10" name="Rectangle: Rounded Corners 4">
              <a:extLst>
                <a:ext uri="{FF2B5EF4-FFF2-40B4-BE49-F238E27FC236}">
                  <a16:creationId xmlns:a16="http://schemas.microsoft.com/office/drawing/2014/main" id="{6C4470C7-1AC2-4AEC-A271-87E731EFC1FF}"/>
                </a:ext>
              </a:extLst>
            </p:cNvPr>
            <p:cNvSpPr txBox="1"/>
            <p:nvPr/>
          </p:nvSpPr>
          <p:spPr>
            <a:xfrm>
              <a:off x="462601" y="3755354"/>
              <a:ext cx="5552397" cy="103887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15053" tIns="0" rIns="215053" bIns="0" numCol="1" spcCol="1270" anchor="ctr" anchorCtr="0">
              <a:noAutofit/>
            </a:bodyPr>
            <a:lstStyle/>
            <a:p>
              <a:pPr lvl="0" algn="ctr"/>
              <a:r>
                <a:rPr lang="en-US" sz="3500" b="1" dirty="0">
                  <a:latin typeface="Verdana" panose="020B0604030504040204" pitchFamily="34" charset="0"/>
                  <a:ea typeface="Verdana" panose="020B0604030504040204" pitchFamily="34" charset="0"/>
                  <a:cs typeface="Arial" panose="020B0604020202020204" pitchFamily="34" charset="0"/>
                </a:rPr>
                <a:t>Introduction</a:t>
              </a:r>
            </a:p>
          </p:txBody>
        </p:sp>
      </p:grpSp>
    </p:spTree>
    <p:extLst>
      <p:ext uri="{BB962C8B-B14F-4D97-AF65-F5344CB8AC3E}">
        <p14:creationId xmlns:p14="http://schemas.microsoft.com/office/powerpoint/2010/main" val="12440087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FE29B8-4311-3A07-04BE-A076642C960B}"/>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B3E6F173-4C62-D4E1-0E97-28B1C72648FF}"/>
              </a:ext>
            </a:extLst>
          </p:cNvPr>
          <p:cNvSpPr>
            <a:spLocks noGrp="1"/>
          </p:cNvSpPr>
          <p:nvPr>
            <p:ph type="dt" sz="half" idx="10"/>
          </p:nvPr>
        </p:nvSpPr>
        <p:spPr/>
        <p:txBody>
          <a:bodyPr/>
          <a:lstStyle/>
          <a:p>
            <a:fld id="{F8391432-23FA-4952-AFB3-34B663BF187F}" type="datetime3">
              <a:rPr lang="en-US" smtClean="0"/>
              <a:t>14 December 2025</a:t>
            </a:fld>
            <a:endParaRPr lang="en-US"/>
          </a:p>
        </p:txBody>
      </p:sp>
      <p:sp>
        <p:nvSpPr>
          <p:cNvPr id="5" name="Slide Number Placeholder 4">
            <a:extLst>
              <a:ext uri="{FF2B5EF4-FFF2-40B4-BE49-F238E27FC236}">
                <a16:creationId xmlns:a16="http://schemas.microsoft.com/office/drawing/2014/main" id="{9BA9541A-8F39-C140-B4B2-1D4AF57F83F2}"/>
              </a:ext>
            </a:extLst>
          </p:cNvPr>
          <p:cNvSpPr>
            <a:spLocks noGrp="1"/>
          </p:cNvSpPr>
          <p:nvPr>
            <p:ph type="sldNum" sz="quarter" idx="12"/>
          </p:nvPr>
        </p:nvSpPr>
        <p:spPr/>
        <p:txBody>
          <a:bodyPr/>
          <a:lstStyle/>
          <a:p>
            <a:fld id="{C1C11204-8A74-44E9-96C8-B6A49D60E869}" type="slidenum">
              <a:rPr lang="en-US" smtClean="0"/>
              <a:t>30</a:t>
            </a:fld>
            <a:endParaRPr lang="en-US"/>
          </a:p>
        </p:txBody>
      </p:sp>
      <p:grpSp>
        <p:nvGrpSpPr>
          <p:cNvPr id="8" name="Group 7">
            <a:extLst>
              <a:ext uri="{FF2B5EF4-FFF2-40B4-BE49-F238E27FC236}">
                <a16:creationId xmlns:a16="http://schemas.microsoft.com/office/drawing/2014/main" id="{55156953-4B6A-CBFB-AE67-A1FD47DD369D}"/>
              </a:ext>
            </a:extLst>
          </p:cNvPr>
          <p:cNvGrpSpPr/>
          <p:nvPr/>
        </p:nvGrpSpPr>
        <p:grpSpPr>
          <a:xfrm>
            <a:off x="228590" y="-75641"/>
            <a:ext cx="11801485" cy="689969"/>
            <a:chOff x="406400" y="3699153"/>
            <a:chExt cx="5689600" cy="1151280"/>
          </a:xfrm>
        </p:grpSpPr>
        <p:sp>
          <p:nvSpPr>
            <p:cNvPr id="9" name="Rectangle: Rounded Corners 8">
              <a:extLst>
                <a:ext uri="{FF2B5EF4-FFF2-40B4-BE49-F238E27FC236}">
                  <a16:creationId xmlns:a16="http://schemas.microsoft.com/office/drawing/2014/main" id="{B8046394-F42C-20DA-A6DD-BB477290CFCB}"/>
                </a:ext>
              </a:extLst>
            </p:cNvPr>
            <p:cNvSpPr/>
            <p:nvPr/>
          </p:nvSpPr>
          <p:spPr>
            <a:xfrm>
              <a:off x="406400" y="3699153"/>
              <a:ext cx="5689600" cy="1151280"/>
            </a:xfrm>
            <a:prstGeom prst="roundRect">
              <a:avLst/>
            </a:prstGeom>
          </p:spPr>
          <p:style>
            <a:lnRef idx="2">
              <a:schemeClr val="lt1">
                <a:hueOff val="0"/>
                <a:satOff val="0"/>
                <a:lumOff val="0"/>
                <a:alphaOff val="0"/>
              </a:schemeClr>
            </a:lnRef>
            <a:fillRef idx="1">
              <a:schemeClr val="accent5">
                <a:hueOff val="-7353344"/>
                <a:satOff val="-10228"/>
                <a:lumOff val="-3922"/>
                <a:alphaOff val="0"/>
              </a:schemeClr>
            </a:fillRef>
            <a:effectRef idx="0">
              <a:schemeClr val="accent5">
                <a:hueOff val="-7353344"/>
                <a:satOff val="-10228"/>
                <a:lumOff val="-3922"/>
                <a:alphaOff val="0"/>
              </a:schemeClr>
            </a:effectRef>
            <a:fontRef idx="minor">
              <a:schemeClr val="lt1"/>
            </a:fontRef>
          </p:style>
        </p:sp>
        <p:sp>
          <p:nvSpPr>
            <p:cNvPr id="10" name="Rectangle: Rounded Corners 4">
              <a:extLst>
                <a:ext uri="{FF2B5EF4-FFF2-40B4-BE49-F238E27FC236}">
                  <a16:creationId xmlns:a16="http://schemas.microsoft.com/office/drawing/2014/main" id="{8ABCF270-244B-BA27-05FF-CA4C0348EECC}"/>
                </a:ext>
              </a:extLst>
            </p:cNvPr>
            <p:cNvSpPr txBox="1"/>
            <p:nvPr/>
          </p:nvSpPr>
          <p:spPr>
            <a:xfrm>
              <a:off x="462601" y="3755355"/>
              <a:ext cx="5552397" cy="103887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15053" tIns="0" rIns="215053" bIns="0" numCol="1" spcCol="1270" anchor="ctr" anchorCtr="0">
              <a:noAutofit/>
            </a:bodyPr>
            <a:lstStyle/>
            <a:p>
              <a:pPr lvl="0" algn="ctr"/>
              <a:r>
                <a:rPr lang="en-US" sz="2400" b="1" dirty="0">
                  <a:latin typeface="Arial" panose="020B0604020202020204" pitchFamily="34" charset="0"/>
                  <a:cs typeface="Arial" panose="020B0604020202020204" pitchFamily="34" charset="0"/>
                </a:rPr>
                <a:t>Quantitative trait nucleotides in white yam</a:t>
              </a:r>
            </a:p>
          </p:txBody>
        </p:sp>
      </p:grpSp>
      <p:grpSp>
        <p:nvGrpSpPr>
          <p:cNvPr id="12" name="Group 11">
            <a:extLst>
              <a:ext uri="{FF2B5EF4-FFF2-40B4-BE49-F238E27FC236}">
                <a16:creationId xmlns:a16="http://schemas.microsoft.com/office/drawing/2014/main" id="{A733D0EA-2080-0B19-3ECE-32A7431F1C05}"/>
              </a:ext>
            </a:extLst>
          </p:cNvPr>
          <p:cNvGrpSpPr/>
          <p:nvPr/>
        </p:nvGrpSpPr>
        <p:grpSpPr>
          <a:xfrm>
            <a:off x="5379998" y="808983"/>
            <a:ext cx="4602202" cy="2952133"/>
            <a:chOff x="9879" y="3221"/>
            <a:chExt cx="8166" cy="4280"/>
          </a:xfrm>
          <a:effectLst>
            <a:glow rad="63500">
              <a:schemeClr val="accent5">
                <a:satMod val="175000"/>
                <a:alpha val="40000"/>
              </a:schemeClr>
            </a:glow>
            <a:outerShdw blurRad="50800" dist="38100" dir="5400000" algn="t" rotWithShape="0">
              <a:prstClr val="black">
                <a:alpha val="40000"/>
              </a:prstClr>
            </a:outerShdw>
          </a:effectLst>
        </p:grpSpPr>
        <p:grpSp>
          <p:nvGrpSpPr>
            <p:cNvPr id="13" name="Group 12">
              <a:extLst>
                <a:ext uri="{FF2B5EF4-FFF2-40B4-BE49-F238E27FC236}">
                  <a16:creationId xmlns:a16="http://schemas.microsoft.com/office/drawing/2014/main" id="{A4BF69AB-65DB-C7C8-98FD-2D5368454E1A}"/>
                </a:ext>
              </a:extLst>
            </p:cNvPr>
            <p:cNvGrpSpPr/>
            <p:nvPr/>
          </p:nvGrpSpPr>
          <p:grpSpPr>
            <a:xfrm>
              <a:off x="9879" y="3221"/>
              <a:ext cx="3594" cy="1963"/>
              <a:chOff x="0" y="0"/>
              <a:chExt cx="5264662" cy="2030730"/>
            </a:xfrm>
          </p:grpSpPr>
          <p:pic>
            <p:nvPicPr>
              <p:cNvPr id="22" name="Picture 21">
                <a:extLst>
                  <a:ext uri="{FF2B5EF4-FFF2-40B4-BE49-F238E27FC236}">
                    <a16:creationId xmlns:a16="http://schemas.microsoft.com/office/drawing/2014/main" id="{8F18594D-7528-3537-47DA-D54022B2B207}"/>
                  </a:ext>
                </a:extLst>
              </p:cNvPr>
              <p:cNvPicPr>
                <a:picLocks noChangeAspect="1"/>
              </p:cNvPicPr>
              <p:nvPr/>
            </p:nvPicPr>
            <p:blipFill>
              <a:blip r:embed="rId3" cstate="print"/>
              <a:srcRect/>
              <a:stretch>
                <a:fillRect/>
              </a:stretch>
            </p:blipFill>
            <p:spPr>
              <a:xfrm>
                <a:off x="0" y="22123"/>
                <a:ext cx="2642870" cy="1983105"/>
              </a:xfrm>
              <a:prstGeom prst="rect">
                <a:avLst/>
              </a:prstGeom>
              <a:noFill/>
              <a:ln>
                <a:noFill/>
              </a:ln>
            </p:spPr>
          </p:pic>
          <p:pic>
            <p:nvPicPr>
              <p:cNvPr id="23" name="Picture 22">
                <a:extLst>
                  <a:ext uri="{FF2B5EF4-FFF2-40B4-BE49-F238E27FC236}">
                    <a16:creationId xmlns:a16="http://schemas.microsoft.com/office/drawing/2014/main" id="{3C2FA003-7BA0-E4F1-8586-5157CE5A2CA4}"/>
                  </a:ext>
                </a:extLst>
              </p:cNvPr>
              <p:cNvPicPr>
                <a:picLocks noChangeAspect="1"/>
              </p:cNvPicPr>
              <p:nvPr/>
            </p:nvPicPr>
            <p:blipFill>
              <a:blip r:embed="rId4"/>
              <a:srcRect l="4474" r="23942" b="1943"/>
              <a:stretch>
                <a:fillRect/>
              </a:stretch>
            </p:blipFill>
            <p:spPr>
              <a:xfrm>
                <a:off x="2632587" y="0"/>
                <a:ext cx="2632075" cy="2030730"/>
              </a:xfrm>
              <a:prstGeom prst="rect">
                <a:avLst/>
              </a:prstGeom>
              <a:noFill/>
              <a:ln>
                <a:noFill/>
              </a:ln>
            </p:spPr>
          </p:pic>
        </p:grpSp>
        <p:grpSp>
          <p:nvGrpSpPr>
            <p:cNvPr id="14" name="Group 13">
              <a:extLst>
                <a:ext uri="{FF2B5EF4-FFF2-40B4-BE49-F238E27FC236}">
                  <a16:creationId xmlns:a16="http://schemas.microsoft.com/office/drawing/2014/main" id="{5C330F62-AFD0-E99B-BCA7-9FB81E40657B}"/>
                </a:ext>
              </a:extLst>
            </p:cNvPr>
            <p:cNvGrpSpPr/>
            <p:nvPr/>
          </p:nvGrpSpPr>
          <p:grpSpPr>
            <a:xfrm>
              <a:off x="9904" y="4868"/>
              <a:ext cx="3510" cy="307"/>
              <a:chOff x="0" y="0"/>
              <a:chExt cx="5147188" cy="317090"/>
            </a:xfrm>
          </p:grpSpPr>
          <p:sp>
            <p:nvSpPr>
              <p:cNvPr id="20" name="Text Box 651061179">
                <a:extLst>
                  <a:ext uri="{FF2B5EF4-FFF2-40B4-BE49-F238E27FC236}">
                    <a16:creationId xmlns:a16="http://schemas.microsoft.com/office/drawing/2014/main" id="{CC72BED4-7CAA-E445-3824-79EDCD69B6D4}"/>
                  </a:ext>
                </a:extLst>
              </p:cNvPr>
              <p:cNvSpPr txBox="1"/>
              <p:nvPr/>
            </p:nvSpPr>
            <p:spPr>
              <a:xfrm>
                <a:off x="0" y="44245"/>
                <a:ext cx="258097" cy="272845"/>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noAutofit/>
              </a:bodyPr>
              <a:lstStyle/>
              <a:p>
                <a:pPr marL="0" marR="0">
                  <a:lnSpc>
                    <a:spcPct val="107000"/>
                  </a:lnSpc>
                  <a:spcAft>
                    <a:spcPts val="800"/>
                  </a:spcAft>
                  <a:buNone/>
                </a:pPr>
                <a:r>
                  <a:rPr lang="en-GB"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1" name="Text Box 1452949320">
                <a:extLst>
                  <a:ext uri="{FF2B5EF4-FFF2-40B4-BE49-F238E27FC236}">
                    <a16:creationId xmlns:a16="http://schemas.microsoft.com/office/drawing/2014/main" id="{2001C026-063D-E70A-E340-8ACB8727C5BE}"/>
                  </a:ext>
                </a:extLst>
              </p:cNvPr>
              <p:cNvSpPr txBox="1"/>
              <p:nvPr/>
            </p:nvSpPr>
            <p:spPr>
              <a:xfrm>
                <a:off x="4903839" y="0"/>
                <a:ext cx="243349" cy="287041"/>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noAutofit/>
              </a:bodyPr>
              <a:lstStyle/>
              <a:p>
                <a:pPr marL="0" marR="0">
                  <a:lnSpc>
                    <a:spcPct val="107000"/>
                  </a:lnSpc>
                  <a:spcAft>
                    <a:spcPts val="800"/>
                  </a:spcAft>
                  <a:buNone/>
                </a:pPr>
                <a:r>
                  <a:rPr lang="en-GB"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b</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grpSp>
        <p:pic>
          <p:nvPicPr>
            <p:cNvPr id="15" name="Picture 14" descr="A group of people pouring milk into a pot&#10;&#10;Description automatically generated">
              <a:extLst>
                <a:ext uri="{FF2B5EF4-FFF2-40B4-BE49-F238E27FC236}">
                  <a16:creationId xmlns:a16="http://schemas.microsoft.com/office/drawing/2014/main" id="{6C02DA50-83A6-F713-5C5A-F39EF2764FD4}"/>
                </a:ext>
              </a:extLst>
            </p:cNvPr>
            <p:cNvPicPr>
              <a:picLocks noChangeAspect="1" noChangeArrowheads="1"/>
            </p:cNvPicPr>
            <p:nvPr/>
          </p:nvPicPr>
          <p:blipFill>
            <a:blip r:embed="rId5" cstate="print"/>
            <a:srcRect/>
            <a:stretch>
              <a:fillRect/>
            </a:stretch>
          </p:blipFill>
          <p:spPr>
            <a:xfrm>
              <a:off x="13472" y="3246"/>
              <a:ext cx="2156" cy="1938"/>
            </a:xfrm>
            <a:prstGeom prst="rect">
              <a:avLst/>
            </a:prstGeom>
            <a:noFill/>
            <a:ln>
              <a:noFill/>
            </a:ln>
            <a:effectLst>
              <a:outerShdw blurRad="50800" dist="38100" dir="2700000" algn="tl" rotWithShape="0">
                <a:prstClr val="black">
                  <a:alpha val="40000"/>
                </a:prstClr>
              </a:outerShdw>
            </a:effectLst>
          </p:spPr>
        </p:pic>
        <p:pic>
          <p:nvPicPr>
            <p:cNvPr id="16" name="Picture 15" descr="A group of plastic containers with dirt in them&#10;&#10;Description automatically generated">
              <a:extLst>
                <a:ext uri="{FF2B5EF4-FFF2-40B4-BE49-F238E27FC236}">
                  <a16:creationId xmlns:a16="http://schemas.microsoft.com/office/drawing/2014/main" id="{AE613F43-A9B8-301D-8C42-40CD35A0649C}"/>
                </a:ext>
              </a:extLst>
            </p:cNvPr>
            <p:cNvPicPr>
              <a:picLocks noChangeAspect="1" noChangeArrowheads="1"/>
            </p:cNvPicPr>
            <p:nvPr/>
          </p:nvPicPr>
          <p:blipFill>
            <a:blip r:embed="rId6" cstate="print"/>
            <a:srcRect/>
            <a:stretch>
              <a:fillRect/>
            </a:stretch>
          </p:blipFill>
          <p:spPr>
            <a:xfrm rot="16200000">
              <a:off x="9924" y="5164"/>
              <a:ext cx="2317" cy="2357"/>
            </a:xfrm>
            <a:prstGeom prst="rect">
              <a:avLst/>
            </a:prstGeom>
            <a:noFill/>
            <a:ln>
              <a:noFill/>
            </a:ln>
          </p:spPr>
        </p:pic>
        <p:pic>
          <p:nvPicPr>
            <p:cNvPr id="17" name="Picture 16" descr="A group of food wrapped in banana leaves&#10;&#10;Description automatically generated">
              <a:extLst>
                <a:ext uri="{FF2B5EF4-FFF2-40B4-BE49-F238E27FC236}">
                  <a16:creationId xmlns:a16="http://schemas.microsoft.com/office/drawing/2014/main" id="{521FAE28-E3E3-FD81-AD8F-AC7436D2EFC8}"/>
                </a:ext>
              </a:extLst>
            </p:cNvPr>
            <p:cNvPicPr>
              <a:picLocks noChangeAspect="1" noChangeArrowheads="1"/>
            </p:cNvPicPr>
            <p:nvPr/>
          </p:nvPicPr>
          <p:blipFill>
            <a:blip r:embed="rId7"/>
            <a:srcRect/>
            <a:stretch>
              <a:fillRect/>
            </a:stretch>
          </p:blipFill>
          <p:spPr>
            <a:xfrm>
              <a:off x="12236" y="5184"/>
              <a:ext cx="2453" cy="2316"/>
            </a:xfrm>
            <a:prstGeom prst="rect">
              <a:avLst/>
            </a:prstGeom>
            <a:noFill/>
            <a:ln>
              <a:noFill/>
            </a:ln>
          </p:spPr>
        </p:pic>
        <p:pic>
          <p:nvPicPr>
            <p:cNvPr id="18" name="Picture 17" descr="A group of chicken nuggets on a table&#10;&#10;Description automatically generated">
              <a:extLst>
                <a:ext uri="{FF2B5EF4-FFF2-40B4-BE49-F238E27FC236}">
                  <a16:creationId xmlns:a16="http://schemas.microsoft.com/office/drawing/2014/main" id="{4FD350AC-381D-01E6-F6D5-184EF40DCA3E}"/>
                </a:ext>
              </a:extLst>
            </p:cNvPr>
            <p:cNvPicPr>
              <a:picLocks noChangeAspect="1" noChangeArrowheads="1"/>
            </p:cNvPicPr>
            <p:nvPr/>
          </p:nvPicPr>
          <p:blipFill>
            <a:blip r:embed="rId8"/>
            <a:srcRect/>
            <a:stretch>
              <a:fillRect/>
            </a:stretch>
          </p:blipFill>
          <p:spPr>
            <a:xfrm>
              <a:off x="14689" y="5174"/>
              <a:ext cx="3356" cy="2327"/>
            </a:xfrm>
            <a:prstGeom prst="rect">
              <a:avLst/>
            </a:prstGeom>
            <a:noFill/>
            <a:ln>
              <a:noFill/>
            </a:ln>
          </p:spPr>
        </p:pic>
        <p:pic>
          <p:nvPicPr>
            <p:cNvPr id="19" name="Picture 18" descr="A row of small plastic cups with brown liquid in them&#10;&#10;Description automatically generated">
              <a:extLst>
                <a:ext uri="{FF2B5EF4-FFF2-40B4-BE49-F238E27FC236}">
                  <a16:creationId xmlns:a16="http://schemas.microsoft.com/office/drawing/2014/main" id="{7B7A9FD8-4352-335F-E599-97C1A69C1C3C}"/>
                </a:ext>
              </a:extLst>
            </p:cNvPr>
            <p:cNvPicPr>
              <a:picLocks noChangeAspect="1" noChangeArrowheads="1"/>
            </p:cNvPicPr>
            <p:nvPr/>
          </p:nvPicPr>
          <p:blipFill>
            <a:blip r:embed="rId9" cstate="print"/>
            <a:srcRect/>
            <a:stretch>
              <a:fillRect/>
            </a:stretch>
          </p:blipFill>
          <p:spPr>
            <a:xfrm>
              <a:off x="15683" y="3246"/>
              <a:ext cx="2361" cy="1972"/>
            </a:xfrm>
            <a:prstGeom prst="rect">
              <a:avLst/>
            </a:prstGeom>
            <a:noFill/>
            <a:ln>
              <a:noFill/>
            </a:ln>
          </p:spPr>
        </p:pic>
      </p:grpSp>
      <p:pic>
        <p:nvPicPr>
          <p:cNvPr id="24" name="image19.png" descr="PHOTO-2025-11-08-07-52-35">
            <a:extLst>
              <a:ext uri="{FF2B5EF4-FFF2-40B4-BE49-F238E27FC236}">
                <a16:creationId xmlns:a16="http://schemas.microsoft.com/office/drawing/2014/main" id="{A616C51F-BDAE-D61D-22E6-A5228EFC985A}"/>
              </a:ext>
            </a:extLst>
          </p:cNvPr>
          <p:cNvPicPr/>
          <p:nvPr/>
        </p:nvPicPr>
        <p:blipFill>
          <a:blip r:embed="rId10"/>
          <a:srcRect/>
          <a:stretch>
            <a:fillRect/>
          </a:stretch>
        </p:blipFill>
        <p:spPr>
          <a:xfrm>
            <a:off x="427558" y="2019279"/>
            <a:ext cx="4838700" cy="2984042"/>
          </a:xfrm>
          <a:prstGeom prst="rect">
            <a:avLst/>
          </a:prstGeom>
        </p:spPr>
      </p:pic>
      <p:sp>
        <p:nvSpPr>
          <p:cNvPr id="26" name="TextBox 25">
            <a:extLst>
              <a:ext uri="{FF2B5EF4-FFF2-40B4-BE49-F238E27FC236}">
                <a16:creationId xmlns:a16="http://schemas.microsoft.com/office/drawing/2014/main" id="{F07D138A-1FEB-503D-92F4-12735AC45028}"/>
              </a:ext>
            </a:extLst>
          </p:cNvPr>
          <p:cNvSpPr txBox="1"/>
          <p:nvPr/>
        </p:nvSpPr>
        <p:spPr>
          <a:xfrm>
            <a:off x="293977" y="5114145"/>
            <a:ext cx="5086021" cy="707886"/>
          </a:xfrm>
          <a:prstGeom prst="rect">
            <a:avLst/>
          </a:prstGeom>
          <a:noFill/>
        </p:spPr>
        <p:txBody>
          <a:bodyPr wrap="square">
            <a:spAutoFit/>
          </a:bodyPr>
          <a:lstStyle/>
          <a:p>
            <a:r>
              <a:rPr lang="en-GB" sz="2000" b="1" dirty="0">
                <a:effectLst/>
                <a:latin typeface="Arial" panose="020B0604020202020204" pitchFamily="34" charset="0"/>
                <a:ea typeface="Times New Roman" panose="02020603050405020304" pitchFamily="18" charset="0"/>
                <a:cs typeface="Arial" panose="020B0604020202020204" pitchFamily="34" charset="0"/>
              </a:rPr>
              <a:t>Figure 14: Explaining to the participants on the relevant of the study</a:t>
            </a:r>
            <a:endParaRPr lang="en-US" sz="2000" dirty="0">
              <a:latin typeface="Arial" panose="020B0604020202020204" pitchFamily="34" charset="0"/>
              <a:cs typeface="Arial" panose="020B0604020202020204" pitchFamily="34" charset="0"/>
            </a:endParaRPr>
          </a:p>
        </p:txBody>
      </p:sp>
      <p:sp>
        <p:nvSpPr>
          <p:cNvPr id="27" name="TextBox 26">
            <a:extLst>
              <a:ext uri="{FF2B5EF4-FFF2-40B4-BE49-F238E27FC236}">
                <a16:creationId xmlns:a16="http://schemas.microsoft.com/office/drawing/2014/main" id="{D96FA235-5A2A-9AE0-B05A-504DA2F56344}"/>
              </a:ext>
            </a:extLst>
          </p:cNvPr>
          <p:cNvSpPr txBox="1"/>
          <p:nvPr/>
        </p:nvSpPr>
        <p:spPr>
          <a:xfrm>
            <a:off x="5380681" y="3800053"/>
            <a:ext cx="5086021" cy="400110"/>
          </a:xfrm>
          <a:prstGeom prst="rect">
            <a:avLst/>
          </a:prstGeom>
          <a:noFill/>
        </p:spPr>
        <p:txBody>
          <a:bodyPr wrap="square">
            <a:spAutoFit/>
          </a:bodyPr>
          <a:lstStyle/>
          <a:p>
            <a:r>
              <a:rPr lang="en-GB" sz="2000" b="1" dirty="0">
                <a:effectLst/>
                <a:latin typeface="Arial" panose="020B0604020202020204" pitchFamily="34" charset="0"/>
                <a:ea typeface="Times New Roman" panose="02020603050405020304" pitchFamily="18" charset="0"/>
                <a:cs typeface="Arial" panose="020B0604020202020204" pitchFamily="34" charset="0"/>
              </a:rPr>
              <a:t>Figure 15: </a:t>
            </a:r>
            <a:r>
              <a:rPr lang="en-GB" sz="2000" b="1" dirty="0">
                <a:latin typeface="Arial" panose="020B0604020202020204" pitchFamily="34" charset="0"/>
                <a:cs typeface="Arial" panose="020B0604020202020204" pitchFamily="34" charset="0"/>
              </a:rPr>
              <a:t>Soybean enriched products</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491145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88194" y="962726"/>
            <a:ext cx="11516896" cy="1169551"/>
          </a:xfrm>
          <a:prstGeom prst="rect">
            <a:avLst/>
          </a:prstGeom>
          <a:noFill/>
        </p:spPr>
        <p:txBody>
          <a:bodyPr wrap="square" rtlCol="0">
            <a:spAutoFit/>
          </a:bodyPr>
          <a:lstStyle/>
          <a:p>
            <a:pPr>
              <a:spcBef>
                <a:spcPts val="600"/>
              </a:spcBef>
            </a:pPr>
            <a:r>
              <a:rPr lang="en-GB" sz="2000" b="1" dirty="0">
                <a:latin typeface="Arial" panose="020B0604020202020204" pitchFamily="34" charset="0"/>
                <a:cs typeface="Arial" panose="020B0604020202020204" pitchFamily="34" charset="0"/>
              </a:rPr>
              <a:t>Establishment of </a:t>
            </a:r>
            <a:r>
              <a:rPr lang="en-GB" sz="2000" b="1" i="1" dirty="0">
                <a:latin typeface="Arial" panose="020B0604020202020204" pitchFamily="34" charset="0"/>
                <a:cs typeface="Arial" panose="020B0604020202020204" pitchFamily="34" charset="0"/>
              </a:rPr>
              <a:t>Coffea </a:t>
            </a:r>
            <a:r>
              <a:rPr lang="en-GB" sz="2000" b="1" i="1" dirty="0" err="1">
                <a:latin typeface="Arial" panose="020B0604020202020204" pitchFamily="34" charset="0"/>
                <a:cs typeface="Arial" panose="020B0604020202020204" pitchFamily="34" charset="0"/>
              </a:rPr>
              <a:t>canephora</a:t>
            </a:r>
            <a:r>
              <a:rPr lang="en-GB" sz="2000" b="1" i="1" dirty="0">
                <a:latin typeface="Arial" panose="020B0604020202020204" pitchFamily="34" charset="0"/>
                <a:cs typeface="Arial" panose="020B0604020202020204" pitchFamily="34" charset="0"/>
              </a:rPr>
              <a:t> </a:t>
            </a:r>
            <a:r>
              <a:rPr lang="en-GB" sz="2000" b="1" dirty="0">
                <a:latin typeface="Arial" panose="020B0604020202020204" pitchFamily="34" charset="0"/>
                <a:cs typeface="Arial" panose="020B0604020202020204" pitchFamily="34" charset="0"/>
              </a:rPr>
              <a:t>plots at </a:t>
            </a:r>
            <a:r>
              <a:rPr lang="en-GB" sz="2000" b="1" dirty="0" err="1">
                <a:latin typeface="Arial" panose="020B0604020202020204" pitchFamily="34" charset="0"/>
                <a:cs typeface="Arial" panose="020B0604020202020204" pitchFamily="34" charset="0"/>
              </a:rPr>
              <a:t>Bambawo</a:t>
            </a:r>
            <a:r>
              <a:rPr lang="en-GB" sz="2000" b="1" dirty="0">
                <a:latin typeface="Arial" panose="020B0604020202020204" pitchFamily="34" charset="0"/>
                <a:cs typeface="Arial" panose="020B0604020202020204" pitchFamily="34" charset="0"/>
              </a:rPr>
              <a:t>, </a:t>
            </a:r>
            <a:r>
              <a:rPr lang="en-GB" sz="2000" b="1" dirty="0" err="1">
                <a:latin typeface="Arial" panose="020B0604020202020204" pitchFamily="34" charset="0"/>
                <a:cs typeface="Arial" panose="020B0604020202020204" pitchFamily="34" charset="0"/>
              </a:rPr>
              <a:t>Pendembu</a:t>
            </a:r>
            <a:r>
              <a:rPr lang="en-GB" sz="2000" b="1" dirty="0">
                <a:latin typeface="Arial" panose="020B0604020202020204" pitchFamily="34" charset="0"/>
                <a:cs typeface="Arial" panose="020B0604020202020204" pitchFamily="34" charset="0"/>
              </a:rPr>
              <a:t> and </a:t>
            </a:r>
            <a:r>
              <a:rPr lang="en-GB" sz="2000" b="1" dirty="0" err="1">
                <a:latin typeface="Arial" panose="020B0604020202020204" pitchFamily="34" charset="0"/>
                <a:cs typeface="Arial" panose="020B0604020202020204" pitchFamily="34" charset="0"/>
              </a:rPr>
              <a:t>Kpuwabu</a:t>
            </a:r>
            <a:endParaRPr lang="en-GB" sz="2000" b="1" dirty="0">
              <a:latin typeface="Arial" panose="020B0604020202020204" pitchFamily="34" charset="0"/>
              <a:cs typeface="Arial" panose="020B0604020202020204" pitchFamily="34" charset="0"/>
            </a:endParaRPr>
          </a:p>
          <a:p>
            <a:pPr marL="342900" indent="-342900">
              <a:spcBef>
                <a:spcPts val="600"/>
              </a:spcBef>
              <a:buFont typeface="Wingdings" panose="05000000000000000000" pitchFamily="2" charset="2"/>
              <a:buChar char="v"/>
            </a:pPr>
            <a:r>
              <a:rPr lang="en-GB" sz="2000" dirty="0">
                <a:latin typeface="Arial" panose="020B0604020202020204" pitchFamily="34" charset="0"/>
                <a:cs typeface="Arial" panose="020B0604020202020204" pitchFamily="34" charset="0"/>
              </a:rPr>
              <a:t>1 ha each of </a:t>
            </a:r>
            <a:r>
              <a:rPr lang="en-GB" sz="2000" i="1" dirty="0">
                <a:latin typeface="Arial" panose="020B0604020202020204" pitchFamily="34" charset="0"/>
                <a:cs typeface="Arial" panose="020B0604020202020204" pitchFamily="34" charset="0"/>
              </a:rPr>
              <a:t>C. robusta </a:t>
            </a:r>
            <a:r>
              <a:rPr lang="en-GB" sz="2000" dirty="0">
                <a:latin typeface="Arial" panose="020B0604020202020204" pitchFamily="34" charset="0"/>
                <a:cs typeface="Arial" panose="020B0604020202020204" pitchFamily="34" charset="0"/>
              </a:rPr>
              <a:t>was established at </a:t>
            </a:r>
            <a:r>
              <a:rPr lang="en-GB" sz="2000" dirty="0" err="1">
                <a:latin typeface="Arial" panose="020B0604020202020204" pitchFamily="34" charset="0"/>
                <a:cs typeface="Arial" panose="020B0604020202020204" pitchFamily="34" charset="0"/>
              </a:rPr>
              <a:t>Pendembu</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Bambawo</a:t>
            </a:r>
            <a:r>
              <a:rPr lang="en-GB" sz="2000" dirty="0">
                <a:latin typeface="Arial" panose="020B0604020202020204" pitchFamily="34" charset="0"/>
                <a:cs typeface="Arial" panose="020B0604020202020204" pitchFamily="34" charset="0"/>
              </a:rPr>
              <a:t> and </a:t>
            </a:r>
            <a:r>
              <a:rPr lang="en-GB" sz="2000" dirty="0" err="1">
                <a:latin typeface="Arial" panose="020B0604020202020204" pitchFamily="34" charset="0"/>
                <a:cs typeface="Arial" panose="020B0604020202020204" pitchFamily="34" charset="0"/>
              </a:rPr>
              <a:t>Kpuwabu</a:t>
            </a:r>
            <a:r>
              <a:rPr lang="en-GB" sz="2000" dirty="0">
                <a:latin typeface="Arial" panose="020B0604020202020204" pitchFamily="34" charset="0"/>
                <a:cs typeface="Arial" panose="020B0604020202020204" pitchFamily="34" charset="0"/>
              </a:rPr>
              <a:t> in August, 2025.</a:t>
            </a:r>
          </a:p>
          <a:p>
            <a:pPr marL="342900" indent="-342900">
              <a:spcBef>
                <a:spcPts val="600"/>
              </a:spcBef>
              <a:buFont typeface="Wingdings" panose="05000000000000000000" pitchFamily="2" charset="2"/>
              <a:buChar char="v"/>
            </a:pPr>
            <a:r>
              <a:rPr lang="en-GB" sz="2000" dirty="0">
                <a:latin typeface="Arial" panose="020B0604020202020204" pitchFamily="34" charset="0"/>
                <a:cs typeface="Arial" panose="020B0604020202020204" pitchFamily="34" charset="0"/>
              </a:rPr>
              <a:t>Brushing, shade management and mulching are ongoing</a:t>
            </a:r>
          </a:p>
        </p:txBody>
      </p:sp>
      <p:sp>
        <p:nvSpPr>
          <p:cNvPr id="2" name="Date Placeholder 1">
            <a:extLst>
              <a:ext uri="{FF2B5EF4-FFF2-40B4-BE49-F238E27FC236}">
                <a16:creationId xmlns:a16="http://schemas.microsoft.com/office/drawing/2014/main" id="{5FC41D57-6864-4BE9-BBE9-FF480FA233BC}"/>
              </a:ext>
            </a:extLst>
          </p:cNvPr>
          <p:cNvSpPr>
            <a:spLocks noGrp="1"/>
          </p:cNvSpPr>
          <p:nvPr>
            <p:ph type="dt" sz="half" idx="10"/>
          </p:nvPr>
        </p:nvSpPr>
        <p:spPr/>
        <p:txBody>
          <a:bodyPr/>
          <a:lstStyle/>
          <a:p>
            <a:fld id="{ABA0E720-69A7-45E9-A638-0E41D1C98E73}" type="datetime3">
              <a:rPr lang="en-US" smtClean="0"/>
              <a:t>13 December 2025</a:t>
            </a:fld>
            <a:endParaRPr lang="en-US"/>
          </a:p>
        </p:txBody>
      </p:sp>
      <p:sp>
        <p:nvSpPr>
          <p:cNvPr id="3" name="Slide Number Placeholder 2">
            <a:extLst>
              <a:ext uri="{FF2B5EF4-FFF2-40B4-BE49-F238E27FC236}">
                <a16:creationId xmlns:a16="http://schemas.microsoft.com/office/drawing/2014/main" id="{7310F19B-26BC-4F93-95DD-6C706A41BEA3}"/>
              </a:ext>
            </a:extLst>
          </p:cNvPr>
          <p:cNvSpPr>
            <a:spLocks noGrp="1"/>
          </p:cNvSpPr>
          <p:nvPr>
            <p:ph type="sldNum" sz="quarter" idx="12"/>
          </p:nvPr>
        </p:nvSpPr>
        <p:spPr/>
        <p:txBody>
          <a:bodyPr/>
          <a:lstStyle/>
          <a:p>
            <a:fld id="{C1C11204-8A74-44E9-96C8-B6A49D60E869}" type="slidenum">
              <a:rPr lang="en-US" smtClean="0"/>
              <a:t>31</a:t>
            </a:fld>
            <a:endParaRPr lang="en-US" dirty="0"/>
          </a:p>
        </p:txBody>
      </p:sp>
      <p:grpSp>
        <p:nvGrpSpPr>
          <p:cNvPr id="16" name="Group 15">
            <a:extLst>
              <a:ext uri="{FF2B5EF4-FFF2-40B4-BE49-F238E27FC236}">
                <a16:creationId xmlns:a16="http://schemas.microsoft.com/office/drawing/2014/main" id="{F346B9EF-34B6-4AE0-BB5C-B9C81A7B0733}"/>
              </a:ext>
            </a:extLst>
          </p:cNvPr>
          <p:cNvGrpSpPr/>
          <p:nvPr/>
        </p:nvGrpSpPr>
        <p:grpSpPr>
          <a:xfrm>
            <a:off x="228590" y="38672"/>
            <a:ext cx="11801485" cy="858475"/>
            <a:chOff x="406400" y="3699153"/>
            <a:chExt cx="5689600" cy="1151280"/>
          </a:xfrm>
        </p:grpSpPr>
        <p:sp>
          <p:nvSpPr>
            <p:cNvPr id="17" name="Rectangle: Rounded Corners 16">
              <a:extLst>
                <a:ext uri="{FF2B5EF4-FFF2-40B4-BE49-F238E27FC236}">
                  <a16:creationId xmlns:a16="http://schemas.microsoft.com/office/drawing/2014/main" id="{11324DDD-2358-4C46-B174-5465B94748F9}"/>
                </a:ext>
              </a:extLst>
            </p:cNvPr>
            <p:cNvSpPr/>
            <p:nvPr/>
          </p:nvSpPr>
          <p:spPr>
            <a:xfrm>
              <a:off x="406400" y="3699153"/>
              <a:ext cx="5689600" cy="1151280"/>
            </a:xfrm>
            <a:prstGeom prst="roundRect">
              <a:avLst/>
            </a:prstGeom>
          </p:spPr>
          <p:style>
            <a:lnRef idx="2">
              <a:schemeClr val="lt1">
                <a:hueOff val="0"/>
                <a:satOff val="0"/>
                <a:lumOff val="0"/>
                <a:alphaOff val="0"/>
              </a:schemeClr>
            </a:lnRef>
            <a:fillRef idx="1">
              <a:schemeClr val="accent5">
                <a:hueOff val="-7353344"/>
                <a:satOff val="-10228"/>
                <a:lumOff val="-3922"/>
                <a:alphaOff val="0"/>
              </a:schemeClr>
            </a:fillRef>
            <a:effectRef idx="0">
              <a:schemeClr val="accent5">
                <a:hueOff val="-7353344"/>
                <a:satOff val="-10228"/>
                <a:lumOff val="-3922"/>
                <a:alphaOff val="0"/>
              </a:schemeClr>
            </a:effectRef>
            <a:fontRef idx="minor">
              <a:schemeClr val="lt1"/>
            </a:fontRef>
          </p:style>
        </p:sp>
        <p:sp>
          <p:nvSpPr>
            <p:cNvPr id="18" name="Rectangle: Rounded Corners 4">
              <a:extLst>
                <a:ext uri="{FF2B5EF4-FFF2-40B4-BE49-F238E27FC236}">
                  <a16:creationId xmlns:a16="http://schemas.microsoft.com/office/drawing/2014/main" id="{AE90806A-D754-4243-9580-EF14DDD8A6D3}"/>
                </a:ext>
              </a:extLst>
            </p:cNvPr>
            <p:cNvSpPr txBox="1"/>
            <p:nvPr/>
          </p:nvSpPr>
          <p:spPr>
            <a:xfrm>
              <a:off x="462601" y="3755355"/>
              <a:ext cx="5552397" cy="109507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15053" tIns="0" rIns="215053" bIns="0" numCol="1" spcCol="1270" anchor="ctr" anchorCtr="0">
              <a:noAutofit/>
            </a:bodyPr>
            <a:lstStyle/>
            <a:p>
              <a:pPr lvl="0" algn="ctr"/>
              <a:r>
                <a:rPr lang="en-US" sz="3500" b="1" dirty="0">
                  <a:latin typeface="Verdana" panose="020B0604030504040204" pitchFamily="34" charset="0"/>
                  <a:ea typeface="Verdana" panose="020B0604030504040204" pitchFamily="34" charset="0"/>
                  <a:cs typeface="Arial" panose="020B0604020202020204" pitchFamily="34" charset="0"/>
                </a:rPr>
                <a:t>KFTCRC</a:t>
              </a:r>
            </a:p>
          </p:txBody>
        </p:sp>
      </p:grpSp>
      <p:sp>
        <p:nvSpPr>
          <p:cNvPr id="33" name="TextBox 32">
            <a:extLst>
              <a:ext uri="{FF2B5EF4-FFF2-40B4-BE49-F238E27FC236}">
                <a16:creationId xmlns:a16="http://schemas.microsoft.com/office/drawing/2014/main" id="{D0F723DE-9C7C-CC6D-30C6-3E09E1C31BF6}"/>
              </a:ext>
            </a:extLst>
          </p:cNvPr>
          <p:cNvSpPr txBox="1"/>
          <p:nvPr/>
        </p:nvSpPr>
        <p:spPr>
          <a:xfrm>
            <a:off x="266708" y="5909931"/>
            <a:ext cx="9049819" cy="400110"/>
          </a:xfrm>
          <a:prstGeom prst="rect">
            <a:avLst/>
          </a:prstGeom>
          <a:noFill/>
        </p:spPr>
        <p:txBody>
          <a:bodyPr wrap="square">
            <a:spAutoFit/>
          </a:bodyPr>
          <a:lstStyle/>
          <a:p>
            <a:r>
              <a:rPr lang="en-GB" sz="2000" b="1" dirty="0">
                <a:latin typeface="Arial" panose="020B0604020202020204" pitchFamily="34" charset="0"/>
                <a:cs typeface="Arial" panose="020B0604020202020204" pitchFamily="34" charset="0"/>
              </a:rPr>
              <a:t>Figure 16</a:t>
            </a:r>
            <a:r>
              <a:rPr lang="en-GB" sz="2000" dirty="0">
                <a:latin typeface="Arial" panose="020B0604020202020204" pitchFamily="34" charset="0"/>
                <a:cs typeface="Arial" panose="020B0604020202020204" pitchFamily="34" charset="0"/>
              </a:rPr>
              <a:t>. Field Layout of 1-ha each at </a:t>
            </a:r>
            <a:r>
              <a:rPr lang="en-GB" sz="2000" dirty="0" err="1">
                <a:latin typeface="Arial" panose="020B0604020202020204" pitchFamily="34" charset="0"/>
                <a:cs typeface="Arial" panose="020B0604020202020204" pitchFamily="34" charset="0"/>
              </a:rPr>
              <a:t>Pendembu</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Bambawo</a:t>
            </a:r>
            <a:r>
              <a:rPr lang="en-GB" sz="2000" dirty="0">
                <a:latin typeface="Arial" panose="020B0604020202020204" pitchFamily="34" charset="0"/>
                <a:cs typeface="Arial" panose="020B0604020202020204" pitchFamily="34" charset="0"/>
              </a:rPr>
              <a:t> and </a:t>
            </a:r>
            <a:r>
              <a:rPr lang="en-GB" sz="2000" dirty="0" err="1">
                <a:latin typeface="Arial" panose="020B0604020202020204" pitchFamily="34" charset="0"/>
                <a:cs typeface="Arial" panose="020B0604020202020204" pitchFamily="34" charset="0"/>
              </a:rPr>
              <a:t>Kpuwabu</a:t>
            </a:r>
            <a:endParaRPr lang="en-US" sz="2000" dirty="0">
              <a:latin typeface="Arial" panose="020B0604020202020204" pitchFamily="34" charset="0"/>
              <a:cs typeface="Arial" panose="020B0604020202020204" pitchFamily="34" charset="0"/>
            </a:endParaRPr>
          </a:p>
        </p:txBody>
      </p:sp>
      <p:grpSp>
        <p:nvGrpSpPr>
          <p:cNvPr id="34" name="Group 33">
            <a:extLst>
              <a:ext uri="{FF2B5EF4-FFF2-40B4-BE49-F238E27FC236}">
                <a16:creationId xmlns:a16="http://schemas.microsoft.com/office/drawing/2014/main" id="{49323741-6D50-E178-D0A4-F22A014A9DAF}"/>
              </a:ext>
            </a:extLst>
          </p:cNvPr>
          <p:cNvGrpSpPr/>
          <p:nvPr/>
        </p:nvGrpSpPr>
        <p:grpSpPr>
          <a:xfrm>
            <a:off x="345163" y="2501900"/>
            <a:ext cx="9972029" cy="3157028"/>
            <a:chOff x="0" y="0"/>
            <a:chExt cx="11280531" cy="3124815"/>
          </a:xfrm>
        </p:grpSpPr>
        <p:pic>
          <p:nvPicPr>
            <p:cNvPr id="35" name="Picture 34" descr="WhatsApp Image 2025-08-14 at 09.04.49_86cf7bc7">
              <a:extLst>
                <a:ext uri="{FF2B5EF4-FFF2-40B4-BE49-F238E27FC236}">
                  <a16:creationId xmlns:a16="http://schemas.microsoft.com/office/drawing/2014/main" id="{9F08A7E7-9E64-F189-222D-A918ABB639F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4"/>
              <a:ext cx="3086100" cy="3124811"/>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35" descr="WhatsApp Image 2025-08-14 at 09.09.46_88e43020">
              <a:extLst>
                <a:ext uri="{FF2B5EF4-FFF2-40B4-BE49-F238E27FC236}">
                  <a16:creationId xmlns:a16="http://schemas.microsoft.com/office/drawing/2014/main" id="{20899A95-63CF-3B58-33F4-4718F4730F2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86100" y="3"/>
              <a:ext cx="3033346" cy="3124811"/>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36" descr="WhatsApp Image 2025-08-14 at 09.04.35_268a0f8c">
              <a:extLst>
                <a:ext uri="{FF2B5EF4-FFF2-40B4-BE49-F238E27FC236}">
                  <a16:creationId xmlns:a16="http://schemas.microsoft.com/office/drawing/2014/main" id="{680D300B-C833-8277-35E1-1D34C4DE73E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119445" y="2"/>
              <a:ext cx="2602523" cy="3124812"/>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37" descr="WhatsApp Image 2025-08-14 at 09.04.43_4d2a9f79">
              <a:extLst>
                <a:ext uri="{FF2B5EF4-FFF2-40B4-BE49-F238E27FC236}">
                  <a16:creationId xmlns:a16="http://schemas.microsoft.com/office/drawing/2014/main" id="{274418A6-6A84-C883-20D7-9A2BBF9A9D7C}"/>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717939" y="0"/>
              <a:ext cx="2562592" cy="3124813"/>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02835744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22E2B1-6D10-5BB0-4749-FB13B82C97EE}"/>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95193DB6-C26A-1268-2262-B29AFDA7B03B}"/>
              </a:ext>
            </a:extLst>
          </p:cNvPr>
          <p:cNvSpPr txBox="1"/>
          <p:nvPr/>
        </p:nvSpPr>
        <p:spPr>
          <a:xfrm>
            <a:off x="29399" y="910967"/>
            <a:ext cx="10529333" cy="2246769"/>
          </a:xfrm>
          <a:prstGeom prst="rect">
            <a:avLst/>
          </a:prstGeom>
          <a:noFill/>
        </p:spPr>
        <p:txBody>
          <a:bodyPr wrap="square" rtlCol="0">
            <a:spAutoFit/>
          </a:bodyPr>
          <a:lstStyle/>
          <a:p>
            <a:pPr marL="342900" indent="-342900">
              <a:spcBef>
                <a:spcPts val="600"/>
              </a:spcBef>
              <a:buFont typeface="Wingdings" panose="05000000000000000000" pitchFamily="2" charset="2"/>
              <a:buChar char="v"/>
            </a:pPr>
            <a:r>
              <a:rPr lang="en-GB" sz="2000" b="1" dirty="0">
                <a:latin typeface="Arial" panose="020B0604020202020204" pitchFamily="34" charset="0"/>
                <a:cs typeface="Arial" panose="020B0604020202020204" pitchFamily="34" charset="0"/>
              </a:rPr>
              <a:t>IFAD SUPPORT MISSION TEAM </a:t>
            </a:r>
          </a:p>
          <a:p>
            <a:pPr marL="342900" indent="-342900">
              <a:spcBef>
                <a:spcPts val="600"/>
              </a:spcBef>
              <a:buFont typeface="Wingdings" panose="05000000000000000000" pitchFamily="2" charset="2"/>
              <a:buChar char="v"/>
            </a:pPr>
            <a:r>
              <a:rPr lang="en-GB" sz="2000" dirty="0">
                <a:latin typeface="Arial" panose="020B0604020202020204" pitchFamily="34" charset="0"/>
                <a:cs typeface="Arial" panose="020B0604020202020204" pitchFamily="34" charset="0"/>
              </a:rPr>
              <a:t>In September, 2025, the OIC of KFTCRC did a presentation on the status of the  tree crop component implementation of the AVDP</a:t>
            </a:r>
          </a:p>
          <a:p>
            <a:pPr marL="342900" indent="-342900">
              <a:spcBef>
                <a:spcPts val="600"/>
              </a:spcBef>
              <a:buFont typeface="Wingdings" panose="05000000000000000000" pitchFamily="2" charset="2"/>
              <a:buChar char="v"/>
            </a:pPr>
            <a:r>
              <a:rPr lang="en-GB" sz="2000" dirty="0">
                <a:latin typeface="Arial" panose="020B0604020202020204" pitchFamily="34" charset="0"/>
                <a:cs typeface="Arial" panose="020B0604020202020204" pitchFamily="34" charset="0"/>
              </a:rPr>
              <a:t>A total of 700 pods were supplied to the AVDP, equivalent to 24,500 seeds/seedlings.</a:t>
            </a:r>
          </a:p>
          <a:p>
            <a:pPr marL="342900" indent="-342900">
              <a:spcBef>
                <a:spcPts val="600"/>
              </a:spcBef>
              <a:buFont typeface="Wingdings" panose="05000000000000000000" pitchFamily="2" charset="2"/>
              <a:buChar char="v"/>
            </a:pPr>
            <a:r>
              <a:rPr lang="en-GB" sz="2000" dirty="0">
                <a:latin typeface="Arial" panose="020B0604020202020204" pitchFamily="34" charset="0"/>
                <a:cs typeface="Arial" panose="020B0604020202020204" pitchFamily="34" charset="0"/>
              </a:rPr>
              <a:t> These have been nursed by the project for next year’s planting season</a:t>
            </a:r>
            <a:endParaRPr lang="en-US" sz="2000" b="1" dirty="0">
              <a:latin typeface="Arial" panose="020B0604020202020204" pitchFamily="34" charset="0"/>
              <a:ea typeface="Verdana" panose="020B0604030504040204" pitchFamily="34" charset="0"/>
              <a:cs typeface="Arial" panose="020B0604020202020204" pitchFamily="34" charset="0"/>
            </a:endParaRPr>
          </a:p>
          <a:p>
            <a:pPr marL="342900" indent="-342900">
              <a:spcBef>
                <a:spcPts val="600"/>
              </a:spcBef>
              <a:buFont typeface="Wingdings" panose="05000000000000000000" pitchFamily="2" charset="2"/>
              <a:buChar char="v"/>
            </a:pPr>
            <a:r>
              <a:rPr lang="en-GB" sz="2000" dirty="0">
                <a:latin typeface="Arial" panose="020B0604020202020204" pitchFamily="34" charset="0"/>
                <a:cs typeface="Arial" panose="020B0604020202020204" pitchFamily="34" charset="0"/>
              </a:rPr>
              <a:t>Below are F</a:t>
            </a:r>
            <a:r>
              <a:rPr lang="en-GB" sz="2000" baseline="-25000" dirty="0">
                <a:latin typeface="Arial" panose="020B0604020202020204" pitchFamily="34" charset="0"/>
                <a:cs typeface="Arial" panose="020B0604020202020204" pitchFamily="34" charset="0"/>
              </a:rPr>
              <a:t>1</a:t>
            </a:r>
            <a:r>
              <a:rPr lang="en-GB" sz="2000" dirty="0">
                <a:latin typeface="Arial" panose="020B0604020202020204" pitchFamily="34" charset="0"/>
                <a:cs typeface="Arial" panose="020B0604020202020204" pitchFamily="34" charset="0"/>
              </a:rPr>
              <a:t> generation cocoa hybrid </a:t>
            </a:r>
            <a:endParaRPr lang="en-US" sz="2000" b="1" dirty="0">
              <a:latin typeface="Arial" panose="020B0604020202020204" pitchFamily="34" charset="0"/>
              <a:ea typeface="Verdana" panose="020B0604030504040204" pitchFamily="34" charset="0"/>
              <a:cs typeface="Arial" panose="020B0604020202020204" pitchFamily="34" charset="0"/>
            </a:endParaRPr>
          </a:p>
        </p:txBody>
      </p:sp>
      <p:sp>
        <p:nvSpPr>
          <p:cNvPr id="2" name="Date Placeholder 1">
            <a:extLst>
              <a:ext uri="{FF2B5EF4-FFF2-40B4-BE49-F238E27FC236}">
                <a16:creationId xmlns:a16="http://schemas.microsoft.com/office/drawing/2014/main" id="{A7181A30-1A07-A4D3-9005-3C9AD6616A62}"/>
              </a:ext>
            </a:extLst>
          </p:cNvPr>
          <p:cNvSpPr>
            <a:spLocks noGrp="1"/>
          </p:cNvSpPr>
          <p:nvPr>
            <p:ph type="dt" sz="half" idx="10"/>
          </p:nvPr>
        </p:nvSpPr>
        <p:spPr/>
        <p:txBody>
          <a:bodyPr/>
          <a:lstStyle/>
          <a:p>
            <a:fld id="{ABA0E720-69A7-45E9-A638-0E41D1C98E73}" type="datetime3">
              <a:rPr lang="en-US" smtClean="0"/>
              <a:t>14 December 2025</a:t>
            </a:fld>
            <a:endParaRPr lang="en-US"/>
          </a:p>
        </p:txBody>
      </p:sp>
      <p:sp>
        <p:nvSpPr>
          <p:cNvPr id="3" name="Slide Number Placeholder 2">
            <a:extLst>
              <a:ext uri="{FF2B5EF4-FFF2-40B4-BE49-F238E27FC236}">
                <a16:creationId xmlns:a16="http://schemas.microsoft.com/office/drawing/2014/main" id="{00AEAC31-F1B4-A5DD-93C5-B83D790173F9}"/>
              </a:ext>
            </a:extLst>
          </p:cNvPr>
          <p:cNvSpPr>
            <a:spLocks noGrp="1"/>
          </p:cNvSpPr>
          <p:nvPr>
            <p:ph type="sldNum" sz="quarter" idx="12"/>
          </p:nvPr>
        </p:nvSpPr>
        <p:spPr/>
        <p:txBody>
          <a:bodyPr/>
          <a:lstStyle/>
          <a:p>
            <a:fld id="{C1C11204-8A74-44E9-96C8-B6A49D60E869}" type="slidenum">
              <a:rPr lang="en-US" smtClean="0"/>
              <a:t>32</a:t>
            </a:fld>
            <a:endParaRPr lang="en-US" dirty="0"/>
          </a:p>
        </p:txBody>
      </p:sp>
      <p:grpSp>
        <p:nvGrpSpPr>
          <p:cNvPr id="16" name="Group 15">
            <a:extLst>
              <a:ext uri="{FF2B5EF4-FFF2-40B4-BE49-F238E27FC236}">
                <a16:creationId xmlns:a16="http://schemas.microsoft.com/office/drawing/2014/main" id="{9C39DECB-5A68-3BC9-C254-E44DA934D410}"/>
              </a:ext>
            </a:extLst>
          </p:cNvPr>
          <p:cNvGrpSpPr/>
          <p:nvPr/>
        </p:nvGrpSpPr>
        <p:grpSpPr>
          <a:xfrm>
            <a:off x="228590" y="38672"/>
            <a:ext cx="11801485" cy="858475"/>
            <a:chOff x="406400" y="3699153"/>
            <a:chExt cx="5689600" cy="1151280"/>
          </a:xfrm>
        </p:grpSpPr>
        <p:sp>
          <p:nvSpPr>
            <p:cNvPr id="17" name="Rectangle: Rounded Corners 16">
              <a:extLst>
                <a:ext uri="{FF2B5EF4-FFF2-40B4-BE49-F238E27FC236}">
                  <a16:creationId xmlns:a16="http://schemas.microsoft.com/office/drawing/2014/main" id="{FA501BB2-D2DA-02C4-21AB-6BEDA295FF63}"/>
                </a:ext>
              </a:extLst>
            </p:cNvPr>
            <p:cNvSpPr/>
            <p:nvPr/>
          </p:nvSpPr>
          <p:spPr>
            <a:xfrm>
              <a:off x="406400" y="3699153"/>
              <a:ext cx="5689600" cy="1151280"/>
            </a:xfrm>
            <a:prstGeom prst="roundRect">
              <a:avLst/>
            </a:prstGeom>
          </p:spPr>
          <p:style>
            <a:lnRef idx="2">
              <a:schemeClr val="lt1">
                <a:hueOff val="0"/>
                <a:satOff val="0"/>
                <a:lumOff val="0"/>
                <a:alphaOff val="0"/>
              </a:schemeClr>
            </a:lnRef>
            <a:fillRef idx="1">
              <a:schemeClr val="accent5">
                <a:hueOff val="-7353344"/>
                <a:satOff val="-10228"/>
                <a:lumOff val="-3922"/>
                <a:alphaOff val="0"/>
              </a:schemeClr>
            </a:fillRef>
            <a:effectRef idx="0">
              <a:schemeClr val="accent5">
                <a:hueOff val="-7353344"/>
                <a:satOff val="-10228"/>
                <a:lumOff val="-3922"/>
                <a:alphaOff val="0"/>
              </a:schemeClr>
            </a:effectRef>
            <a:fontRef idx="minor">
              <a:schemeClr val="lt1"/>
            </a:fontRef>
          </p:style>
        </p:sp>
        <p:sp>
          <p:nvSpPr>
            <p:cNvPr id="18" name="Rectangle: Rounded Corners 4">
              <a:extLst>
                <a:ext uri="{FF2B5EF4-FFF2-40B4-BE49-F238E27FC236}">
                  <a16:creationId xmlns:a16="http://schemas.microsoft.com/office/drawing/2014/main" id="{AB61ACB8-8FC8-3876-356F-7E163508DD7B}"/>
                </a:ext>
              </a:extLst>
            </p:cNvPr>
            <p:cNvSpPr txBox="1"/>
            <p:nvPr/>
          </p:nvSpPr>
          <p:spPr>
            <a:xfrm>
              <a:off x="462601" y="3755355"/>
              <a:ext cx="5552397" cy="109507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15053" tIns="0" rIns="215053" bIns="0" numCol="1" spcCol="1270" anchor="ctr" anchorCtr="0">
              <a:noAutofit/>
            </a:bodyPr>
            <a:lstStyle/>
            <a:p>
              <a:pPr lvl="0" algn="ctr"/>
              <a:r>
                <a:rPr lang="en-US" sz="3500" b="1" dirty="0">
                  <a:latin typeface="Verdana" panose="020B0604030504040204" pitchFamily="34" charset="0"/>
                  <a:ea typeface="Verdana" panose="020B0604030504040204" pitchFamily="34" charset="0"/>
                  <a:cs typeface="Arial" panose="020B0604020202020204" pitchFamily="34" charset="0"/>
                </a:rPr>
                <a:t>KFTCRC</a:t>
              </a:r>
            </a:p>
          </p:txBody>
        </p:sp>
      </p:grpSp>
      <p:grpSp>
        <p:nvGrpSpPr>
          <p:cNvPr id="4" name="Group 3">
            <a:extLst>
              <a:ext uri="{FF2B5EF4-FFF2-40B4-BE49-F238E27FC236}">
                <a16:creationId xmlns:a16="http://schemas.microsoft.com/office/drawing/2014/main" id="{95AB669B-F9DD-C747-826C-25F0C0BFF685}"/>
              </a:ext>
            </a:extLst>
          </p:cNvPr>
          <p:cNvGrpSpPr/>
          <p:nvPr/>
        </p:nvGrpSpPr>
        <p:grpSpPr>
          <a:xfrm>
            <a:off x="345162" y="3171556"/>
            <a:ext cx="9506203" cy="2775477"/>
            <a:chOff x="159588" y="0"/>
            <a:chExt cx="11715010" cy="3766727"/>
          </a:xfrm>
        </p:grpSpPr>
        <p:pic>
          <p:nvPicPr>
            <p:cNvPr id="5" name="Picture 4">
              <a:extLst>
                <a:ext uri="{FF2B5EF4-FFF2-40B4-BE49-F238E27FC236}">
                  <a16:creationId xmlns:a16="http://schemas.microsoft.com/office/drawing/2014/main" id="{09ED03DC-41A9-D695-0BB9-E8E3F4E76DB7}"/>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9588" y="1"/>
              <a:ext cx="2515009" cy="3298287"/>
            </a:xfrm>
            <a:prstGeom prst="rect">
              <a:avLst/>
            </a:prstGeom>
            <a:noFill/>
            <a:ln>
              <a:noFill/>
            </a:ln>
          </p:spPr>
        </p:pic>
        <p:sp>
          <p:nvSpPr>
            <p:cNvPr id="8" name="Rectangle 7">
              <a:extLst>
                <a:ext uri="{FF2B5EF4-FFF2-40B4-BE49-F238E27FC236}">
                  <a16:creationId xmlns:a16="http://schemas.microsoft.com/office/drawing/2014/main" id="{0F170C30-9EA9-D124-BC2A-485E598F143C}"/>
                </a:ext>
              </a:extLst>
            </p:cNvPr>
            <p:cNvSpPr/>
            <p:nvPr/>
          </p:nvSpPr>
          <p:spPr>
            <a:xfrm>
              <a:off x="900246" y="3231628"/>
              <a:ext cx="1422874" cy="380126"/>
            </a:xfrm>
            <a:prstGeom prst="rect">
              <a:avLst/>
            </a:prstGeom>
          </p:spPr>
          <p:txBody>
            <a:bodyPr wrap="square">
              <a:noAutofit/>
            </a:bodyPr>
            <a:lstStyle/>
            <a:p>
              <a:pPr marL="0" marR="0" algn="just">
                <a:lnSpc>
                  <a:spcPct val="150000"/>
                </a:lnSpc>
                <a:spcAft>
                  <a:spcPts val="800"/>
                </a:spcAft>
                <a:buNone/>
              </a:pPr>
              <a:r>
                <a:rPr lang="en-US" sz="1000"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C67 x C77</a:t>
              </a:r>
              <a:endParaRPr lang="en-US" sz="1200">
                <a:effectLst/>
                <a:latin typeface="Times New Roman" panose="02020603050405020304" pitchFamily="18" charset="0"/>
                <a:ea typeface="Times New Roman" panose="02020603050405020304" pitchFamily="18" charset="0"/>
              </a:endParaRPr>
            </a:p>
          </p:txBody>
        </p:sp>
        <p:pic>
          <p:nvPicPr>
            <p:cNvPr id="9" name="Picture 8">
              <a:extLst>
                <a:ext uri="{FF2B5EF4-FFF2-40B4-BE49-F238E27FC236}">
                  <a16:creationId xmlns:a16="http://schemas.microsoft.com/office/drawing/2014/main" id="{BF623DD2-DD31-8F5A-8EB1-36DA3F1A5040}"/>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10817" y="0"/>
              <a:ext cx="3571874" cy="3298288"/>
            </a:xfrm>
            <a:prstGeom prst="rect">
              <a:avLst/>
            </a:prstGeom>
            <a:noFill/>
            <a:ln>
              <a:noFill/>
            </a:ln>
          </p:spPr>
        </p:pic>
        <p:sp>
          <p:nvSpPr>
            <p:cNvPr id="10" name="Rectangle 9">
              <a:extLst>
                <a:ext uri="{FF2B5EF4-FFF2-40B4-BE49-F238E27FC236}">
                  <a16:creationId xmlns:a16="http://schemas.microsoft.com/office/drawing/2014/main" id="{2C736E67-1AC6-5D43-E6A9-B351DB8B839B}"/>
                </a:ext>
              </a:extLst>
            </p:cNvPr>
            <p:cNvSpPr/>
            <p:nvPr/>
          </p:nvSpPr>
          <p:spPr>
            <a:xfrm>
              <a:off x="3909103" y="3315890"/>
              <a:ext cx="1678893" cy="450837"/>
            </a:xfrm>
            <a:prstGeom prst="rect">
              <a:avLst/>
            </a:prstGeom>
          </p:spPr>
          <p:txBody>
            <a:bodyPr wrap="square">
              <a:noAutofit/>
            </a:bodyPr>
            <a:lstStyle/>
            <a:p>
              <a:pPr marL="0" marR="0">
                <a:buNone/>
              </a:pPr>
              <a:r>
                <a:rPr lang="en-US" sz="1000"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C74 x C20</a:t>
              </a:r>
              <a:endParaRPr lang="en-US" sz="1200">
                <a:effectLst/>
                <a:latin typeface="Times New Roman" panose="02020603050405020304" pitchFamily="18" charset="0"/>
                <a:ea typeface="Times New Roman" panose="02020603050405020304" pitchFamily="18" charset="0"/>
              </a:endParaRPr>
            </a:p>
          </p:txBody>
        </p:sp>
        <p:pic>
          <p:nvPicPr>
            <p:cNvPr id="19" name="Picture 18">
              <a:extLst>
                <a:ext uri="{FF2B5EF4-FFF2-40B4-BE49-F238E27FC236}">
                  <a16:creationId xmlns:a16="http://schemas.microsoft.com/office/drawing/2014/main" id="{04F7B45E-6264-579D-76C9-943BFBE1F5DB}"/>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282691" y="1"/>
              <a:ext cx="2834640" cy="3298287"/>
            </a:xfrm>
            <a:prstGeom prst="rect">
              <a:avLst/>
            </a:prstGeom>
            <a:noFill/>
            <a:ln>
              <a:noFill/>
            </a:ln>
          </p:spPr>
        </p:pic>
        <p:pic>
          <p:nvPicPr>
            <p:cNvPr id="20" name="Picture 19">
              <a:extLst>
                <a:ext uri="{FF2B5EF4-FFF2-40B4-BE49-F238E27FC236}">
                  <a16:creationId xmlns:a16="http://schemas.microsoft.com/office/drawing/2014/main" id="{2DEC495D-B111-AF7B-3A53-31836E0015E4}"/>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117332" y="1"/>
              <a:ext cx="2757266" cy="3298287"/>
            </a:xfrm>
            <a:prstGeom prst="rect">
              <a:avLst/>
            </a:prstGeom>
            <a:noFill/>
            <a:ln>
              <a:noFill/>
            </a:ln>
          </p:spPr>
        </p:pic>
        <p:sp>
          <p:nvSpPr>
            <p:cNvPr id="21" name="Rectangle 20">
              <a:extLst>
                <a:ext uri="{FF2B5EF4-FFF2-40B4-BE49-F238E27FC236}">
                  <a16:creationId xmlns:a16="http://schemas.microsoft.com/office/drawing/2014/main" id="{CBC02980-66E2-FE24-DBEC-6B3C9C4BCF25}"/>
                </a:ext>
              </a:extLst>
            </p:cNvPr>
            <p:cNvSpPr/>
            <p:nvPr/>
          </p:nvSpPr>
          <p:spPr>
            <a:xfrm>
              <a:off x="6958005" y="3302308"/>
              <a:ext cx="1263015" cy="423487"/>
            </a:xfrm>
            <a:prstGeom prst="rect">
              <a:avLst/>
            </a:prstGeom>
          </p:spPr>
          <p:txBody>
            <a:bodyPr wrap="square">
              <a:noAutofit/>
            </a:bodyPr>
            <a:lstStyle/>
            <a:p>
              <a:pPr marL="0" marR="0">
                <a:buNone/>
              </a:pPr>
              <a:r>
                <a:rPr lang="en-US" sz="1000"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C75 x C25</a:t>
              </a:r>
              <a:endParaRPr lang="en-US" sz="1200">
                <a:effectLst/>
                <a:latin typeface="Times New Roman" panose="02020603050405020304" pitchFamily="18" charset="0"/>
                <a:ea typeface="Times New Roman" panose="02020603050405020304" pitchFamily="18" charset="0"/>
              </a:endParaRPr>
            </a:p>
          </p:txBody>
        </p:sp>
        <p:sp>
          <p:nvSpPr>
            <p:cNvPr id="22" name="Rectangle 21">
              <a:extLst>
                <a:ext uri="{FF2B5EF4-FFF2-40B4-BE49-F238E27FC236}">
                  <a16:creationId xmlns:a16="http://schemas.microsoft.com/office/drawing/2014/main" id="{DF561CEA-20E3-9FC5-41B7-AF26CBCE90F6}"/>
                </a:ext>
              </a:extLst>
            </p:cNvPr>
            <p:cNvSpPr/>
            <p:nvPr/>
          </p:nvSpPr>
          <p:spPr>
            <a:xfrm>
              <a:off x="9942574" y="3315201"/>
              <a:ext cx="1437787" cy="409894"/>
            </a:xfrm>
            <a:prstGeom prst="rect">
              <a:avLst/>
            </a:prstGeom>
          </p:spPr>
          <p:txBody>
            <a:bodyPr wrap="square">
              <a:noAutofit/>
            </a:bodyPr>
            <a:lstStyle/>
            <a:p>
              <a:pPr marL="0" marR="0">
                <a:buNone/>
              </a:pPr>
              <a:r>
                <a:rPr lang="en-US" sz="1000"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C68 x C22</a:t>
              </a:r>
              <a:endParaRPr lang="en-US" sz="1200">
                <a:effectLst/>
                <a:latin typeface="Times New Roman" panose="02020603050405020304" pitchFamily="18" charset="0"/>
                <a:ea typeface="Times New Roman" panose="02020603050405020304" pitchFamily="18" charset="0"/>
              </a:endParaRPr>
            </a:p>
          </p:txBody>
        </p:sp>
      </p:grpSp>
      <p:sp>
        <p:nvSpPr>
          <p:cNvPr id="33" name="TextBox 32">
            <a:extLst>
              <a:ext uri="{FF2B5EF4-FFF2-40B4-BE49-F238E27FC236}">
                <a16:creationId xmlns:a16="http://schemas.microsoft.com/office/drawing/2014/main" id="{4C86093A-ACEF-3A58-0105-1EC5190017C1}"/>
              </a:ext>
            </a:extLst>
          </p:cNvPr>
          <p:cNvSpPr txBox="1"/>
          <p:nvPr/>
        </p:nvSpPr>
        <p:spPr>
          <a:xfrm>
            <a:off x="266709" y="5909930"/>
            <a:ext cx="6107502" cy="400110"/>
          </a:xfrm>
          <a:prstGeom prst="rect">
            <a:avLst/>
          </a:prstGeom>
          <a:noFill/>
        </p:spPr>
        <p:txBody>
          <a:bodyPr wrap="square">
            <a:spAutoFit/>
          </a:bodyPr>
          <a:lstStyle/>
          <a:p>
            <a:r>
              <a:rPr lang="en-GB" sz="2000" b="1" dirty="0">
                <a:effectLst/>
                <a:latin typeface="Arial" panose="020B0604020202020204" pitchFamily="34" charset="0"/>
                <a:ea typeface="Calibri" panose="020F0502020204030204" pitchFamily="34" charset="0"/>
                <a:cs typeface="Arial" panose="020B0604020202020204" pitchFamily="34" charset="0"/>
              </a:rPr>
              <a:t>Figure 17.</a:t>
            </a:r>
            <a:r>
              <a:rPr lang="en-GB" sz="2000" dirty="0">
                <a:effectLst/>
                <a:latin typeface="Arial" panose="020B0604020202020204" pitchFamily="34" charset="0"/>
                <a:ea typeface="Calibri" panose="020F0502020204030204" pitchFamily="34" charset="0"/>
                <a:cs typeface="Arial" panose="020B0604020202020204" pitchFamily="34" charset="0"/>
              </a:rPr>
              <a:t> F</a:t>
            </a:r>
            <a:r>
              <a:rPr lang="en-GB" sz="2000" baseline="-25000" dirty="0">
                <a:effectLst/>
                <a:latin typeface="Arial" panose="020B0604020202020204" pitchFamily="34" charset="0"/>
                <a:ea typeface="Calibri" panose="020F0502020204030204" pitchFamily="34" charset="0"/>
                <a:cs typeface="Arial" panose="020B0604020202020204" pitchFamily="34" charset="0"/>
              </a:rPr>
              <a:t>1</a:t>
            </a:r>
            <a:r>
              <a:rPr lang="en-GB" sz="2000" dirty="0">
                <a:effectLst/>
                <a:latin typeface="Arial" panose="020B0604020202020204" pitchFamily="34" charset="0"/>
                <a:ea typeface="Calibri" panose="020F0502020204030204" pitchFamily="34" charset="0"/>
                <a:cs typeface="Arial" panose="020B0604020202020204" pitchFamily="34" charset="0"/>
              </a:rPr>
              <a:t> cocoa hybrids</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1909082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EA29E3-1FB4-2363-033B-14A85FFFA3EF}"/>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5C9923B4-5961-78F7-4E98-803860BC40AD}"/>
              </a:ext>
            </a:extLst>
          </p:cNvPr>
          <p:cNvSpPr>
            <a:spLocks noGrp="1"/>
          </p:cNvSpPr>
          <p:nvPr>
            <p:ph type="dt" sz="half" idx="10"/>
          </p:nvPr>
        </p:nvSpPr>
        <p:spPr/>
        <p:txBody>
          <a:bodyPr/>
          <a:lstStyle/>
          <a:p>
            <a:fld id="{F8391432-23FA-4952-AFB3-34B663BF187F}" type="datetime3">
              <a:rPr lang="en-US" smtClean="0"/>
              <a:t>13 December 2025</a:t>
            </a:fld>
            <a:endParaRPr lang="en-US"/>
          </a:p>
        </p:txBody>
      </p:sp>
      <p:sp>
        <p:nvSpPr>
          <p:cNvPr id="5" name="Slide Number Placeholder 4">
            <a:extLst>
              <a:ext uri="{FF2B5EF4-FFF2-40B4-BE49-F238E27FC236}">
                <a16:creationId xmlns:a16="http://schemas.microsoft.com/office/drawing/2014/main" id="{B27453E0-8E5A-9980-6C2B-98B984DA0072}"/>
              </a:ext>
            </a:extLst>
          </p:cNvPr>
          <p:cNvSpPr>
            <a:spLocks noGrp="1"/>
          </p:cNvSpPr>
          <p:nvPr>
            <p:ph type="sldNum" sz="quarter" idx="12"/>
          </p:nvPr>
        </p:nvSpPr>
        <p:spPr/>
        <p:txBody>
          <a:bodyPr/>
          <a:lstStyle/>
          <a:p>
            <a:fld id="{C1C11204-8A74-44E9-96C8-B6A49D60E869}" type="slidenum">
              <a:rPr lang="en-US" smtClean="0"/>
              <a:t>33</a:t>
            </a:fld>
            <a:endParaRPr lang="en-US"/>
          </a:p>
        </p:txBody>
      </p:sp>
      <p:pic>
        <p:nvPicPr>
          <p:cNvPr id="4" name="Picture 3">
            <a:extLst>
              <a:ext uri="{FF2B5EF4-FFF2-40B4-BE49-F238E27FC236}">
                <a16:creationId xmlns:a16="http://schemas.microsoft.com/office/drawing/2014/main" id="{6AA23A49-6B49-4F02-A653-85975D33505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3286261" y="-2510694"/>
            <a:ext cx="4563332" cy="10119637"/>
          </a:xfrm>
          <a:prstGeom prst="rect">
            <a:avLst/>
          </a:prstGeom>
        </p:spPr>
      </p:pic>
      <p:sp>
        <p:nvSpPr>
          <p:cNvPr id="8" name="TextBox 7">
            <a:extLst>
              <a:ext uri="{FF2B5EF4-FFF2-40B4-BE49-F238E27FC236}">
                <a16:creationId xmlns:a16="http://schemas.microsoft.com/office/drawing/2014/main" id="{5C84289E-1972-E362-BF6D-E0DD123BF64E}"/>
              </a:ext>
            </a:extLst>
          </p:cNvPr>
          <p:cNvSpPr txBox="1"/>
          <p:nvPr/>
        </p:nvSpPr>
        <p:spPr>
          <a:xfrm>
            <a:off x="508108" y="4865297"/>
            <a:ext cx="6098874" cy="400110"/>
          </a:xfrm>
          <a:prstGeom prst="rect">
            <a:avLst/>
          </a:prstGeom>
          <a:noFill/>
        </p:spPr>
        <p:txBody>
          <a:bodyPr wrap="square">
            <a:spAutoFit/>
          </a:bodyPr>
          <a:lstStyle/>
          <a:p>
            <a:r>
              <a:rPr lang="en-GB" sz="2000" b="1" dirty="0">
                <a:effectLst/>
                <a:latin typeface="Arial" panose="020B0604020202020204" pitchFamily="34" charset="0"/>
                <a:ea typeface="Calibri" panose="020F0502020204030204" pitchFamily="34" charset="0"/>
                <a:cs typeface="Arial" panose="020B0604020202020204" pitchFamily="34" charset="0"/>
              </a:rPr>
              <a:t>Figure 18.</a:t>
            </a:r>
            <a:r>
              <a:rPr lang="en-GB" sz="2000" dirty="0">
                <a:effectLst/>
                <a:latin typeface="Arial" panose="020B0604020202020204" pitchFamily="34" charset="0"/>
                <a:ea typeface="Calibri" panose="020F0502020204030204" pitchFamily="34" charset="0"/>
                <a:cs typeface="Arial" panose="020B0604020202020204" pitchFamily="34" charset="0"/>
              </a:rPr>
              <a:t> Stolen cocoa pods</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645478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28B2C-163E-3D9D-A8CB-29DEA9CF5C82}"/>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35EA444C-D449-BE37-6BC3-2DCCA372E0A1}"/>
              </a:ext>
            </a:extLst>
          </p:cNvPr>
          <p:cNvSpPr>
            <a:spLocks noGrp="1"/>
          </p:cNvSpPr>
          <p:nvPr>
            <p:ph type="dt" sz="half" idx="10"/>
          </p:nvPr>
        </p:nvSpPr>
        <p:spPr/>
        <p:txBody>
          <a:bodyPr/>
          <a:lstStyle/>
          <a:p>
            <a:fld id="{ABA0E720-69A7-45E9-A638-0E41D1C98E73}" type="datetime3">
              <a:rPr lang="en-US" smtClean="0"/>
              <a:t>14 December 2025</a:t>
            </a:fld>
            <a:endParaRPr lang="en-US"/>
          </a:p>
        </p:txBody>
      </p:sp>
      <p:sp>
        <p:nvSpPr>
          <p:cNvPr id="3" name="Slide Number Placeholder 2">
            <a:extLst>
              <a:ext uri="{FF2B5EF4-FFF2-40B4-BE49-F238E27FC236}">
                <a16:creationId xmlns:a16="http://schemas.microsoft.com/office/drawing/2014/main" id="{0AF47894-8092-97DD-FBB4-4D594A98897F}"/>
              </a:ext>
            </a:extLst>
          </p:cNvPr>
          <p:cNvSpPr>
            <a:spLocks noGrp="1"/>
          </p:cNvSpPr>
          <p:nvPr>
            <p:ph type="sldNum" sz="quarter" idx="12"/>
          </p:nvPr>
        </p:nvSpPr>
        <p:spPr/>
        <p:txBody>
          <a:bodyPr/>
          <a:lstStyle/>
          <a:p>
            <a:fld id="{C1C11204-8A74-44E9-96C8-B6A49D60E869}" type="slidenum">
              <a:rPr lang="en-US" smtClean="0"/>
              <a:t>34</a:t>
            </a:fld>
            <a:endParaRPr lang="en-US" dirty="0"/>
          </a:p>
        </p:txBody>
      </p:sp>
      <p:grpSp>
        <p:nvGrpSpPr>
          <p:cNvPr id="16" name="Group 15">
            <a:extLst>
              <a:ext uri="{FF2B5EF4-FFF2-40B4-BE49-F238E27FC236}">
                <a16:creationId xmlns:a16="http://schemas.microsoft.com/office/drawing/2014/main" id="{056FE8B1-5C89-3BE5-AA44-8217B12DE59A}"/>
              </a:ext>
            </a:extLst>
          </p:cNvPr>
          <p:cNvGrpSpPr/>
          <p:nvPr/>
        </p:nvGrpSpPr>
        <p:grpSpPr>
          <a:xfrm>
            <a:off x="228590" y="38672"/>
            <a:ext cx="11801485" cy="858475"/>
            <a:chOff x="406400" y="3699153"/>
            <a:chExt cx="5689600" cy="1151280"/>
          </a:xfrm>
        </p:grpSpPr>
        <p:sp>
          <p:nvSpPr>
            <p:cNvPr id="17" name="Rectangle: Rounded Corners 16">
              <a:extLst>
                <a:ext uri="{FF2B5EF4-FFF2-40B4-BE49-F238E27FC236}">
                  <a16:creationId xmlns:a16="http://schemas.microsoft.com/office/drawing/2014/main" id="{67E0F249-D929-F63C-7190-9C8747104D03}"/>
                </a:ext>
              </a:extLst>
            </p:cNvPr>
            <p:cNvSpPr/>
            <p:nvPr/>
          </p:nvSpPr>
          <p:spPr>
            <a:xfrm>
              <a:off x="406400" y="3699153"/>
              <a:ext cx="5689600" cy="1151280"/>
            </a:xfrm>
            <a:prstGeom prst="roundRect">
              <a:avLst/>
            </a:prstGeom>
          </p:spPr>
          <p:style>
            <a:lnRef idx="2">
              <a:schemeClr val="lt1">
                <a:hueOff val="0"/>
                <a:satOff val="0"/>
                <a:lumOff val="0"/>
                <a:alphaOff val="0"/>
              </a:schemeClr>
            </a:lnRef>
            <a:fillRef idx="1">
              <a:schemeClr val="accent5">
                <a:hueOff val="-7353344"/>
                <a:satOff val="-10228"/>
                <a:lumOff val="-3922"/>
                <a:alphaOff val="0"/>
              </a:schemeClr>
            </a:fillRef>
            <a:effectRef idx="0">
              <a:schemeClr val="accent5">
                <a:hueOff val="-7353344"/>
                <a:satOff val="-10228"/>
                <a:lumOff val="-3922"/>
                <a:alphaOff val="0"/>
              </a:schemeClr>
            </a:effectRef>
            <a:fontRef idx="minor">
              <a:schemeClr val="lt1"/>
            </a:fontRef>
          </p:style>
        </p:sp>
        <p:sp>
          <p:nvSpPr>
            <p:cNvPr id="18" name="Rectangle: Rounded Corners 4">
              <a:extLst>
                <a:ext uri="{FF2B5EF4-FFF2-40B4-BE49-F238E27FC236}">
                  <a16:creationId xmlns:a16="http://schemas.microsoft.com/office/drawing/2014/main" id="{FE349556-00DC-3E60-3E32-9C8D91DB0044}"/>
                </a:ext>
              </a:extLst>
            </p:cNvPr>
            <p:cNvSpPr txBox="1"/>
            <p:nvPr/>
          </p:nvSpPr>
          <p:spPr>
            <a:xfrm>
              <a:off x="462601" y="3755355"/>
              <a:ext cx="5552397" cy="109507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15053" tIns="0" rIns="215053" bIns="0" numCol="1" spcCol="1270" anchor="ctr" anchorCtr="0">
              <a:noAutofit/>
            </a:bodyPr>
            <a:lstStyle/>
            <a:p>
              <a:pPr lvl="0" algn="ctr"/>
              <a:r>
                <a:rPr lang="en-US" sz="3500" b="1" dirty="0">
                  <a:latin typeface="Verdana" panose="020B0604030504040204" pitchFamily="34" charset="0"/>
                  <a:ea typeface="Verdana" panose="020B0604030504040204" pitchFamily="34" charset="0"/>
                  <a:cs typeface="Arial" panose="020B0604020202020204" pitchFamily="34" charset="0"/>
                </a:rPr>
                <a:t>TLRC</a:t>
              </a:r>
            </a:p>
          </p:txBody>
        </p:sp>
      </p:grpSp>
      <p:graphicFrame>
        <p:nvGraphicFramePr>
          <p:cNvPr id="4" name="Table 3">
            <a:extLst>
              <a:ext uri="{FF2B5EF4-FFF2-40B4-BE49-F238E27FC236}">
                <a16:creationId xmlns:a16="http://schemas.microsoft.com/office/drawing/2014/main" id="{33183DE4-50E2-FB14-A2EF-A2AF3371C8C6}"/>
              </a:ext>
            </a:extLst>
          </p:cNvPr>
          <p:cNvGraphicFramePr>
            <a:graphicFrameLocks noGrp="1"/>
          </p:cNvGraphicFramePr>
          <p:nvPr>
            <p:extLst>
              <p:ext uri="{D42A27DB-BD31-4B8C-83A1-F6EECF244321}">
                <p14:modId xmlns:p14="http://schemas.microsoft.com/office/powerpoint/2010/main" val="2206955943"/>
              </p:ext>
            </p:extLst>
          </p:nvPr>
        </p:nvGraphicFramePr>
        <p:xfrm>
          <a:off x="221876" y="822054"/>
          <a:ext cx="11820599" cy="6009768"/>
        </p:xfrm>
        <a:graphic>
          <a:graphicData uri="http://schemas.openxmlformats.org/drawingml/2006/table">
            <a:tbl>
              <a:tblPr firstRow="1" firstCol="1" bandRow="1">
                <a:tableStyleId>{5C22544A-7EE6-4342-B048-85BDC9FD1C3A}</a:tableStyleId>
              </a:tblPr>
              <a:tblGrid>
                <a:gridCol w="1710441">
                  <a:extLst>
                    <a:ext uri="{9D8B030D-6E8A-4147-A177-3AD203B41FA5}">
                      <a16:colId xmlns:a16="http://schemas.microsoft.com/office/drawing/2014/main" val="1147510601"/>
                    </a:ext>
                  </a:extLst>
                </a:gridCol>
                <a:gridCol w="2087592">
                  <a:extLst>
                    <a:ext uri="{9D8B030D-6E8A-4147-A177-3AD203B41FA5}">
                      <a16:colId xmlns:a16="http://schemas.microsoft.com/office/drawing/2014/main" val="1826754891"/>
                    </a:ext>
                  </a:extLst>
                </a:gridCol>
                <a:gridCol w="3088257">
                  <a:extLst>
                    <a:ext uri="{9D8B030D-6E8A-4147-A177-3AD203B41FA5}">
                      <a16:colId xmlns:a16="http://schemas.microsoft.com/office/drawing/2014/main" val="2698269628"/>
                    </a:ext>
                  </a:extLst>
                </a:gridCol>
                <a:gridCol w="4934309">
                  <a:extLst>
                    <a:ext uri="{9D8B030D-6E8A-4147-A177-3AD203B41FA5}">
                      <a16:colId xmlns:a16="http://schemas.microsoft.com/office/drawing/2014/main" val="2087523602"/>
                    </a:ext>
                  </a:extLst>
                </a:gridCol>
              </a:tblGrid>
              <a:tr h="627690">
                <a:tc>
                  <a:txBody>
                    <a:bodyPr/>
                    <a:lstStyle/>
                    <a:p>
                      <a:pPr marL="0" marR="0">
                        <a:lnSpc>
                          <a:spcPct val="115000"/>
                        </a:lnSpc>
                        <a:spcAft>
                          <a:spcPts val="800"/>
                        </a:spcAft>
                        <a:buNone/>
                      </a:pPr>
                      <a:r>
                        <a:rPr lang="en-US" sz="2000" kern="100" dirty="0">
                          <a:effectLst/>
                          <a:latin typeface="Arial" panose="020B0604020202020204" pitchFamily="34" charset="0"/>
                          <a:cs typeface="Arial" panose="020B0604020202020204" pitchFamily="34" charset="0"/>
                        </a:rPr>
                        <a:t>NAME OF PROJECT</a:t>
                      </a:r>
                      <a:endParaRPr lang="en-US" sz="2000" kern="100" dirty="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tc>
                  <a:txBody>
                    <a:bodyPr/>
                    <a:lstStyle/>
                    <a:p>
                      <a:pPr marL="0" marR="0">
                        <a:lnSpc>
                          <a:spcPct val="115000"/>
                        </a:lnSpc>
                        <a:spcAft>
                          <a:spcPts val="800"/>
                        </a:spcAft>
                        <a:buNone/>
                      </a:pPr>
                      <a:r>
                        <a:rPr lang="en-US" sz="2000" kern="100" dirty="0">
                          <a:effectLst/>
                          <a:latin typeface="Arial" panose="020B0604020202020204" pitchFamily="34" charset="0"/>
                          <a:cs typeface="Arial" panose="020B0604020202020204" pitchFamily="34" charset="0"/>
                        </a:rPr>
                        <a:t>OBJECTIVES</a:t>
                      </a:r>
                      <a:endParaRPr lang="en-US" sz="2000" kern="100" dirty="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tc>
                  <a:txBody>
                    <a:bodyPr/>
                    <a:lstStyle/>
                    <a:p>
                      <a:pPr marL="0" marR="0">
                        <a:lnSpc>
                          <a:spcPct val="115000"/>
                        </a:lnSpc>
                        <a:spcAft>
                          <a:spcPts val="800"/>
                        </a:spcAft>
                        <a:buNone/>
                      </a:pPr>
                      <a:r>
                        <a:rPr lang="en-US" sz="2000" kern="100" dirty="0">
                          <a:effectLst/>
                          <a:latin typeface="Arial" panose="020B0604020202020204" pitchFamily="34" charset="0"/>
                          <a:cs typeface="Arial" panose="020B0604020202020204" pitchFamily="34" charset="0"/>
                        </a:rPr>
                        <a:t>BRIEF SUMMARY</a:t>
                      </a:r>
                      <a:endParaRPr lang="en-US" sz="2000" kern="100" dirty="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tc>
                  <a:txBody>
                    <a:bodyPr/>
                    <a:lstStyle/>
                    <a:p>
                      <a:pPr marL="0" marR="0">
                        <a:lnSpc>
                          <a:spcPct val="115000"/>
                        </a:lnSpc>
                        <a:spcAft>
                          <a:spcPts val="800"/>
                        </a:spcAft>
                        <a:buNone/>
                      </a:pPr>
                      <a:r>
                        <a:rPr lang="en-US" sz="2000" kern="100" dirty="0">
                          <a:effectLst/>
                          <a:latin typeface="Arial" panose="020B0604020202020204" pitchFamily="34" charset="0"/>
                          <a:cs typeface="Arial" panose="020B0604020202020204" pitchFamily="34" charset="0"/>
                        </a:rPr>
                        <a:t>CURRENT STATUS</a:t>
                      </a:r>
                      <a:endParaRPr lang="en-US" sz="2000" kern="100" dirty="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extLst>
                  <a:ext uri="{0D108BD9-81ED-4DB2-BD59-A6C34878D82A}">
                    <a16:rowId xmlns:a16="http://schemas.microsoft.com/office/drawing/2014/main" val="636132889"/>
                  </a:ext>
                </a:extLst>
              </a:tr>
              <a:tr h="4968312">
                <a:tc>
                  <a:txBody>
                    <a:bodyPr/>
                    <a:lstStyle/>
                    <a:p>
                      <a:r>
                        <a:rPr lang="en-US" sz="2000" b="1" kern="1200" dirty="0">
                          <a:solidFill>
                            <a:schemeClr val="lt1"/>
                          </a:solidFill>
                          <a:effectLst/>
                          <a:latin typeface="Arial" panose="020B0604020202020204" pitchFamily="34" charset="0"/>
                          <a:ea typeface="+mn-ea"/>
                          <a:cs typeface="Arial" panose="020B0604020202020204" pitchFamily="34" charset="0"/>
                        </a:rPr>
                        <a:t>Stakeholder Engagement on the Design and Construction of a Biodigester Prototype under FSRP Grant to SLARI-TEKO</a:t>
                      </a:r>
                      <a:endParaRPr lang="en-US" sz="2000" b="0" dirty="0">
                        <a:latin typeface="Arial" panose="020B0604020202020204" pitchFamily="34" charset="0"/>
                        <a:cs typeface="Arial" panose="020B0604020202020204" pitchFamily="34" charset="0"/>
                      </a:endParaRPr>
                    </a:p>
                  </a:txBody>
                  <a:tcPr marL="45992" marR="45992" marT="0" marB="0"/>
                </a:tc>
                <a:tc>
                  <a:txBody>
                    <a:bodyPr/>
                    <a:lstStyle/>
                    <a:p>
                      <a:pPr marL="342900" marR="0" lvl="0" indent="-342900">
                        <a:buFont typeface="+mj-lt"/>
                        <a:buAutoNum type="arabicParenBoth"/>
                      </a:pPr>
                      <a:r>
                        <a:rPr lang="en-US" sz="2000" kern="100" dirty="0">
                          <a:effectLst/>
                          <a:latin typeface="Arial" panose="020B0604020202020204" pitchFamily="34" charset="0"/>
                          <a:ea typeface="PMingLiU" panose="02020500000000000000" pitchFamily="18" charset="-120"/>
                          <a:cs typeface="Arial" panose="020B0604020202020204" pitchFamily="34" charset="0"/>
                        </a:rPr>
                        <a:t> </a:t>
                      </a:r>
                      <a:r>
                        <a:rPr lang="en-US" sz="2000" kern="1200" dirty="0">
                          <a:solidFill>
                            <a:schemeClr val="dk1"/>
                          </a:solidFill>
                          <a:effectLst/>
                          <a:latin typeface="Arial" panose="020B0604020202020204" pitchFamily="34" charset="0"/>
                          <a:ea typeface="+mn-ea"/>
                          <a:cs typeface="Arial" panose="020B0604020202020204" pitchFamily="34" charset="0"/>
                        </a:rPr>
                        <a:t>To refine the biodigester design, ensuring efficient organic waste conversion, </a:t>
                      </a:r>
                      <a:r>
                        <a:rPr lang="en-US" sz="2000" kern="1200" dirty="0" err="1">
                          <a:solidFill>
                            <a:schemeClr val="dk1"/>
                          </a:solidFill>
                          <a:effectLst/>
                          <a:latin typeface="Arial" panose="020B0604020202020204" pitchFamily="34" charset="0"/>
                          <a:ea typeface="+mn-ea"/>
                          <a:cs typeface="Arial" panose="020B0604020202020204" pitchFamily="34" charset="0"/>
                        </a:rPr>
                        <a:t>optimising</a:t>
                      </a:r>
                      <a:r>
                        <a:rPr lang="en-US" sz="2000" kern="1200" dirty="0">
                          <a:solidFill>
                            <a:schemeClr val="dk1"/>
                          </a:solidFill>
                          <a:effectLst/>
                          <a:latin typeface="Arial" panose="020B0604020202020204" pitchFamily="34" charset="0"/>
                          <a:ea typeface="+mn-ea"/>
                          <a:cs typeface="Arial" panose="020B0604020202020204" pitchFamily="34" charset="0"/>
                        </a:rPr>
                        <a:t> biogas production, and establishing safety and sustainability protocols.</a:t>
                      </a:r>
                      <a:endParaRPr lang="en-GB" sz="2000" kern="1200" dirty="0">
                        <a:solidFill>
                          <a:schemeClr val="dk1"/>
                        </a:solidFill>
                        <a:effectLst/>
                        <a:latin typeface="Arial" panose="020B0604020202020204" pitchFamily="34" charset="0"/>
                        <a:ea typeface="+mn-ea"/>
                        <a:cs typeface="Arial" panose="020B0604020202020204" pitchFamily="34" charset="0"/>
                      </a:endParaRPr>
                    </a:p>
                  </a:txBody>
                  <a:tcPr marL="45992" marR="45992" marT="0" marB="0"/>
                </a:tc>
                <a:tc>
                  <a:txBody>
                    <a:bodyPr/>
                    <a:lstStyle/>
                    <a:p>
                      <a:pPr marL="457200" marR="0" indent="-457200">
                        <a:lnSpc>
                          <a:spcPct val="110000"/>
                        </a:lnSpc>
                        <a:spcAft>
                          <a:spcPts val="0"/>
                        </a:spcAft>
                        <a:buFont typeface="+mj-lt"/>
                        <a:buAutoNum type="arabicParenR"/>
                      </a:pPr>
                      <a:r>
                        <a:rPr lang="en-US" sz="2000" kern="1200" dirty="0">
                          <a:solidFill>
                            <a:schemeClr val="dk1"/>
                          </a:solidFill>
                          <a:effectLst/>
                          <a:latin typeface="Arial" panose="020B0604020202020204" pitchFamily="34" charset="0"/>
                          <a:ea typeface="+mn-ea"/>
                          <a:cs typeface="Arial" panose="020B0604020202020204" pitchFamily="34" charset="0"/>
                        </a:rPr>
                        <a:t>A comprehensive assessment of waste availability and site selection done. </a:t>
                      </a:r>
                    </a:p>
                    <a:p>
                      <a:pPr marL="457200" marR="0" indent="-457200">
                        <a:lnSpc>
                          <a:spcPct val="110000"/>
                        </a:lnSpc>
                        <a:spcAft>
                          <a:spcPts val="0"/>
                        </a:spcAft>
                        <a:buFont typeface="+mj-lt"/>
                        <a:buAutoNum type="arabicParenR"/>
                      </a:pPr>
                      <a:r>
                        <a:rPr lang="en-US" sz="2000" kern="1200" dirty="0">
                          <a:solidFill>
                            <a:schemeClr val="dk1"/>
                          </a:solidFill>
                          <a:effectLst/>
                          <a:latin typeface="Arial" panose="020B0604020202020204" pitchFamily="34" charset="0"/>
                          <a:ea typeface="+mn-ea"/>
                          <a:cs typeface="Arial" panose="020B0604020202020204" pitchFamily="34" charset="0"/>
                        </a:rPr>
                        <a:t>Livestock manure from cattle and goats, crop residues and market waste were measured. </a:t>
                      </a:r>
                    </a:p>
                    <a:p>
                      <a:pPr marL="457200" marR="0" indent="-457200">
                        <a:lnSpc>
                          <a:spcPct val="110000"/>
                        </a:lnSpc>
                        <a:spcAft>
                          <a:spcPts val="0"/>
                        </a:spcAft>
                        <a:buFont typeface="+mj-lt"/>
                        <a:buAutoNum type="arabicParenR"/>
                      </a:pPr>
                      <a:r>
                        <a:rPr lang="en-US" sz="2000" kern="1200" dirty="0">
                          <a:solidFill>
                            <a:schemeClr val="dk1"/>
                          </a:solidFill>
                          <a:effectLst/>
                          <a:latin typeface="Arial" panose="020B0604020202020204" pitchFamily="34" charset="0"/>
                          <a:ea typeface="+mn-ea"/>
                          <a:cs typeface="Arial" panose="020B0604020202020204" pitchFamily="34" charset="0"/>
                        </a:rPr>
                        <a:t>Seasonal variations, feedstock consistency, and current disposal methods were </a:t>
                      </a:r>
                      <a:r>
                        <a:rPr lang="en-US" sz="2000" kern="1200" dirty="0" err="1">
                          <a:solidFill>
                            <a:schemeClr val="dk1"/>
                          </a:solidFill>
                          <a:effectLst/>
                          <a:latin typeface="Arial" panose="020B0604020202020204" pitchFamily="34" charset="0"/>
                          <a:ea typeface="+mn-ea"/>
                          <a:cs typeface="Arial" panose="020B0604020202020204" pitchFamily="34" charset="0"/>
                        </a:rPr>
                        <a:t>analysed</a:t>
                      </a:r>
                      <a:r>
                        <a:rPr lang="en-US" sz="2000" kern="1200" dirty="0">
                          <a:solidFill>
                            <a:schemeClr val="dk1"/>
                          </a:solidFill>
                          <a:effectLst/>
                          <a:latin typeface="Arial" panose="020B0604020202020204" pitchFamily="34" charset="0"/>
                          <a:ea typeface="+mn-ea"/>
                          <a:cs typeface="Arial" panose="020B0604020202020204" pitchFamily="34" charset="0"/>
                        </a:rPr>
                        <a:t> to ensure a dependable biomass supply for the digester</a:t>
                      </a:r>
                      <a:endParaRPr lang="en-GB" sz="2000" kern="1200" dirty="0">
                        <a:solidFill>
                          <a:schemeClr val="dk1"/>
                        </a:solidFill>
                        <a:effectLst/>
                        <a:latin typeface="Arial" panose="020B0604020202020204" pitchFamily="34" charset="0"/>
                        <a:ea typeface="+mn-ea"/>
                        <a:cs typeface="Arial" panose="020B0604020202020204" pitchFamily="34" charset="0"/>
                      </a:endParaRPr>
                    </a:p>
                  </a:txBody>
                  <a:tcPr marL="45992" marR="45992" marT="0" marB="0"/>
                </a:tc>
                <a:tc>
                  <a:txBody>
                    <a:bodyPr/>
                    <a:lstStyle/>
                    <a:p>
                      <a:pPr marL="0" marR="0">
                        <a:lnSpc>
                          <a:spcPct val="110000"/>
                        </a:lnSpc>
                        <a:spcAft>
                          <a:spcPts val="0"/>
                        </a:spcAft>
                        <a:buNone/>
                      </a:pPr>
                      <a:r>
                        <a:rPr lang="en-US" sz="2000" b="0" kern="1200" dirty="0">
                          <a:solidFill>
                            <a:schemeClr val="tx1"/>
                          </a:solidFill>
                          <a:effectLst/>
                          <a:latin typeface="Arial" panose="020B0604020202020204" pitchFamily="34" charset="0"/>
                          <a:ea typeface="+mn-ea"/>
                          <a:cs typeface="Arial" panose="020B0604020202020204" pitchFamily="34" charset="0"/>
                        </a:rPr>
                        <a:t>Biodigester Prototype designed and constructed</a:t>
                      </a:r>
                      <a:r>
                        <a:rPr lang="en-GB" sz="2000" b="0" kern="1200" dirty="0">
                          <a:solidFill>
                            <a:schemeClr val="tx1"/>
                          </a:solidFill>
                          <a:effectLst/>
                          <a:latin typeface="Arial" panose="020B0604020202020204" pitchFamily="34" charset="0"/>
                          <a:ea typeface="+mn-ea"/>
                          <a:cs typeface="Arial" panose="020B0604020202020204" pitchFamily="34" charset="0"/>
                        </a:rPr>
                        <a:t>;</a:t>
                      </a:r>
                    </a:p>
                    <a:p>
                      <a:pPr marL="0" marR="0">
                        <a:lnSpc>
                          <a:spcPct val="110000"/>
                        </a:lnSpc>
                        <a:spcAft>
                          <a:spcPts val="0"/>
                        </a:spcAft>
                        <a:buNone/>
                      </a:pPr>
                      <a:r>
                        <a:rPr lang="en-US" sz="2000" kern="1200" dirty="0">
                          <a:solidFill>
                            <a:schemeClr val="dk1"/>
                          </a:solidFill>
                          <a:effectLst/>
                          <a:latin typeface="Arial" panose="020B0604020202020204" pitchFamily="34" charset="0"/>
                          <a:ea typeface="+mn-ea"/>
                          <a:cs typeface="Arial" panose="020B0604020202020204" pitchFamily="34" charset="0"/>
                        </a:rPr>
                        <a:t>Post-Construction Training: Organize hands-on maintenance sessions for assigned operators;</a:t>
                      </a:r>
                    </a:p>
                    <a:p>
                      <a:pPr marL="0" marR="0">
                        <a:lnSpc>
                          <a:spcPct val="110000"/>
                        </a:lnSpc>
                        <a:spcAft>
                          <a:spcPts val="0"/>
                        </a:spcAft>
                        <a:buNone/>
                      </a:pPr>
                      <a:r>
                        <a:rPr lang="en-US" sz="2000" kern="1200" dirty="0">
                          <a:solidFill>
                            <a:schemeClr val="dk1"/>
                          </a:solidFill>
                          <a:effectLst/>
                          <a:latin typeface="Arial" panose="020B0604020202020204" pitchFamily="34" charset="0"/>
                          <a:ea typeface="+mn-ea"/>
                          <a:cs typeface="Arial" panose="020B0604020202020204" pitchFamily="34" charset="0"/>
                        </a:rPr>
                        <a:t>Monitoring Protocols: Establish weekly check-ins to assess gas yield, consistency of feedstock input, and slurry output;</a:t>
                      </a:r>
                    </a:p>
                    <a:p>
                      <a:pPr marL="0" marR="0">
                        <a:lnSpc>
                          <a:spcPct val="110000"/>
                        </a:lnSpc>
                        <a:spcAft>
                          <a:spcPts val="0"/>
                        </a:spcAft>
                        <a:buNone/>
                      </a:pPr>
                      <a:r>
                        <a:rPr lang="en-US" sz="2000" kern="1200" dirty="0">
                          <a:solidFill>
                            <a:schemeClr val="dk1"/>
                          </a:solidFill>
                          <a:effectLst/>
                          <a:latin typeface="Arial" panose="020B0604020202020204" pitchFamily="34" charset="0"/>
                          <a:ea typeface="+mn-ea"/>
                          <a:cs typeface="Arial" panose="020B0604020202020204" pitchFamily="34" charset="0"/>
                        </a:rPr>
                        <a:t>Scale-Up Feasibility: Begin planning for multi-unit deployment targeting farmer cooperatives and </a:t>
                      </a:r>
                      <a:r>
                        <a:rPr lang="en-US" sz="2000" kern="1200" dirty="0" err="1">
                          <a:solidFill>
                            <a:schemeClr val="dk1"/>
                          </a:solidFill>
                          <a:effectLst/>
                          <a:latin typeface="Arial" panose="020B0604020202020204" pitchFamily="34" charset="0"/>
                          <a:ea typeface="+mn-ea"/>
                          <a:cs typeface="Arial" panose="020B0604020202020204" pitchFamily="34" charset="0"/>
                        </a:rPr>
                        <a:t>agro</a:t>
                      </a:r>
                      <a:r>
                        <a:rPr lang="en-US" sz="2000" kern="1200" dirty="0">
                          <a:solidFill>
                            <a:schemeClr val="dk1"/>
                          </a:solidFill>
                          <a:effectLst/>
                          <a:latin typeface="Arial" panose="020B0604020202020204" pitchFamily="34" charset="0"/>
                          <a:ea typeface="+mn-ea"/>
                          <a:cs typeface="Arial" panose="020B0604020202020204" pitchFamily="34" charset="0"/>
                        </a:rPr>
                        <a:t>-processing </a:t>
                      </a:r>
                      <a:r>
                        <a:rPr lang="en-US" sz="2000" kern="1200" dirty="0" err="1">
                          <a:solidFill>
                            <a:schemeClr val="dk1"/>
                          </a:solidFill>
                          <a:effectLst/>
                          <a:latin typeface="Arial" panose="020B0604020202020204" pitchFamily="34" charset="0"/>
                          <a:ea typeface="+mn-ea"/>
                          <a:cs typeface="Arial" panose="020B0604020202020204" pitchFamily="34" charset="0"/>
                        </a:rPr>
                        <a:t>centres</a:t>
                      </a:r>
                      <a:r>
                        <a:rPr lang="en-US" sz="2000" kern="1200" dirty="0">
                          <a:solidFill>
                            <a:schemeClr val="dk1"/>
                          </a:solidFill>
                          <a:effectLst/>
                          <a:latin typeface="Arial" panose="020B0604020202020204" pitchFamily="34" charset="0"/>
                          <a:ea typeface="+mn-ea"/>
                          <a:cs typeface="Arial" panose="020B0604020202020204" pitchFamily="34" charset="0"/>
                        </a:rPr>
                        <a:t>; </a:t>
                      </a:r>
                    </a:p>
                    <a:p>
                      <a:pPr marL="0" marR="0">
                        <a:lnSpc>
                          <a:spcPct val="110000"/>
                        </a:lnSpc>
                        <a:spcAft>
                          <a:spcPts val="0"/>
                        </a:spcAft>
                        <a:buNone/>
                      </a:pPr>
                      <a:r>
                        <a:rPr lang="en-US" sz="2000" kern="1200" dirty="0">
                          <a:solidFill>
                            <a:schemeClr val="dk1"/>
                          </a:solidFill>
                          <a:effectLst/>
                          <a:latin typeface="Arial" panose="020B0604020202020204" pitchFamily="34" charset="0"/>
                          <a:ea typeface="+mn-ea"/>
                          <a:cs typeface="Arial" panose="020B0604020202020204" pitchFamily="34" charset="0"/>
                        </a:rPr>
                        <a:t>Impact Documentation: Develop a storytelling toolkit that captures the transformation from waste to resource, emphasizing the roles of women and youth.</a:t>
                      </a:r>
                      <a:endParaRPr lang="en-GB" sz="2000" b="0" kern="1200" dirty="0">
                        <a:solidFill>
                          <a:schemeClr val="tx1"/>
                        </a:solidFill>
                        <a:effectLst/>
                        <a:latin typeface="Arial" panose="020B0604020202020204" pitchFamily="34" charset="0"/>
                        <a:ea typeface="+mn-ea"/>
                        <a:cs typeface="Arial" panose="020B0604020202020204" pitchFamily="34" charset="0"/>
                      </a:endParaRPr>
                    </a:p>
                  </a:txBody>
                  <a:tcPr marL="45992" marR="45992" marT="0" marB="0"/>
                </a:tc>
                <a:extLst>
                  <a:ext uri="{0D108BD9-81ED-4DB2-BD59-A6C34878D82A}">
                    <a16:rowId xmlns:a16="http://schemas.microsoft.com/office/drawing/2014/main" val="1338475523"/>
                  </a:ext>
                </a:extLst>
              </a:tr>
            </a:tbl>
          </a:graphicData>
        </a:graphic>
      </p:graphicFrame>
    </p:spTree>
    <p:extLst>
      <p:ext uri="{BB962C8B-B14F-4D97-AF65-F5344CB8AC3E}">
        <p14:creationId xmlns:p14="http://schemas.microsoft.com/office/powerpoint/2010/main" val="251852968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453763-F059-2C25-C058-5925AADCE4E9}"/>
            </a:ext>
          </a:extLst>
        </p:cNvPr>
        <p:cNvGrpSpPr/>
        <p:nvPr/>
      </p:nvGrpSpPr>
      <p:grpSpPr>
        <a:xfrm>
          <a:off x="0" y="0"/>
          <a:ext cx="0" cy="0"/>
          <a:chOff x="0" y="0"/>
          <a:chExt cx="0" cy="0"/>
        </a:xfrm>
      </p:grpSpPr>
      <p:sp>
        <p:nvSpPr>
          <p:cNvPr id="3" name="Date Placeholder 2">
            <a:extLst>
              <a:ext uri="{FF2B5EF4-FFF2-40B4-BE49-F238E27FC236}">
                <a16:creationId xmlns:a16="http://schemas.microsoft.com/office/drawing/2014/main" id="{85F35FBE-C9C2-1B0D-FD0B-A6F4C8D67F83}"/>
              </a:ext>
            </a:extLst>
          </p:cNvPr>
          <p:cNvSpPr>
            <a:spLocks noGrp="1"/>
          </p:cNvSpPr>
          <p:nvPr>
            <p:ph type="dt" sz="half" idx="10"/>
          </p:nvPr>
        </p:nvSpPr>
        <p:spPr/>
        <p:txBody>
          <a:bodyPr/>
          <a:lstStyle/>
          <a:p>
            <a:fld id="{FEB3E2E4-4DF4-400C-A1A0-BBE9FD80F649}" type="datetime3">
              <a:rPr lang="en-US" smtClean="0"/>
              <a:t>14 December 2025</a:t>
            </a:fld>
            <a:endParaRPr lang="en-US"/>
          </a:p>
        </p:txBody>
      </p:sp>
      <p:sp>
        <p:nvSpPr>
          <p:cNvPr id="7" name="Slide Number Placeholder 6">
            <a:extLst>
              <a:ext uri="{FF2B5EF4-FFF2-40B4-BE49-F238E27FC236}">
                <a16:creationId xmlns:a16="http://schemas.microsoft.com/office/drawing/2014/main" id="{7C367209-7EA7-2999-3A54-8B05E42DD0B4}"/>
              </a:ext>
            </a:extLst>
          </p:cNvPr>
          <p:cNvSpPr>
            <a:spLocks noGrp="1"/>
          </p:cNvSpPr>
          <p:nvPr>
            <p:ph type="sldNum" sz="quarter" idx="12"/>
          </p:nvPr>
        </p:nvSpPr>
        <p:spPr/>
        <p:txBody>
          <a:bodyPr/>
          <a:lstStyle/>
          <a:p>
            <a:fld id="{C1C11204-8A74-44E9-96C8-B6A49D60E869}" type="slidenum">
              <a:rPr lang="en-US" smtClean="0"/>
              <a:t>35</a:t>
            </a:fld>
            <a:endParaRPr lang="en-US"/>
          </a:p>
        </p:txBody>
      </p:sp>
      <p:sp>
        <p:nvSpPr>
          <p:cNvPr id="2" name="Oval 1">
            <a:extLst>
              <a:ext uri="{FF2B5EF4-FFF2-40B4-BE49-F238E27FC236}">
                <a16:creationId xmlns:a16="http://schemas.microsoft.com/office/drawing/2014/main" id="{0A1E09E9-AAFA-0C4A-A02B-5558700C5D79}"/>
              </a:ext>
            </a:extLst>
          </p:cNvPr>
          <p:cNvSpPr/>
          <p:nvPr/>
        </p:nvSpPr>
        <p:spPr>
          <a:xfrm>
            <a:off x="283521" y="166717"/>
            <a:ext cx="3338561" cy="2852526"/>
          </a:xfrm>
          <a:prstGeom prst="ellipse">
            <a:avLst/>
          </a:prstGeom>
          <a:blipFill>
            <a:blip r:embed="rId2" cstate="print">
              <a:extLst>
                <a:ext uri="{28A0092B-C50C-407E-A947-70E740481C1C}">
                  <a14:useLocalDpi xmlns:a14="http://schemas.microsoft.com/office/drawing/2010/main" val="0"/>
                </a:ext>
              </a:extLst>
            </a:blip>
            <a:srcRect/>
            <a:stretch>
              <a:fillRect l="-21000" r="-21000"/>
            </a:stretch>
          </a:blipFill>
          <a:ln w="12700" cap="flat" cmpd="sng" algn="ctr">
            <a:solidFill>
              <a:sysClr val="windowText" lastClr="000000">
                <a:shade val="80000"/>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4" name="Rectangle 3">
            <a:extLst>
              <a:ext uri="{FF2B5EF4-FFF2-40B4-BE49-F238E27FC236}">
                <a16:creationId xmlns:a16="http://schemas.microsoft.com/office/drawing/2014/main" id="{A67A7484-746C-5E59-1CD1-41B6F4445E55}"/>
              </a:ext>
            </a:extLst>
          </p:cNvPr>
          <p:cNvSpPr/>
          <p:nvPr/>
        </p:nvSpPr>
        <p:spPr>
          <a:xfrm>
            <a:off x="3812876" y="166717"/>
            <a:ext cx="3338561" cy="2852527"/>
          </a:xfrm>
          <a:prstGeom prst="rect">
            <a:avLst/>
          </a:prstGeom>
          <a:blipFill>
            <a:blip r:embed="rId3" cstate="print">
              <a:extLst>
                <a:ext uri="{28A0092B-C50C-407E-A947-70E740481C1C}">
                  <a14:useLocalDpi xmlns:a14="http://schemas.microsoft.com/office/drawing/2010/main" val="0"/>
                </a:ext>
              </a:extLst>
            </a:blip>
            <a:srcRect/>
            <a:stretch>
              <a:fillRect l="-10000" r="-10000"/>
            </a:stretch>
          </a:blipFill>
          <a:ln>
            <a:noFill/>
          </a:ln>
          <a:effectLst/>
        </p:spPr>
        <p:style>
          <a:lnRef idx="0">
            <a:scrgbClr r="0" g="0" b="0"/>
          </a:lnRef>
          <a:fillRef idx="1">
            <a:scrgbClr r="0" g="0" b="0"/>
          </a:fillRef>
          <a:effectRef idx="0">
            <a:scrgbClr r="0" g="0" b="0"/>
          </a:effectRef>
          <a:fontRef idx="minor">
            <a:schemeClr val="dk1">
              <a:hueOff val="0"/>
              <a:satOff val="0"/>
              <a:lumOff val="0"/>
              <a:alphaOff val="0"/>
            </a:schemeClr>
          </a:fontRef>
        </p:style>
      </p:sp>
      <p:pic>
        <p:nvPicPr>
          <p:cNvPr id="5" name="Picture 4">
            <a:extLst>
              <a:ext uri="{FF2B5EF4-FFF2-40B4-BE49-F238E27FC236}">
                <a16:creationId xmlns:a16="http://schemas.microsoft.com/office/drawing/2014/main" id="{30E196DF-DF78-D4AB-C451-81DA5E16C74C}"/>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91694" y="218476"/>
            <a:ext cx="4626495" cy="2852527"/>
          </a:xfrm>
          <a:prstGeom prst="rect">
            <a:avLst/>
          </a:prstGeom>
          <a:noFill/>
          <a:ln>
            <a:noFill/>
          </a:ln>
        </p:spPr>
      </p:pic>
      <p:pic>
        <p:nvPicPr>
          <p:cNvPr id="8" name="Picture 7">
            <a:extLst>
              <a:ext uri="{FF2B5EF4-FFF2-40B4-BE49-F238E27FC236}">
                <a16:creationId xmlns:a16="http://schemas.microsoft.com/office/drawing/2014/main" id="{DC1F55AB-86AB-BEF4-8C90-CBE10F4E6384}"/>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458694" y="3157269"/>
            <a:ext cx="3342241" cy="2506153"/>
          </a:xfrm>
          <a:prstGeom prst="rect">
            <a:avLst/>
          </a:prstGeom>
          <a:noFill/>
          <a:ln>
            <a:noFill/>
          </a:ln>
        </p:spPr>
      </p:pic>
      <p:pic>
        <p:nvPicPr>
          <p:cNvPr id="14" name="Picture 13">
            <a:extLst>
              <a:ext uri="{FF2B5EF4-FFF2-40B4-BE49-F238E27FC236}">
                <a16:creationId xmlns:a16="http://schemas.microsoft.com/office/drawing/2014/main" id="{11103DD5-2988-C152-F0E8-AE8EDF8F6E3E}"/>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364965" y="3140016"/>
            <a:ext cx="3871332" cy="2506153"/>
          </a:xfrm>
          <a:prstGeom prst="rect">
            <a:avLst/>
          </a:prstGeom>
          <a:noFill/>
          <a:ln>
            <a:noFill/>
          </a:ln>
        </p:spPr>
      </p:pic>
      <p:pic>
        <p:nvPicPr>
          <p:cNvPr id="15" name="Picture 14">
            <a:extLst>
              <a:ext uri="{FF2B5EF4-FFF2-40B4-BE49-F238E27FC236}">
                <a16:creationId xmlns:a16="http://schemas.microsoft.com/office/drawing/2014/main" id="{0D931E8A-3B92-BA35-586C-7C9EB46B92CC}"/>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16292" y="3071004"/>
            <a:ext cx="3526276" cy="2619367"/>
          </a:xfrm>
          <a:prstGeom prst="rect">
            <a:avLst/>
          </a:prstGeom>
          <a:noFill/>
          <a:ln>
            <a:noFill/>
          </a:ln>
        </p:spPr>
      </p:pic>
    </p:spTree>
    <p:extLst>
      <p:ext uri="{BB962C8B-B14F-4D97-AF65-F5344CB8AC3E}">
        <p14:creationId xmlns:p14="http://schemas.microsoft.com/office/powerpoint/2010/main" val="168537875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38A4BE-0C75-454F-7136-EDDF42E11955}"/>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CD696688-8A42-FC01-3440-36F0373AB5BC}"/>
              </a:ext>
            </a:extLst>
          </p:cNvPr>
          <p:cNvSpPr>
            <a:spLocks noGrp="1"/>
          </p:cNvSpPr>
          <p:nvPr>
            <p:ph type="dt" sz="half" idx="10"/>
          </p:nvPr>
        </p:nvSpPr>
        <p:spPr/>
        <p:txBody>
          <a:bodyPr/>
          <a:lstStyle/>
          <a:p>
            <a:fld id="{ABA0E720-69A7-45E9-A638-0E41D1C98E73}" type="datetime3">
              <a:rPr lang="en-US" smtClean="0"/>
              <a:t>14 December 2025</a:t>
            </a:fld>
            <a:endParaRPr lang="en-US"/>
          </a:p>
        </p:txBody>
      </p:sp>
      <p:sp>
        <p:nvSpPr>
          <p:cNvPr id="3" name="Slide Number Placeholder 2">
            <a:extLst>
              <a:ext uri="{FF2B5EF4-FFF2-40B4-BE49-F238E27FC236}">
                <a16:creationId xmlns:a16="http://schemas.microsoft.com/office/drawing/2014/main" id="{39EBFD80-AD51-83F4-CC5E-DDFD6ACB59F3}"/>
              </a:ext>
            </a:extLst>
          </p:cNvPr>
          <p:cNvSpPr>
            <a:spLocks noGrp="1"/>
          </p:cNvSpPr>
          <p:nvPr>
            <p:ph type="sldNum" sz="quarter" idx="12"/>
          </p:nvPr>
        </p:nvSpPr>
        <p:spPr/>
        <p:txBody>
          <a:bodyPr/>
          <a:lstStyle/>
          <a:p>
            <a:fld id="{C1C11204-8A74-44E9-96C8-B6A49D60E869}" type="slidenum">
              <a:rPr lang="en-US" smtClean="0"/>
              <a:t>36</a:t>
            </a:fld>
            <a:endParaRPr lang="en-US" dirty="0"/>
          </a:p>
        </p:txBody>
      </p:sp>
      <p:grpSp>
        <p:nvGrpSpPr>
          <p:cNvPr id="16" name="Group 15">
            <a:extLst>
              <a:ext uri="{FF2B5EF4-FFF2-40B4-BE49-F238E27FC236}">
                <a16:creationId xmlns:a16="http://schemas.microsoft.com/office/drawing/2014/main" id="{AE1E4DB3-EFC7-3960-7E6A-AF332FF4727D}"/>
              </a:ext>
            </a:extLst>
          </p:cNvPr>
          <p:cNvGrpSpPr/>
          <p:nvPr/>
        </p:nvGrpSpPr>
        <p:grpSpPr>
          <a:xfrm>
            <a:off x="228590" y="38672"/>
            <a:ext cx="11801485" cy="858475"/>
            <a:chOff x="406400" y="3699153"/>
            <a:chExt cx="5689600" cy="1151280"/>
          </a:xfrm>
        </p:grpSpPr>
        <p:sp>
          <p:nvSpPr>
            <p:cNvPr id="17" name="Rectangle: Rounded Corners 16">
              <a:extLst>
                <a:ext uri="{FF2B5EF4-FFF2-40B4-BE49-F238E27FC236}">
                  <a16:creationId xmlns:a16="http://schemas.microsoft.com/office/drawing/2014/main" id="{AE0C55F2-3A9A-3BEC-8D3B-CE1908D9CA6E}"/>
                </a:ext>
              </a:extLst>
            </p:cNvPr>
            <p:cNvSpPr/>
            <p:nvPr/>
          </p:nvSpPr>
          <p:spPr>
            <a:xfrm>
              <a:off x="406400" y="3699153"/>
              <a:ext cx="5689600" cy="1151280"/>
            </a:xfrm>
            <a:prstGeom prst="roundRect">
              <a:avLst/>
            </a:prstGeom>
          </p:spPr>
          <p:style>
            <a:lnRef idx="2">
              <a:schemeClr val="lt1">
                <a:hueOff val="0"/>
                <a:satOff val="0"/>
                <a:lumOff val="0"/>
                <a:alphaOff val="0"/>
              </a:schemeClr>
            </a:lnRef>
            <a:fillRef idx="1">
              <a:schemeClr val="accent5">
                <a:hueOff val="-7353344"/>
                <a:satOff val="-10228"/>
                <a:lumOff val="-3922"/>
                <a:alphaOff val="0"/>
              </a:schemeClr>
            </a:fillRef>
            <a:effectRef idx="0">
              <a:schemeClr val="accent5">
                <a:hueOff val="-7353344"/>
                <a:satOff val="-10228"/>
                <a:lumOff val="-3922"/>
                <a:alphaOff val="0"/>
              </a:schemeClr>
            </a:effectRef>
            <a:fontRef idx="minor">
              <a:schemeClr val="lt1"/>
            </a:fontRef>
          </p:style>
        </p:sp>
        <p:sp>
          <p:nvSpPr>
            <p:cNvPr id="18" name="Rectangle: Rounded Corners 4">
              <a:extLst>
                <a:ext uri="{FF2B5EF4-FFF2-40B4-BE49-F238E27FC236}">
                  <a16:creationId xmlns:a16="http://schemas.microsoft.com/office/drawing/2014/main" id="{E0DBF852-10E2-C9C6-B94B-6693805B4037}"/>
                </a:ext>
              </a:extLst>
            </p:cNvPr>
            <p:cNvSpPr txBox="1"/>
            <p:nvPr/>
          </p:nvSpPr>
          <p:spPr>
            <a:xfrm>
              <a:off x="462601" y="3755355"/>
              <a:ext cx="5552397" cy="109507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15053" tIns="0" rIns="215053" bIns="0" numCol="1" spcCol="1270" anchor="ctr" anchorCtr="0">
              <a:noAutofit/>
            </a:bodyPr>
            <a:lstStyle/>
            <a:p>
              <a:pPr lvl="0" algn="ctr"/>
              <a:r>
                <a:rPr lang="en-US" sz="3500" b="1" dirty="0">
                  <a:latin typeface="Verdana" panose="020B0604030504040204" pitchFamily="34" charset="0"/>
                  <a:ea typeface="Verdana" panose="020B0604030504040204" pitchFamily="34" charset="0"/>
                  <a:cs typeface="Arial" panose="020B0604020202020204" pitchFamily="34" charset="0"/>
                </a:rPr>
                <a:t>TLRC</a:t>
              </a:r>
            </a:p>
          </p:txBody>
        </p:sp>
      </p:grpSp>
      <p:graphicFrame>
        <p:nvGraphicFramePr>
          <p:cNvPr id="4" name="Table 3">
            <a:extLst>
              <a:ext uri="{FF2B5EF4-FFF2-40B4-BE49-F238E27FC236}">
                <a16:creationId xmlns:a16="http://schemas.microsoft.com/office/drawing/2014/main" id="{C0DFF7F0-A05B-29A0-B7D2-1485A884932E}"/>
              </a:ext>
            </a:extLst>
          </p:cNvPr>
          <p:cNvGraphicFramePr>
            <a:graphicFrameLocks noGrp="1"/>
          </p:cNvGraphicFramePr>
          <p:nvPr>
            <p:extLst>
              <p:ext uri="{D42A27DB-BD31-4B8C-83A1-F6EECF244321}">
                <p14:modId xmlns:p14="http://schemas.microsoft.com/office/powerpoint/2010/main" val="3296590420"/>
              </p:ext>
            </p:extLst>
          </p:nvPr>
        </p:nvGraphicFramePr>
        <p:xfrm>
          <a:off x="221876" y="822054"/>
          <a:ext cx="11820599" cy="6009768"/>
        </p:xfrm>
        <a:graphic>
          <a:graphicData uri="http://schemas.openxmlformats.org/drawingml/2006/table">
            <a:tbl>
              <a:tblPr firstRow="1" firstCol="1" bandRow="1">
                <a:tableStyleId>{5C22544A-7EE6-4342-B048-85BDC9FD1C3A}</a:tableStyleId>
              </a:tblPr>
              <a:tblGrid>
                <a:gridCol w="1520660">
                  <a:extLst>
                    <a:ext uri="{9D8B030D-6E8A-4147-A177-3AD203B41FA5}">
                      <a16:colId xmlns:a16="http://schemas.microsoft.com/office/drawing/2014/main" val="1147510601"/>
                    </a:ext>
                  </a:extLst>
                </a:gridCol>
                <a:gridCol w="2277373">
                  <a:extLst>
                    <a:ext uri="{9D8B030D-6E8A-4147-A177-3AD203B41FA5}">
                      <a16:colId xmlns:a16="http://schemas.microsoft.com/office/drawing/2014/main" val="1826754891"/>
                    </a:ext>
                  </a:extLst>
                </a:gridCol>
                <a:gridCol w="3088257">
                  <a:extLst>
                    <a:ext uri="{9D8B030D-6E8A-4147-A177-3AD203B41FA5}">
                      <a16:colId xmlns:a16="http://schemas.microsoft.com/office/drawing/2014/main" val="2698269628"/>
                    </a:ext>
                  </a:extLst>
                </a:gridCol>
                <a:gridCol w="4934309">
                  <a:extLst>
                    <a:ext uri="{9D8B030D-6E8A-4147-A177-3AD203B41FA5}">
                      <a16:colId xmlns:a16="http://schemas.microsoft.com/office/drawing/2014/main" val="2087523602"/>
                    </a:ext>
                  </a:extLst>
                </a:gridCol>
              </a:tblGrid>
              <a:tr h="627690">
                <a:tc>
                  <a:txBody>
                    <a:bodyPr/>
                    <a:lstStyle/>
                    <a:p>
                      <a:pPr marL="0" marR="0">
                        <a:lnSpc>
                          <a:spcPct val="115000"/>
                        </a:lnSpc>
                        <a:spcAft>
                          <a:spcPts val="800"/>
                        </a:spcAft>
                        <a:buNone/>
                      </a:pPr>
                      <a:r>
                        <a:rPr lang="en-US" sz="2000" kern="100" dirty="0">
                          <a:effectLst/>
                          <a:latin typeface="Arial" panose="020B0604020202020204" pitchFamily="34" charset="0"/>
                          <a:cs typeface="Arial" panose="020B0604020202020204" pitchFamily="34" charset="0"/>
                        </a:rPr>
                        <a:t>NAME OF PROJECT</a:t>
                      </a:r>
                      <a:endParaRPr lang="en-US" sz="2000" kern="100" dirty="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tc>
                  <a:txBody>
                    <a:bodyPr/>
                    <a:lstStyle/>
                    <a:p>
                      <a:pPr marL="0" marR="0">
                        <a:lnSpc>
                          <a:spcPct val="115000"/>
                        </a:lnSpc>
                        <a:spcAft>
                          <a:spcPts val="800"/>
                        </a:spcAft>
                        <a:buNone/>
                      </a:pPr>
                      <a:r>
                        <a:rPr lang="en-US" sz="2000" kern="100" dirty="0">
                          <a:effectLst/>
                          <a:latin typeface="Arial" panose="020B0604020202020204" pitchFamily="34" charset="0"/>
                          <a:cs typeface="Arial" panose="020B0604020202020204" pitchFamily="34" charset="0"/>
                        </a:rPr>
                        <a:t>OBJECTIVES</a:t>
                      </a:r>
                      <a:endParaRPr lang="en-US" sz="2000" kern="100" dirty="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tc>
                  <a:txBody>
                    <a:bodyPr/>
                    <a:lstStyle/>
                    <a:p>
                      <a:pPr marL="0" marR="0">
                        <a:lnSpc>
                          <a:spcPct val="115000"/>
                        </a:lnSpc>
                        <a:spcAft>
                          <a:spcPts val="800"/>
                        </a:spcAft>
                        <a:buNone/>
                      </a:pPr>
                      <a:r>
                        <a:rPr lang="en-US" sz="2000" kern="100" dirty="0">
                          <a:effectLst/>
                          <a:latin typeface="Arial" panose="020B0604020202020204" pitchFamily="34" charset="0"/>
                          <a:cs typeface="Arial" panose="020B0604020202020204" pitchFamily="34" charset="0"/>
                        </a:rPr>
                        <a:t>BRIEF SUMMARY</a:t>
                      </a:r>
                      <a:endParaRPr lang="en-US" sz="2000" kern="100" dirty="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tc>
                  <a:txBody>
                    <a:bodyPr/>
                    <a:lstStyle/>
                    <a:p>
                      <a:pPr marL="0" marR="0">
                        <a:lnSpc>
                          <a:spcPct val="115000"/>
                        </a:lnSpc>
                        <a:spcAft>
                          <a:spcPts val="800"/>
                        </a:spcAft>
                        <a:buNone/>
                      </a:pPr>
                      <a:r>
                        <a:rPr lang="en-US" sz="2000" kern="100" dirty="0">
                          <a:effectLst/>
                          <a:latin typeface="Arial" panose="020B0604020202020204" pitchFamily="34" charset="0"/>
                          <a:cs typeface="Arial" panose="020B0604020202020204" pitchFamily="34" charset="0"/>
                        </a:rPr>
                        <a:t>CURRENT STATUS</a:t>
                      </a:r>
                      <a:endParaRPr lang="en-US" sz="2000" kern="100" dirty="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extLst>
                  <a:ext uri="{0D108BD9-81ED-4DB2-BD59-A6C34878D82A}">
                    <a16:rowId xmlns:a16="http://schemas.microsoft.com/office/drawing/2014/main" val="636132889"/>
                  </a:ext>
                </a:extLst>
              </a:tr>
              <a:tr h="4968312">
                <a:tc>
                  <a:txBody>
                    <a:bodyPr/>
                    <a:lstStyle/>
                    <a:p>
                      <a:r>
                        <a:rPr lang="en-US" sz="2000" b="1" kern="1200" dirty="0">
                          <a:solidFill>
                            <a:schemeClr val="lt1"/>
                          </a:solidFill>
                          <a:effectLst/>
                          <a:latin typeface="Arial" panose="020B0604020202020204" pitchFamily="34" charset="0"/>
                          <a:ea typeface="+mn-ea"/>
                          <a:cs typeface="Arial" panose="020B0604020202020204" pitchFamily="34" charset="0"/>
                        </a:rPr>
                        <a:t>Design and Construction of a Biodigester Prototype under FSRP Grant to SLARI-TEKO</a:t>
                      </a:r>
                      <a:endParaRPr lang="en-US" sz="2000" b="0" dirty="0">
                        <a:latin typeface="Arial" panose="020B0604020202020204" pitchFamily="34" charset="0"/>
                        <a:cs typeface="Arial" panose="020B0604020202020204" pitchFamily="34" charset="0"/>
                      </a:endParaRPr>
                    </a:p>
                  </a:txBody>
                  <a:tcPr marL="45992" marR="45992" marT="0" marB="0"/>
                </a:tc>
                <a:tc>
                  <a:txBody>
                    <a:bodyPr/>
                    <a:lstStyle/>
                    <a:p>
                      <a:pPr marL="342900" marR="0" lvl="0" indent="-342900">
                        <a:buFont typeface="+mj-lt"/>
                        <a:buAutoNum type="arabicParenBoth"/>
                      </a:pPr>
                      <a:r>
                        <a:rPr lang="en-US" sz="2000" kern="100" dirty="0">
                          <a:effectLst/>
                          <a:latin typeface="Arial" panose="020B0604020202020204" pitchFamily="34" charset="0"/>
                          <a:ea typeface="PMingLiU" panose="02020500000000000000" pitchFamily="18" charset="-120"/>
                          <a:cs typeface="Arial" panose="020B0604020202020204" pitchFamily="34" charset="0"/>
                        </a:rPr>
                        <a:t> </a:t>
                      </a:r>
                      <a:r>
                        <a:rPr lang="en-US" sz="2000" kern="1200" dirty="0">
                          <a:solidFill>
                            <a:schemeClr val="dk1"/>
                          </a:solidFill>
                          <a:effectLst/>
                          <a:latin typeface="Arial" panose="020B0604020202020204" pitchFamily="34" charset="0"/>
                          <a:ea typeface="+mn-ea"/>
                          <a:cs typeface="Arial" panose="020B0604020202020204" pitchFamily="34" charset="0"/>
                        </a:rPr>
                        <a:t>To efficiently convert organic waste, primarily from livestock manure, into renewable biogas suitable for cooking and heating</a:t>
                      </a:r>
                      <a:r>
                        <a:rPr lang="en-GB" sz="2000" kern="1200" dirty="0">
                          <a:solidFill>
                            <a:schemeClr val="dk1"/>
                          </a:solidFill>
                          <a:effectLst/>
                          <a:latin typeface="Arial" panose="020B0604020202020204" pitchFamily="34" charset="0"/>
                          <a:ea typeface="+mn-ea"/>
                          <a:cs typeface="Arial" panose="020B0604020202020204" pitchFamily="34" charset="0"/>
                        </a:rPr>
                        <a:t>;</a:t>
                      </a:r>
                      <a:r>
                        <a:rPr lang="en-US" sz="2000" kern="100" dirty="0">
                          <a:effectLst/>
                          <a:latin typeface="Arial" panose="020B0604020202020204" pitchFamily="34" charset="0"/>
                          <a:ea typeface="PMingLiU" panose="02020500000000000000" pitchFamily="18" charset="-120"/>
                          <a:cs typeface="Arial" panose="020B0604020202020204" pitchFamily="34" charset="0"/>
                        </a:rPr>
                        <a:t> </a:t>
                      </a:r>
                    </a:p>
                    <a:p>
                      <a:pPr marL="342900" marR="0" lvl="0" indent="-342900">
                        <a:buFont typeface="+mj-lt"/>
                        <a:buAutoNum type="arabicParenBoth"/>
                      </a:pPr>
                      <a:r>
                        <a:rPr lang="en-US" sz="2000" kern="1200" dirty="0">
                          <a:solidFill>
                            <a:schemeClr val="dk1"/>
                          </a:solidFill>
                          <a:effectLst/>
                          <a:latin typeface="Arial" panose="020B0604020202020204" pitchFamily="34" charset="0"/>
                          <a:ea typeface="+mn-ea"/>
                          <a:cs typeface="Arial" panose="020B0604020202020204" pitchFamily="34" charset="0"/>
                        </a:rPr>
                        <a:t>To generate a nutrient-rich digestate, which serves as a valuable organic fertilizer for agricultural use.</a:t>
                      </a:r>
                      <a:endParaRPr lang="en-GB" sz="2000" kern="1200" dirty="0">
                        <a:solidFill>
                          <a:schemeClr val="dk1"/>
                        </a:solidFill>
                        <a:effectLst/>
                        <a:latin typeface="Arial" panose="020B0604020202020204" pitchFamily="34" charset="0"/>
                        <a:ea typeface="+mn-ea"/>
                        <a:cs typeface="Arial" panose="020B0604020202020204" pitchFamily="34" charset="0"/>
                      </a:endParaRPr>
                    </a:p>
                  </a:txBody>
                  <a:tcPr marL="45992" marR="45992" marT="0" marB="0"/>
                </a:tc>
                <a:tc>
                  <a:txBody>
                    <a:bodyPr/>
                    <a:lstStyle/>
                    <a:p>
                      <a:pPr marL="457200" marR="0" indent="-457200">
                        <a:lnSpc>
                          <a:spcPct val="110000"/>
                        </a:lnSpc>
                        <a:spcAft>
                          <a:spcPts val="0"/>
                        </a:spcAft>
                        <a:buFont typeface="+mj-lt"/>
                        <a:buAutoNum type="arabicParenR"/>
                      </a:pPr>
                      <a:r>
                        <a:rPr lang="en-US" sz="2000" kern="1200" dirty="0">
                          <a:solidFill>
                            <a:schemeClr val="dk1"/>
                          </a:solidFill>
                          <a:effectLst/>
                          <a:latin typeface="Arial" panose="020B0604020202020204" pitchFamily="34" charset="0"/>
                          <a:ea typeface="+mn-ea"/>
                          <a:cs typeface="Arial" panose="020B0604020202020204" pitchFamily="34" charset="0"/>
                        </a:rPr>
                        <a:t>This dual benefit not only addresses waste management issues but also promotes sustainable farming practices by enhancing soil fertility through the use of the byproduct. </a:t>
                      </a:r>
                    </a:p>
                    <a:p>
                      <a:pPr marL="457200" marR="0" indent="-457200">
                        <a:lnSpc>
                          <a:spcPct val="110000"/>
                        </a:lnSpc>
                        <a:spcAft>
                          <a:spcPts val="0"/>
                        </a:spcAft>
                        <a:buFont typeface="+mj-lt"/>
                        <a:buAutoNum type="arabicParenR"/>
                      </a:pPr>
                      <a:r>
                        <a:rPr lang="en-US" sz="2000" kern="1200" dirty="0">
                          <a:solidFill>
                            <a:schemeClr val="dk1"/>
                          </a:solidFill>
                          <a:effectLst/>
                          <a:latin typeface="Arial" panose="020B0604020202020204" pitchFamily="34" charset="0"/>
                          <a:ea typeface="+mn-ea"/>
                          <a:cs typeface="Arial" panose="020B0604020202020204" pitchFamily="34" charset="0"/>
                        </a:rPr>
                        <a:t>The deployment of the biodigester marks a significant step towards sustainability in livestock operations and energy production within the region.</a:t>
                      </a:r>
                      <a:endParaRPr lang="en-GB" sz="2000" kern="1200" dirty="0">
                        <a:solidFill>
                          <a:schemeClr val="dk1"/>
                        </a:solidFill>
                        <a:effectLst/>
                        <a:latin typeface="Arial" panose="020B0604020202020204" pitchFamily="34" charset="0"/>
                        <a:ea typeface="+mn-ea"/>
                        <a:cs typeface="Arial" panose="020B0604020202020204" pitchFamily="34" charset="0"/>
                      </a:endParaRPr>
                    </a:p>
                  </a:txBody>
                  <a:tcPr marL="45992" marR="45992" marT="0" marB="0"/>
                </a:tc>
                <a:tc>
                  <a:txBody>
                    <a:bodyPr/>
                    <a:lstStyle/>
                    <a:p>
                      <a:pPr marL="0" marR="0">
                        <a:lnSpc>
                          <a:spcPct val="110000"/>
                        </a:lnSpc>
                        <a:spcAft>
                          <a:spcPts val="0"/>
                        </a:spcAft>
                        <a:buNone/>
                      </a:pPr>
                      <a:r>
                        <a:rPr lang="en-US" sz="2000" b="0" kern="1200" dirty="0">
                          <a:solidFill>
                            <a:schemeClr val="tx1"/>
                          </a:solidFill>
                          <a:effectLst/>
                          <a:latin typeface="Arial" panose="020B0604020202020204" pitchFamily="34" charset="0"/>
                          <a:ea typeface="+mn-ea"/>
                          <a:cs typeface="Arial" panose="020B0604020202020204" pitchFamily="34" charset="0"/>
                        </a:rPr>
                        <a:t>Biodigester Prototype designed and constructed</a:t>
                      </a:r>
                      <a:r>
                        <a:rPr lang="en-GB" sz="2000" b="0" kern="1200" dirty="0">
                          <a:solidFill>
                            <a:schemeClr val="tx1"/>
                          </a:solidFill>
                          <a:effectLst/>
                          <a:latin typeface="Arial" panose="020B0604020202020204" pitchFamily="34" charset="0"/>
                          <a:ea typeface="+mn-ea"/>
                          <a:cs typeface="Arial" panose="020B0604020202020204" pitchFamily="34" charset="0"/>
                        </a:rPr>
                        <a:t>;</a:t>
                      </a:r>
                    </a:p>
                    <a:p>
                      <a:pPr marL="0" marR="0">
                        <a:lnSpc>
                          <a:spcPct val="110000"/>
                        </a:lnSpc>
                        <a:spcAft>
                          <a:spcPts val="0"/>
                        </a:spcAft>
                        <a:buNone/>
                      </a:pPr>
                      <a:r>
                        <a:rPr lang="en-US" sz="2000" kern="1200" dirty="0">
                          <a:solidFill>
                            <a:schemeClr val="dk1"/>
                          </a:solidFill>
                          <a:effectLst/>
                          <a:latin typeface="Arial" panose="020B0604020202020204" pitchFamily="34" charset="0"/>
                          <a:ea typeface="+mn-ea"/>
                          <a:cs typeface="Arial" panose="020B0604020202020204" pitchFamily="34" charset="0"/>
                        </a:rPr>
                        <a:t>Post-Construction Training: Organize hands-on maintenance sessions for assigned operators;</a:t>
                      </a:r>
                    </a:p>
                    <a:p>
                      <a:pPr marL="0" marR="0">
                        <a:lnSpc>
                          <a:spcPct val="110000"/>
                        </a:lnSpc>
                        <a:spcAft>
                          <a:spcPts val="0"/>
                        </a:spcAft>
                        <a:buNone/>
                      </a:pPr>
                      <a:r>
                        <a:rPr lang="en-US" sz="2000" kern="1200" dirty="0">
                          <a:solidFill>
                            <a:schemeClr val="dk1"/>
                          </a:solidFill>
                          <a:effectLst/>
                          <a:latin typeface="Arial" panose="020B0604020202020204" pitchFamily="34" charset="0"/>
                          <a:ea typeface="+mn-ea"/>
                          <a:cs typeface="Arial" panose="020B0604020202020204" pitchFamily="34" charset="0"/>
                        </a:rPr>
                        <a:t>Monitoring Protocols: Establish weekly check-ins to assess gas yield, consistency of feedstock input, and slurry output;</a:t>
                      </a:r>
                    </a:p>
                    <a:p>
                      <a:pPr marL="0" marR="0">
                        <a:lnSpc>
                          <a:spcPct val="110000"/>
                        </a:lnSpc>
                        <a:spcAft>
                          <a:spcPts val="0"/>
                        </a:spcAft>
                        <a:buNone/>
                      </a:pPr>
                      <a:r>
                        <a:rPr lang="en-US" sz="2000" kern="1200" dirty="0">
                          <a:solidFill>
                            <a:schemeClr val="dk1"/>
                          </a:solidFill>
                          <a:effectLst/>
                          <a:latin typeface="Arial" panose="020B0604020202020204" pitchFamily="34" charset="0"/>
                          <a:ea typeface="+mn-ea"/>
                          <a:cs typeface="Arial" panose="020B0604020202020204" pitchFamily="34" charset="0"/>
                        </a:rPr>
                        <a:t>Scale-Up Feasibility: Begin planning for multi-unit deployment targeting farmer cooperatives and </a:t>
                      </a:r>
                      <a:r>
                        <a:rPr lang="en-US" sz="2000" kern="1200" dirty="0" err="1">
                          <a:solidFill>
                            <a:schemeClr val="dk1"/>
                          </a:solidFill>
                          <a:effectLst/>
                          <a:latin typeface="Arial" panose="020B0604020202020204" pitchFamily="34" charset="0"/>
                          <a:ea typeface="+mn-ea"/>
                          <a:cs typeface="Arial" panose="020B0604020202020204" pitchFamily="34" charset="0"/>
                        </a:rPr>
                        <a:t>agro</a:t>
                      </a:r>
                      <a:r>
                        <a:rPr lang="en-US" sz="2000" kern="1200" dirty="0">
                          <a:solidFill>
                            <a:schemeClr val="dk1"/>
                          </a:solidFill>
                          <a:effectLst/>
                          <a:latin typeface="Arial" panose="020B0604020202020204" pitchFamily="34" charset="0"/>
                          <a:ea typeface="+mn-ea"/>
                          <a:cs typeface="Arial" panose="020B0604020202020204" pitchFamily="34" charset="0"/>
                        </a:rPr>
                        <a:t>-processing </a:t>
                      </a:r>
                      <a:r>
                        <a:rPr lang="en-US" sz="2000" kern="1200" dirty="0" err="1">
                          <a:solidFill>
                            <a:schemeClr val="dk1"/>
                          </a:solidFill>
                          <a:effectLst/>
                          <a:latin typeface="Arial" panose="020B0604020202020204" pitchFamily="34" charset="0"/>
                          <a:ea typeface="+mn-ea"/>
                          <a:cs typeface="Arial" panose="020B0604020202020204" pitchFamily="34" charset="0"/>
                        </a:rPr>
                        <a:t>centres</a:t>
                      </a:r>
                      <a:r>
                        <a:rPr lang="en-US" sz="2000" kern="1200" dirty="0">
                          <a:solidFill>
                            <a:schemeClr val="dk1"/>
                          </a:solidFill>
                          <a:effectLst/>
                          <a:latin typeface="Arial" panose="020B0604020202020204" pitchFamily="34" charset="0"/>
                          <a:ea typeface="+mn-ea"/>
                          <a:cs typeface="Arial" panose="020B0604020202020204" pitchFamily="34" charset="0"/>
                        </a:rPr>
                        <a:t>; </a:t>
                      </a:r>
                    </a:p>
                    <a:p>
                      <a:pPr marL="0" marR="0">
                        <a:lnSpc>
                          <a:spcPct val="110000"/>
                        </a:lnSpc>
                        <a:spcAft>
                          <a:spcPts val="0"/>
                        </a:spcAft>
                        <a:buNone/>
                      </a:pPr>
                      <a:r>
                        <a:rPr lang="en-US" sz="2000" kern="1200" dirty="0">
                          <a:solidFill>
                            <a:schemeClr val="dk1"/>
                          </a:solidFill>
                          <a:effectLst/>
                          <a:latin typeface="Arial" panose="020B0604020202020204" pitchFamily="34" charset="0"/>
                          <a:ea typeface="+mn-ea"/>
                          <a:cs typeface="Arial" panose="020B0604020202020204" pitchFamily="34" charset="0"/>
                        </a:rPr>
                        <a:t>Impact Documentation: Develop a storytelling toolkit that captures the transformation from waste to resource, emphasizing the roles of women and youth.</a:t>
                      </a:r>
                      <a:endParaRPr lang="en-GB" sz="2000" b="0" kern="1200" dirty="0">
                        <a:solidFill>
                          <a:schemeClr val="tx1"/>
                        </a:solidFill>
                        <a:effectLst/>
                        <a:latin typeface="Arial" panose="020B0604020202020204" pitchFamily="34" charset="0"/>
                        <a:ea typeface="+mn-ea"/>
                        <a:cs typeface="Arial" panose="020B0604020202020204" pitchFamily="34" charset="0"/>
                      </a:endParaRPr>
                    </a:p>
                  </a:txBody>
                  <a:tcPr marL="45992" marR="45992" marT="0" marB="0"/>
                </a:tc>
                <a:extLst>
                  <a:ext uri="{0D108BD9-81ED-4DB2-BD59-A6C34878D82A}">
                    <a16:rowId xmlns:a16="http://schemas.microsoft.com/office/drawing/2014/main" val="1338475523"/>
                  </a:ext>
                </a:extLst>
              </a:tr>
            </a:tbl>
          </a:graphicData>
        </a:graphic>
      </p:graphicFrame>
    </p:spTree>
    <p:extLst>
      <p:ext uri="{BB962C8B-B14F-4D97-AF65-F5344CB8AC3E}">
        <p14:creationId xmlns:p14="http://schemas.microsoft.com/office/powerpoint/2010/main" val="174931091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26E87D-066F-02EC-C538-6ABFA1F9E681}"/>
            </a:ext>
          </a:extLst>
        </p:cNvPr>
        <p:cNvGrpSpPr/>
        <p:nvPr/>
      </p:nvGrpSpPr>
      <p:grpSpPr>
        <a:xfrm>
          <a:off x="0" y="0"/>
          <a:ext cx="0" cy="0"/>
          <a:chOff x="0" y="0"/>
          <a:chExt cx="0" cy="0"/>
        </a:xfrm>
      </p:grpSpPr>
      <p:sp>
        <p:nvSpPr>
          <p:cNvPr id="3" name="Date Placeholder 2">
            <a:extLst>
              <a:ext uri="{FF2B5EF4-FFF2-40B4-BE49-F238E27FC236}">
                <a16:creationId xmlns:a16="http://schemas.microsoft.com/office/drawing/2014/main" id="{70AE4FBB-5117-C25A-63F4-38980BBCFEDC}"/>
              </a:ext>
            </a:extLst>
          </p:cNvPr>
          <p:cNvSpPr>
            <a:spLocks noGrp="1"/>
          </p:cNvSpPr>
          <p:nvPr>
            <p:ph type="dt" sz="half" idx="10"/>
          </p:nvPr>
        </p:nvSpPr>
        <p:spPr/>
        <p:txBody>
          <a:bodyPr/>
          <a:lstStyle/>
          <a:p>
            <a:fld id="{FEB3E2E4-4DF4-400C-A1A0-BBE9FD80F649}" type="datetime3">
              <a:rPr lang="en-US" smtClean="0"/>
              <a:t>14 December 2025</a:t>
            </a:fld>
            <a:endParaRPr lang="en-US"/>
          </a:p>
        </p:txBody>
      </p:sp>
      <p:sp>
        <p:nvSpPr>
          <p:cNvPr id="7" name="Slide Number Placeholder 6">
            <a:extLst>
              <a:ext uri="{FF2B5EF4-FFF2-40B4-BE49-F238E27FC236}">
                <a16:creationId xmlns:a16="http://schemas.microsoft.com/office/drawing/2014/main" id="{7CAA3008-474D-80D0-E687-0A0C7468B540}"/>
              </a:ext>
            </a:extLst>
          </p:cNvPr>
          <p:cNvSpPr>
            <a:spLocks noGrp="1"/>
          </p:cNvSpPr>
          <p:nvPr>
            <p:ph type="sldNum" sz="quarter" idx="12"/>
          </p:nvPr>
        </p:nvSpPr>
        <p:spPr/>
        <p:txBody>
          <a:bodyPr/>
          <a:lstStyle/>
          <a:p>
            <a:fld id="{C1C11204-8A74-44E9-96C8-B6A49D60E869}" type="slidenum">
              <a:rPr lang="en-US" smtClean="0"/>
              <a:t>37</a:t>
            </a:fld>
            <a:endParaRPr lang="en-US"/>
          </a:p>
        </p:txBody>
      </p:sp>
      <p:pic>
        <p:nvPicPr>
          <p:cNvPr id="9" name="Picture 8">
            <a:extLst>
              <a:ext uri="{FF2B5EF4-FFF2-40B4-BE49-F238E27FC236}">
                <a16:creationId xmlns:a16="http://schemas.microsoft.com/office/drawing/2014/main" id="{2A23BC85-298E-4D41-9245-C9184E400D12}"/>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5400000">
            <a:off x="212359" y="39834"/>
            <a:ext cx="3452066" cy="3645450"/>
          </a:xfrm>
          <a:prstGeom prst="rect">
            <a:avLst/>
          </a:prstGeom>
          <a:noFill/>
          <a:ln>
            <a:noFill/>
          </a:ln>
        </p:spPr>
      </p:pic>
      <p:pic>
        <p:nvPicPr>
          <p:cNvPr id="10" name="Picture 9">
            <a:extLst>
              <a:ext uri="{FF2B5EF4-FFF2-40B4-BE49-F238E27FC236}">
                <a16:creationId xmlns:a16="http://schemas.microsoft.com/office/drawing/2014/main" id="{A4E67E5D-8080-BD4B-FB25-0772FEA1B197}"/>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3648223" y="249421"/>
            <a:ext cx="3452065" cy="3226279"/>
          </a:xfrm>
          <a:prstGeom prst="rect">
            <a:avLst/>
          </a:prstGeom>
          <a:noFill/>
          <a:ln>
            <a:noFill/>
          </a:ln>
        </p:spPr>
      </p:pic>
      <p:pic>
        <p:nvPicPr>
          <p:cNvPr id="11" name="Picture 10">
            <a:extLst>
              <a:ext uri="{FF2B5EF4-FFF2-40B4-BE49-F238E27FC236}">
                <a16:creationId xmlns:a16="http://schemas.microsoft.com/office/drawing/2014/main" id="{F1BF3CC5-BF0A-2CB6-8B3A-41A4D66EBE0F}"/>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5400000">
            <a:off x="6618358" y="505566"/>
            <a:ext cx="3452066" cy="2713990"/>
          </a:xfrm>
          <a:prstGeom prst="rect">
            <a:avLst/>
          </a:prstGeom>
          <a:noFill/>
          <a:ln>
            <a:noFill/>
          </a:ln>
        </p:spPr>
      </p:pic>
      <p:pic>
        <p:nvPicPr>
          <p:cNvPr id="12" name="Picture 11">
            <a:extLst>
              <a:ext uri="{FF2B5EF4-FFF2-40B4-BE49-F238E27FC236}">
                <a16:creationId xmlns:a16="http://schemas.microsoft.com/office/drawing/2014/main" id="{1AAD6865-1D24-0ED7-4BB5-8D0237D1FBB0}"/>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5667" y="3627845"/>
            <a:ext cx="2839085" cy="2482215"/>
          </a:xfrm>
          <a:prstGeom prst="rect">
            <a:avLst/>
          </a:prstGeom>
          <a:noFill/>
          <a:ln>
            <a:noFill/>
          </a:ln>
        </p:spPr>
      </p:pic>
      <p:pic>
        <p:nvPicPr>
          <p:cNvPr id="13" name="Picture 12">
            <a:extLst>
              <a:ext uri="{FF2B5EF4-FFF2-40B4-BE49-F238E27FC236}">
                <a16:creationId xmlns:a16="http://schemas.microsoft.com/office/drawing/2014/main" id="{68A31892-9621-A634-DF21-8C2F00DE7BEB}"/>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80630" y="3623098"/>
            <a:ext cx="3021965" cy="2481580"/>
          </a:xfrm>
          <a:prstGeom prst="rect">
            <a:avLst/>
          </a:prstGeom>
          <a:noFill/>
          <a:ln>
            <a:noFill/>
          </a:ln>
        </p:spPr>
      </p:pic>
      <p:sp>
        <p:nvSpPr>
          <p:cNvPr id="14" name="TextBox 13">
            <a:extLst>
              <a:ext uri="{FF2B5EF4-FFF2-40B4-BE49-F238E27FC236}">
                <a16:creationId xmlns:a16="http://schemas.microsoft.com/office/drawing/2014/main" id="{1CADA2AB-1580-00BF-BD53-E918D2582527}"/>
              </a:ext>
            </a:extLst>
          </p:cNvPr>
          <p:cNvSpPr txBox="1"/>
          <p:nvPr/>
        </p:nvSpPr>
        <p:spPr>
          <a:xfrm>
            <a:off x="86868" y="6118740"/>
            <a:ext cx="11933896" cy="400110"/>
          </a:xfrm>
          <a:prstGeom prst="rect">
            <a:avLst/>
          </a:prstGeom>
          <a:noFill/>
        </p:spPr>
        <p:txBody>
          <a:bodyPr wrap="square">
            <a:spAutoFit/>
          </a:bodyPr>
          <a:lstStyle/>
          <a:p>
            <a:r>
              <a:rPr lang="en-GB" sz="2000" b="1" dirty="0">
                <a:effectLst/>
                <a:latin typeface="Arial" panose="020B0604020202020204" pitchFamily="34" charset="0"/>
                <a:ea typeface="Calibri" panose="020F0502020204030204" pitchFamily="34" charset="0"/>
                <a:cs typeface="Arial" panose="020B0604020202020204" pitchFamily="34" charset="0"/>
              </a:rPr>
              <a:t>Figure 19.</a:t>
            </a:r>
            <a:r>
              <a:rPr lang="en-GB" sz="2000" dirty="0">
                <a:effectLst/>
                <a:latin typeface="Arial" panose="020B0604020202020204" pitchFamily="34" charset="0"/>
                <a:ea typeface="Calibri" panose="020F0502020204030204" pitchFamily="34" charset="0"/>
                <a:cs typeface="Arial" panose="020B0604020202020204" pitchFamily="34" charset="0"/>
              </a:rPr>
              <a:t> Photos of participants involvement in the </a:t>
            </a:r>
            <a:r>
              <a:rPr lang="en-US" sz="2000" dirty="0">
                <a:latin typeface="Arial" panose="020B0604020202020204" pitchFamily="34" charset="0"/>
                <a:cs typeface="Arial" panose="020B0604020202020204" pitchFamily="34" charset="0"/>
              </a:rPr>
              <a:t>Design and Construction of a Biodigester Prototype</a:t>
            </a:r>
          </a:p>
        </p:txBody>
      </p:sp>
    </p:spTree>
    <p:extLst>
      <p:ext uri="{BB962C8B-B14F-4D97-AF65-F5344CB8AC3E}">
        <p14:creationId xmlns:p14="http://schemas.microsoft.com/office/powerpoint/2010/main" val="358674468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B4704C-7FED-4119-23A3-13E45D1D0FCD}"/>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2EC08997-923C-8726-28EC-72DA414AF573}"/>
              </a:ext>
            </a:extLst>
          </p:cNvPr>
          <p:cNvSpPr>
            <a:spLocks noGrp="1"/>
          </p:cNvSpPr>
          <p:nvPr>
            <p:ph type="dt" sz="half" idx="10"/>
          </p:nvPr>
        </p:nvSpPr>
        <p:spPr/>
        <p:txBody>
          <a:bodyPr/>
          <a:lstStyle/>
          <a:p>
            <a:fld id="{ABA0E720-69A7-45E9-A638-0E41D1C98E73}" type="datetime3">
              <a:rPr lang="en-US" smtClean="0"/>
              <a:t>14 December 2025</a:t>
            </a:fld>
            <a:endParaRPr lang="en-US"/>
          </a:p>
        </p:txBody>
      </p:sp>
      <p:sp>
        <p:nvSpPr>
          <p:cNvPr id="3" name="Slide Number Placeholder 2">
            <a:extLst>
              <a:ext uri="{FF2B5EF4-FFF2-40B4-BE49-F238E27FC236}">
                <a16:creationId xmlns:a16="http://schemas.microsoft.com/office/drawing/2014/main" id="{9FEC81FA-B075-0A1B-BAF6-8872F45167A8}"/>
              </a:ext>
            </a:extLst>
          </p:cNvPr>
          <p:cNvSpPr>
            <a:spLocks noGrp="1"/>
          </p:cNvSpPr>
          <p:nvPr>
            <p:ph type="sldNum" sz="quarter" idx="12"/>
          </p:nvPr>
        </p:nvSpPr>
        <p:spPr/>
        <p:txBody>
          <a:bodyPr/>
          <a:lstStyle/>
          <a:p>
            <a:fld id="{C1C11204-8A74-44E9-96C8-B6A49D60E869}" type="slidenum">
              <a:rPr lang="en-US" smtClean="0"/>
              <a:t>38</a:t>
            </a:fld>
            <a:endParaRPr lang="en-US" dirty="0"/>
          </a:p>
        </p:txBody>
      </p:sp>
      <p:grpSp>
        <p:nvGrpSpPr>
          <p:cNvPr id="16" name="Group 15">
            <a:extLst>
              <a:ext uri="{FF2B5EF4-FFF2-40B4-BE49-F238E27FC236}">
                <a16:creationId xmlns:a16="http://schemas.microsoft.com/office/drawing/2014/main" id="{1C0417D9-1998-028C-05EF-CDF3B08FF420}"/>
              </a:ext>
            </a:extLst>
          </p:cNvPr>
          <p:cNvGrpSpPr/>
          <p:nvPr/>
        </p:nvGrpSpPr>
        <p:grpSpPr>
          <a:xfrm>
            <a:off x="228590" y="38672"/>
            <a:ext cx="11801485" cy="858475"/>
            <a:chOff x="406400" y="3699153"/>
            <a:chExt cx="5689600" cy="1151280"/>
          </a:xfrm>
        </p:grpSpPr>
        <p:sp>
          <p:nvSpPr>
            <p:cNvPr id="17" name="Rectangle: Rounded Corners 16">
              <a:extLst>
                <a:ext uri="{FF2B5EF4-FFF2-40B4-BE49-F238E27FC236}">
                  <a16:creationId xmlns:a16="http://schemas.microsoft.com/office/drawing/2014/main" id="{FFCC98D3-70CF-AB24-C26C-22B1D2E2D1A0}"/>
                </a:ext>
              </a:extLst>
            </p:cNvPr>
            <p:cNvSpPr/>
            <p:nvPr/>
          </p:nvSpPr>
          <p:spPr>
            <a:xfrm>
              <a:off x="406400" y="3699153"/>
              <a:ext cx="5689600" cy="1151280"/>
            </a:xfrm>
            <a:prstGeom prst="roundRect">
              <a:avLst/>
            </a:prstGeom>
          </p:spPr>
          <p:style>
            <a:lnRef idx="2">
              <a:schemeClr val="lt1">
                <a:hueOff val="0"/>
                <a:satOff val="0"/>
                <a:lumOff val="0"/>
                <a:alphaOff val="0"/>
              </a:schemeClr>
            </a:lnRef>
            <a:fillRef idx="1">
              <a:schemeClr val="accent5">
                <a:hueOff val="-7353344"/>
                <a:satOff val="-10228"/>
                <a:lumOff val="-3922"/>
                <a:alphaOff val="0"/>
              </a:schemeClr>
            </a:fillRef>
            <a:effectRef idx="0">
              <a:schemeClr val="accent5">
                <a:hueOff val="-7353344"/>
                <a:satOff val="-10228"/>
                <a:lumOff val="-3922"/>
                <a:alphaOff val="0"/>
              </a:schemeClr>
            </a:effectRef>
            <a:fontRef idx="minor">
              <a:schemeClr val="lt1"/>
            </a:fontRef>
          </p:style>
        </p:sp>
        <p:sp>
          <p:nvSpPr>
            <p:cNvPr id="18" name="Rectangle: Rounded Corners 4">
              <a:extLst>
                <a:ext uri="{FF2B5EF4-FFF2-40B4-BE49-F238E27FC236}">
                  <a16:creationId xmlns:a16="http://schemas.microsoft.com/office/drawing/2014/main" id="{4AFD61ED-477B-F338-5048-060151D778D4}"/>
                </a:ext>
              </a:extLst>
            </p:cNvPr>
            <p:cNvSpPr txBox="1"/>
            <p:nvPr/>
          </p:nvSpPr>
          <p:spPr>
            <a:xfrm>
              <a:off x="462601" y="3755355"/>
              <a:ext cx="5552397" cy="109507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15053" tIns="0" rIns="215053" bIns="0" numCol="1" spcCol="1270" anchor="ctr" anchorCtr="0">
              <a:noAutofit/>
            </a:bodyPr>
            <a:lstStyle/>
            <a:p>
              <a:pPr lvl="0" algn="ctr"/>
              <a:r>
                <a:rPr lang="en-US" sz="3500" b="1" dirty="0">
                  <a:latin typeface="Verdana" panose="020B0604030504040204" pitchFamily="34" charset="0"/>
                  <a:ea typeface="Verdana" panose="020B0604030504040204" pitchFamily="34" charset="0"/>
                  <a:cs typeface="Arial" panose="020B0604020202020204" pitchFamily="34" charset="0"/>
                </a:rPr>
                <a:t>TLRC</a:t>
              </a:r>
            </a:p>
          </p:txBody>
        </p:sp>
      </p:grpSp>
      <p:graphicFrame>
        <p:nvGraphicFramePr>
          <p:cNvPr id="4" name="Table 3">
            <a:extLst>
              <a:ext uri="{FF2B5EF4-FFF2-40B4-BE49-F238E27FC236}">
                <a16:creationId xmlns:a16="http://schemas.microsoft.com/office/drawing/2014/main" id="{91362523-CE73-013B-2CA0-10ED42826649}"/>
              </a:ext>
            </a:extLst>
          </p:cNvPr>
          <p:cNvGraphicFramePr>
            <a:graphicFrameLocks noGrp="1"/>
          </p:cNvGraphicFramePr>
          <p:nvPr>
            <p:extLst>
              <p:ext uri="{D42A27DB-BD31-4B8C-83A1-F6EECF244321}">
                <p14:modId xmlns:p14="http://schemas.microsoft.com/office/powerpoint/2010/main" val="3556948541"/>
              </p:ext>
            </p:extLst>
          </p:nvPr>
        </p:nvGraphicFramePr>
        <p:xfrm>
          <a:off x="221876" y="891066"/>
          <a:ext cx="11820599" cy="6157659"/>
        </p:xfrm>
        <a:graphic>
          <a:graphicData uri="http://schemas.openxmlformats.org/drawingml/2006/table">
            <a:tbl>
              <a:tblPr firstRow="1" firstCol="1" bandRow="1">
                <a:tableStyleId>{5C22544A-7EE6-4342-B048-85BDC9FD1C3A}</a:tableStyleId>
              </a:tblPr>
              <a:tblGrid>
                <a:gridCol w="1520660">
                  <a:extLst>
                    <a:ext uri="{9D8B030D-6E8A-4147-A177-3AD203B41FA5}">
                      <a16:colId xmlns:a16="http://schemas.microsoft.com/office/drawing/2014/main" val="1147510601"/>
                    </a:ext>
                  </a:extLst>
                </a:gridCol>
                <a:gridCol w="3278038">
                  <a:extLst>
                    <a:ext uri="{9D8B030D-6E8A-4147-A177-3AD203B41FA5}">
                      <a16:colId xmlns:a16="http://schemas.microsoft.com/office/drawing/2014/main" val="1826754891"/>
                    </a:ext>
                  </a:extLst>
                </a:gridCol>
                <a:gridCol w="5434641">
                  <a:extLst>
                    <a:ext uri="{9D8B030D-6E8A-4147-A177-3AD203B41FA5}">
                      <a16:colId xmlns:a16="http://schemas.microsoft.com/office/drawing/2014/main" val="2698269628"/>
                    </a:ext>
                  </a:extLst>
                </a:gridCol>
                <a:gridCol w="1587260">
                  <a:extLst>
                    <a:ext uri="{9D8B030D-6E8A-4147-A177-3AD203B41FA5}">
                      <a16:colId xmlns:a16="http://schemas.microsoft.com/office/drawing/2014/main" val="2087523602"/>
                    </a:ext>
                  </a:extLst>
                </a:gridCol>
              </a:tblGrid>
              <a:tr h="627690">
                <a:tc>
                  <a:txBody>
                    <a:bodyPr/>
                    <a:lstStyle/>
                    <a:p>
                      <a:pPr marL="0" marR="0">
                        <a:lnSpc>
                          <a:spcPct val="115000"/>
                        </a:lnSpc>
                        <a:spcAft>
                          <a:spcPts val="800"/>
                        </a:spcAft>
                        <a:buNone/>
                      </a:pPr>
                      <a:r>
                        <a:rPr lang="en-US" sz="2000" kern="100" dirty="0">
                          <a:effectLst/>
                          <a:latin typeface="Arial" panose="020B0604020202020204" pitchFamily="34" charset="0"/>
                          <a:cs typeface="Arial" panose="020B0604020202020204" pitchFamily="34" charset="0"/>
                        </a:rPr>
                        <a:t>NAME OF PROJECT</a:t>
                      </a:r>
                      <a:endParaRPr lang="en-US" sz="2000" kern="100" dirty="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tc>
                  <a:txBody>
                    <a:bodyPr/>
                    <a:lstStyle/>
                    <a:p>
                      <a:pPr marL="0" marR="0">
                        <a:lnSpc>
                          <a:spcPct val="115000"/>
                        </a:lnSpc>
                        <a:spcAft>
                          <a:spcPts val="800"/>
                        </a:spcAft>
                        <a:buNone/>
                      </a:pPr>
                      <a:r>
                        <a:rPr lang="en-US" sz="2000" kern="100" dirty="0">
                          <a:effectLst/>
                          <a:latin typeface="Arial" panose="020B0604020202020204" pitchFamily="34" charset="0"/>
                          <a:cs typeface="Arial" panose="020B0604020202020204" pitchFamily="34" charset="0"/>
                        </a:rPr>
                        <a:t>OBJECTIVES</a:t>
                      </a:r>
                      <a:endParaRPr lang="en-US" sz="2000" kern="100" dirty="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tc>
                  <a:txBody>
                    <a:bodyPr/>
                    <a:lstStyle/>
                    <a:p>
                      <a:pPr marL="0" marR="0">
                        <a:lnSpc>
                          <a:spcPct val="115000"/>
                        </a:lnSpc>
                        <a:spcAft>
                          <a:spcPts val="800"/>
                        </a:spcAft>
                        <a:buNone/>
                      </a:pPr>
                      <a:r>
                        <a:rPr lang="en-US" sz="2000" kern="100" dirty="0">
                          <a:effectLst/>
                          <a:latin typeface="Arial" panose="020B0604020202020204" pitchFamily="34" charset="0"/>
                          <a:cs typeface="Arial" panose="020B0604020202020204" pitchFamily="34" charset="0"/>
                        </a:rPr>
                        <a:t>BRIEF SUMMARY</a:t>
                      </a:r>
                      <a:endParaRPr lang="en-US" sz="2000" kern="100" dirty="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tc>
                  <a:txBody>
                    <a:bodyPr/>
                    <a:lstStyle/>
                    <a:p>
                      <a:pPr marL="0" marR="0">
                        <a:lnSpc>
                          <a:spcPct val="115000"/>
                        </a:lnSpc>
                        <a:spcAft>
                          <a:spcPts val="800"/>
                        </a:spcAft>
                        <a:buNone/>
                      </a:pPr>
                      <a:r>
                        <a:rPr lang="en-US" sz="2000" kern="100" dirty="0">
                          <a:effectLst/>
                          <a:latin typeface="Arial" panose="020B0604020202020204" pitchFamily="34" charset="0"/>
                          <a:cs typeface="Arial" panose="020B0604020202020204" pitchFamily="34" charset="0"/>
                        </a:rPr>
                        <a:t>CURRENT STATUS</a:t>
                      </a:r>
                      <a:endParaRPr lang="en-US" sz="2000" kern="100" dirty="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extLst>
                  <a:ext uri="{0D108BD9-81ED-4DB2-BD59-A6C34878D82A}">
                    <a16:rowId xmlns:a16="http://schemas.microsoft.com/office/drawing/2014/main" val="636132889"/>
                  </a:ext>
                </a:extLst>
              </a:tr>
              <a:tr h="4968312">
                <a:tc>
                  <a:txBody>
                    <a:bodyPr/>
                    <a:lstStyle/>
                    <a:p>
                      <a:r>
                        <a:rPr lang="en-US" sz="2000" b="1" kern="1200" dirty="0">
                          <a:solidFill>
                            <a:schemeClr val="lt1"/>
                          </a:solidFill>
                          <a:effectLst/>
                          <a:latin typeface="Arial" panose="020B0604020202020204" pitchFamily="34" charset="0"/>
                          <a:ea typeface="+mn-ea"/>
                          <a:cs typeface="Arial" panose="020B0604020202020204" pitchFamily="34" charset="0"/>
                        </a:rPr>
                        <a:t>Training of Fifty Farmers on Anaerobic Biodigester Design and Construction under FSRP Grant to SLARI-TEKO</a:t>
                      </a:r>
                      <a:endParaRPr lang="en-US" sz="2000" b="0" dirty="0">
                        <a:latin typeface="Arial" panose="020B0604020202020204" pitchFamily="34" charset="0"/>
                        <a:cs typeface="Arial" panose="020B0604020202020204" pitchFamily="34" charset="0"/>
                      </a:endParaRPr>
                    </a:p>
                  </a:txBody>
                  <a:tcPr marL="45992" marR="45992" marT="0" marB="0"/>
                </a:tc>
                <a:tc>
                  <a:txBody>
                    <a:bodyPr/>
                    <a:lstStyle/>
                    <a:p>
                      <a:pPr marL="342900" marR="0" lvl="0" indent="-342900">
                        <a:buFont typeface="+mj-lt"/>
                        <a:buAutoNum type="arabicParenBoth"/>
                      </a:pPr>
                      <a:r>
                        <a:rPr lang="en-US" sz="2000" kern="100" dirty="0">
                          <a:effectLst/>
                          <a:latin typeface="Arial" panose="020B0604020202020204" pitchFamily="34" charset="0"/>
                          <a:ea typeface="PMingLiU" panose="02020500000000000000" pitchFamily="18" charset="-120"/>
                          <a:cs typeface="Arial" panose="020B0604020202020204" pitchFamily="34" charset="0"/>
                        </a:rPr>
                        <a:t> </a:t>
                      </a:r>
                      <a:r>
                        <a:rPr lang="en-US" sz="2000" kern="1200" dirty="0">
                          <a:solidFill>
                            <a:schemeClr val="dk1"/>
                          </a:solidFill>
                          <a:effectLst/>
                          <a:latin typeface="Arial" panose="020B0604020202020204" pitchFamily="34" charset="0"/>
                          <a:ea typeface="+mn-ea"/>
                          <a:cs typeface="Arial" panose="020B0604020202020204" pitchFamily="34" charset="0"/>
                        </a:rPr>
                        <a:t>To introduce farmers to the principles and benefits of anaerobic digestion</a:t>
                      </a:r>
                      <a:r>
                        <a:rPr lang="en-GB" sz="2000" kern="1200" dirty="0">
                          <a:solidFill>
                            <a:schemeClr val="dk1"/>
                          </a:solidFill>
                          <a:effectLst/>
                          <a:latin typeface="Arial" panose="020B0604020202020204" pitchFamily="34" charset="0"/>
                          <a:ea typeface="+mn-ea"/>
                          <a:cs typeface="Arial" panose="020B0604020202020204" pitchFamily="34" charset="0"/>
                        </a:rPr>
                        <a:t>;</a:t>
                      </a:r>
                      <a:r>
                        <a:rPr lang="en-US" sz="2000" kern="100" dirty="0">
                          <a:effectLst/>
                          <a:latin typeface="Arial" panose="020B0604020202020204" pitchFamily="34" charset="0"/>
                          <a:ea typeface="PMingLiU" panose="02020500000000000000" pitchFamily="18" charset="-120"/>
                          <a:cs typeface="Arial" panose="020B0604020202020204" pitchFamily="34" charset="0"/>
                        </a:rPr>
                        <a:t> </a:t>
                      </a:r>
                    </a:p>
                    <a:p>
                      <a:pPr marL="342900" marR="0" lvl="0" indent="-342900">
                        <a:buFont typeface="+mj-lt"/>
                        <a:buAutoNum type="arabicParenBoth"/>
                      </a:pPr>
                      <a:r>
                        <a:rPr lang="en-US" sz="2000" kern="1200" dirty="0">
                          <a:solidFill>
                            <a:schemeClr val="dk1"/>
                          </a:solidFill>
                          <a:effectLst/>
                          <a:latin typeface="Arial" panose="020B0604020202020204" pitchFamily="34" charset="0"/>
                          <a:ea typeface="+mn-ea"/>
                          <a:cs typeface="Arial" panose="020B0604020202020204" pitchFamily="34" charset="0"/>
                        </a:rPr>
                        <a:t>To build capacity in biodigester design tailored to local agricultural and livestock waste streams</a:t>
                      </a:r>
                      <a:r>
                        <a:rPr lang="en-GB" sz="2000" kern="1200" dirty="0">
                          <a:solidFill>
                            <a:schemeClr val="dk1"/>
                          </a:solidFill>
                          <a:effectLst/>
                          <a:latin typeface="Arial" panose="020B0604020202020204" pitchFamily="34" charset="0"/>
                          <a:ea typeface="+mn-ea"/>
                          <a:cs typeface="Arial" panose="020B0604020202020204" pitchFamily="34" charset="0"/>
                        </a:rPr>
                        <a:t>; </a:t>
                      </a:r>
                    </a:p>
                    <a:p>
                      <a:pPr marL="342900" marR="0" lvl="0" indent="-342900">
                        <a:buFont typeface="+mj-lt"/>
                        <a:buAutoNum type="arabicParenBoth"/>
                      </a:pPr>
                      <a:r>
                        <a:rPr lang="en-GB" sz="2000" kern="1200" dirty="0">
                          <a:solidFill>
                            <a:schemeClr val="dk1"/>
                          </a:solidFill>
                          <a:effectLst/>
                          <a:latin typeface="Arial" panose="020B0604020202020204" pitchFamily="34" charset="0"/>
                          <a:ea typeface="+mn-ea"/>
                          <a:cs typeface="Arial" panose="020B0604020202020204" pitchFamily="34" charset="0"/>
                        </a:rPr>
                        <a:t> </a:t>
                      </a:r>
                      <a:r>
                        <a:rPr lang="en-US" sz="2000" kern="1200" dirty="0">
                          <a:solidFill>
                            <a:schemeClr val="dk1"/>
                          </a:solidFill>
                          <a:effectLst/>
                          <a:latin typeface="Arial" panose="020B0604020202020204" pitchFamily="34" charset="0"/>
                          <a:ea typeface="+mn-ea"/>
                          <a:cs typeface="Arial" panose="020B0604020202020204" pitchFamily="34" charset="0"/>
                        </a:rPr>
                        <a:t>To promote sustainable waste management and renewable energy generation in rural communities</a:t>
                      </a:r>
                      <a:r>
                        <a:rPr lang="en-GB" sz="2000" kern="1200" dirty="0">
                          <a:solidFill>
                            <a:schemeClr val="dk1"/>
                          </a:solidFill>
                          <a:effectLst/>
                          <a:latin typeface="Arial" panose="020B0604020202020204" pitchFamily="34" charset="0"/>
                          <a:ea typeface="+mn-ea"/>
                          <a:cs typeface="Arial" panose="020B0604020202020204" pitchFamily="34" charset="0"/>
                        </a:rPr>
                        <a:t>; </a:t>
                      </a:r>
                    </a:p>
                    <a:p>
                      <a:pPr marL="342900" marR="0" lvl="0" indent="-342900">
                        <a:buFont typeface="+mj-lt"/>
                        <a:buAutoNum type="arabicParenBoth"/>
                      </a:pPr>
                      <a:r>
                        <a:rPr lang="en-US" sz="2000" kern="1200" dirty="0">
                          <a:solidFill>
                            <a:schemeClr val="dk1"/>
                          </a:solidFill>
                          <a:effectLst/>
                          <a:latin typeface="Arial" panose="020B0604020202020204" pitchFamily="34" charset="0"/>
                          <a:ea typeface="+mn-ea"/>
                          <a:cs typeface="Arial" panose="020B0604020202020204" pitchFamily="34" charset="0"/>
                        </a:rPr>
                        <a:t>To prepare farmers for the future construction of biodigesters post-rainy season</a:t>
                      </a:r>
                      <a:r>
                        <a:rPr lang="en-GB" sz="2000" kern="1200" dirty="0">
                          <a:solidFill>
                            <a:schemeClr val="dk1"/>
                          </a:solidFill>
                          <a:effectLst/>
                          <a:latin typeface="Arial" panose="020B0604020202020204" pitchFamily="34" charset="0"/>
                          <a:ea typeface="+mn-ea"/>
                          <a:cs typeface="Arial" panose="020B0604020202020204" pitchFamily="34" charset="0"/>
                        </a:rPr>
                        <a:t>.</a:t>
                      </a:r>
                    </a:p>
                  </a:txBody>
                  <a:tcPr marL="45992" marR="45992" marT="0" marB="0"/>
                </a:tc>
                <a:tc>
                  <a:txBody>
                    <a:bodyPr/>
                    <a:lstStyle/>
                    <a:p>
                      <a:pPr marL="457200" marR="0" indent="-457200">
                        <a:lnSpc>
                          <a:spcPct val="115000"/>
                        </a:lnSpc>
                        <a:spcAft>
                          <a:spcPts val="0"/>
                        </a:spcAft>
                        <a:buFont typeface="+mj-lt"/>
                        <a:buAutoNum type="arabicParenR"/>
                      </a:pPr>
                      <a:r>
                        <a:rPr lang="en-US" sz="2000" b="0" kern="1200" dirty="0">
                          <a:solidFill>
                            <a:schemeClr val="dk1"/>
                          </a:solidFill>
                          <a:effectLst/>
                          <a:latin typeface="Arial" panose="020B0604020202020204" pitchFamily="34" charset="0"/>
                          <a:ea typeface="+mn-ea"/>
                          <a:cs typeface="Arial" panose="020B0604020202020204" pitchFamily="34" charset="0"/>
                        </a:rPr>
                        <a:t>Training of 50 Farmers on Anaerobic Biodigester Design and Construction (Tonkolili, </a:t>
                      </a:r>
                      <a:r>
                        <a:rPr lang="en-US" sz="2000" b="0" kern="1200" dirty="0" err="1">
                          <a:solidFill>
                            <a:schemeClr val="dk1"/>
                          </a:solidFill>
                          <a:effectLst/>
                          <a:latin typeface="Arial" panose="020B0604020202020204" pitchFamily="34" charset="0"/>
                          <a:ea typeface="+mn-ea"/>
                          <a:cs typeface="Arial" panose="020B0604020202020204" pitchFamily="34" charset="0"/>
                        </a:rPr>
                        <a:t>Koinadugu</a:t>
                      </a:r>
                      <a:r>
                        <a:rPr lang="en-US" sz="2000" b="0" kern="1200" dirty="0">
                          <a:solidFill>
                            <a:schemeClr val="dk1"/>
                          </a:solidFill>
                          <a:effectLst/>
                          <a:latin typeface="Arial" panose="020B0604020202020204" pitchFamily="34" charset="0"/>
                          <a:ea typeface="+mn-ea"/>
                          <a:cs typeface="Arial" panose="020B0604020202020204" pitchFamily="34" charset="0"/>
                        </a:rPr>
                        <a:t>, and Falaba)</a:t>
                      </a:r>
                      <a:r>
                        <a:rPr lang="en-GB" sz="2000" b="0" kern="1200" dirty="0">
                          <a:solidFill>
                            <a:schemeClr val="dk1"/>
                          </a:solidFill>
                          <a:effectLst/>
                          <a:latin typeface="Arial" panose="020B0604020202020204" pitchFamily="34" charset="0"/>
                          <a:ea typeface="+mn-ea"/>
                          <a:cs typeface="Arial" panose="020B0604020202020204" pitchFamily="34" charset="0"/>
                        </a:rPr>
                        <a:t>.</a:t>
                      </a:r>
                    </a:p>
                    <a:p>
                      <a:pPr marL="457200" marR="0" indent="-457200">
                        <a:lnSpc>
                          <a:spcPct val="115000"/>
                        </a:lnSpc>
                        <a:spcAft>
                          <a:spcPts val="0"/>
                        </a:spcAft>
                        <a:buFont typeface="+mj-lt"/>
                        <a:buAutoNum type="arabicParenR"/>
                      </a:pPr>
                      <a:r>
                        <a:rPr lang="en-US" sz="2000" b="0" kern="1200" dirty="0">
                          <a:solidFill>
                            <a:schemeClr val="dk1"/>
                          </a:solidFill>
                          <a:effectLst/>
                          <a:latin typeface="Arial" panose="020B0604020202020204" pitchFamily="34" charset="0"/>
                          <a:ea typeface="+mn-ea"/>
                          <a:cs typeface="Arial" panose="020B0604020202020204" pitchFamily="34" charset="0"/>
                        </a:rPr>
                        <a:t>Schedule follow-up practical sessions post-rainy season to reinforce design concepts with hands-on construction.</a:t>
                      </a:r>
                    </a:p>
                    <a:p>
                      <a:pPr marL="457200" marR="0" indent="-457200">
                        <a:lnSpc>
                          <a:spcPct val="115000"/>
                        </a:lnSpc>
                        <a:spcAft>
                          <a:spcPts val="0"/>
                        </a:spcAft>
                        <a:buFont typeface="+mj-lt"/>
                        <a:buAutoNum type="arabicParenR"/>
                      </a:pPr>
                      <a:r>
                        <a:rPr lang="en-US" sz="2000" b="0" kern="1200" dirty="0">
                          <a:solidFill>
                            <a:schemeClr val="dk1"/>
                          </a:solidFill>
                          <a:effectLst/>
                          <a:latin typeface="Arial" panose="020B0604020202020204" pitchFamily="34" charset="0"/>
                          <a:ea typeface="+mn-ea"/>
                          <a:cs typeface="Arial" panose="020B0604020202020204" pitchFamily="34" charset="0"/>
                        </a:rPr>
                        <a:t>Develop simplified visual manuals in local languages to support farmer-led implementation;</a:t>
                      </a:r>
                    </a:p>
                    <a:p>
                      <a:pPr marL="457200" marR="0" indent="-457200">
                        <a:lnSpc>
                          <a:spcPct val="115000"/>
                        </a:lnSpc>
                        <a:spcAft>
                          <a:spcPts val="0"/>
                        </a:spcAft>
                        <a:buFont typeface="+mj-lt"/>
                        <a:buAutoNum type="arabicParenR"/>
                      </a:pPr>
                      <a:r>
                        <a:rPr lang="en-US" sz="2000" b="0" kern="1200" dirty="0">
                          <a:solidFill>
                            <a:schemeClr val="dk1"/>
                          </a:solidFill>
                          <a:effectLst/>
                          <a:latin typeface="Arial" panose="020B0604020202020204" pitchFamily="34" charset="0"/>
                          <a:ea typeface="+mn-ea"/>
                          <a:cs typeface="Arial" panose="020B0604020202020204" pitchFamily="34" charset="0"/>
                        </a:rPr>
                        <a:t>Establish district-level farmer cooperatives to facilitate peer learning and resource sharing;</a:t>
                      </a:r>
                    </a:p>
                    <a:p>
                      <a:pPr marL="457200" marR="0" indent="-457200">
                        <a:lnSpc>
                          <a:spcPct val="115000"/>
                        </a:lnSpc>
                        <a:spcAft>
                          <a:spcPts val="0"/>
                        </a:spcAft>
                        <a:buFont typeface="+mj-lt"/>
                        <a:buAutoNum type="arabicParenR"/>
                      </a:pPr>
                      <a:r>
                        <a:rPr lang="en-US" sz="2000" b="0" kern="1200" dirty="0">
                          <a:solidFill>
                            <a:schemeClr val="dk1"/>
                          </a:solidFill>
                          <a:effectLst/>
                          <a:latin typeface="Arial" panose="020B0604020202020204" pitchFamily="34" charset="0"/>
                          <a:ea typeface="+mn-ea"/>
                          <a:cs typeface="Arial" panose="020B0604020202020204" pitchFamily="34" charset="0"/>
                        </a:rPr>
                        <a:t>Monitor temperature trends and develop adaptive strategies for biodigester operation in fluctuating climates</a:t>
                      </a:r>
                      <a:r>
                        <a:rPr lang="en-US" sz="2000" kern="1200" dirty="0">
                          <a:solidFill>
                            <a:schemeClr val="dk1"/>
                          </a:solidFill>
                          <a:effectLst/>
                          <a:latin typeface="Arial" panose="020B0604020202020204" pitchFamily="34" charset="0"/>
                          <a:ea typeface="+mn-ea"/>
                          <a:cs typeface="Arial" panose="020B0604020202020204" pitchFamily="34" charset="0"/>
                        </a:rPr>
                        <a:t>.</a:t>
                      </a:r>
                      <a:endParaRPr lang="en-GB" sz="2000" kern="1200" dirty="0">
                        <a:solidFill>
                          <a:schemeClr val="dk1"/>
                        </a:solidFill>
                        <a:effectLst/>
                        <a:latin typeface="Arial" panose="020B0604020202020204" pitchFamily="34" charset="0"/>
                        <a:ea typeface="+mn-ea"/>
                        <a:cs typeface="Arial" panose="020B0604020202020204" pitchFamily="34" charset="0"/>
                      </a:endParaRPr>
                    </a:p>
                  </a:txBody>
                  <a:tcPr marL="45992" marR="45992" marT="0" marB="0"/>
                </a:tc>
                <a:tc>
                  <a:txBody>
                    <a:bodyPr/>
                    <a:lstStyle/>
                    <a:p>
                      <a:pPr marL="0" marR="0">
                        <a:lnSpc>
                          <a:spcPct val="115000"/>
                        </a:lnSpc>
                        <a:spcAft>
                          <a:spcPts val="800"/>
                        </a:spcAft>
                        <a:buNone/>
                      </a:pPr>
                      <a:r>
                        <a:rPr lang="en-GB" sz="2000" kern="1200" dirty="0">
                          <a:solidFill>
                            <a:schemeClr val="dk1"/>
                          </a:solidFill>
                          <a:effectLst/>
                          <a:latin typeface="Arial" panose="020B0604020202020204" pitchFamily="34" charset="0"/>
                          <a:ea typeface="+mn-ea"/>
                          <a:cs typeface="Arial" panose="020B0604020202020204" pitchFamily="34" charset="0"/>
                        </a:rPr>
                        <a:t>Train</a:t>
                      </a:r>
                      <a:r>
                        <a:rPr lang="en-US" sz="2000" kern="1200" dirty="0">
                          <a:solidFill>
                            <a:schemeClr val="dk1"/>
                          </a:solidFill>
                          <a:effectLst/>
                          <a:latin typeface="Arial" panose="020B0604020202020204" pitchFamily="34" charset="0"/>
                          <a:ea typeface="+mn-ea"/>
                          <a:cs typeface="Arial" panose="020B0604020202020204" pitchFamily="34" charset="0"/>
                        </a:rPr>
                        <a:t>ed 50 farmers in </a:t>
                      </a:r>
                      <a:r>
                        <a:rPr lang="en-US" sz="2000" kern="1200" dirty="0" err="1">
                          <a:solidFill>
                            <a:schemeClr val="dk1"/>
                          </a:solidFill>
                          <a:effectLst/>
                          <a:latin typeface="Arial" panose="020B0604020202020204" pitchFamily="34" charset="0"/>
                          <a:ea typeface="+mn-ea"/>
                          <a:cs typeface="Arial" panose="020B0604020202020204" pitchFamily="34" charset="0"/>
                        </a:rPr>
                        <a:t>Musaia</a:t>
                      </a:r>
                      <a:r>
                        <a:rPr lang="en-GB" sz="2000" kern="1200" dirty="0">
                          <a:solidFill>
                            <a:schemeClr val="dk1"/>
                          </a:solidFill>
                          <a:effectLst/>
                          <a:latin typeface="Arial" panose="020B0604020202020204" pitchFamily="34" charset="0"/>
                          <a:ea typeface="+mn-ea"/>
                          <a:cs typeface="Arial" panose="020B0604020202020204" pitchFamily="34" charset="0"/>
                        </a:rPr>
                        <a:t>;</a:t>
                      </a:r>
                    </a:p>
                  </a:txBody>
                  <a:tcPr marL="45992" marR="45992" marT="0" marB="0"/>
                </a:tc>
                <a:extLst>
                  <a:ext uri="{0D108BD9-81ED-4DB2-BD59-A6C34878D82A}">
                    <a16:rowId xmlns:a16="http://schemas.microsoft.com/office/drawing/2014/main" val="1338475523"/>
                  </a:ext>
                </a:extLst>
              </a:tr>
            </a:tbl>
          </a:graphicData>
        </a:graphic>
      </p:graphicFrame>
    </p:spTree>
    <p:extLst>
      <p:ext uri="{BB962C8B-B14F-4D97-AF65-F5344CB8AC3E}">
        <p14:creationId xmlns:p14="http://schemas.microsoft.com/office/powerpoint/2010/main" val="402976735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784A0F91-E596-49D7-8772-5864CDF64A72}"/>
              </a:ext>
            </a:extLst>
          </p:cNvPr>
          <p:cNvSpPr>
            <a:spLocks noGrp="1"/>
          </p:cNvSpPr>
          <p:nvPr>
            <p:ph type="dt" sz="half" idx="10"/>
          </p:nvPr>
        </p:nvSpPr>
        <p:spPr/>
        <p:txBody>
          <a:bodyPr/>
          <a:lstStyle/>
          <a:p>
            <a:fld id="{FEB3E2E4-4DF4-400C-A1A0-BBE9FD80F649}" type="datetime3">
              <a:rPr lang="en-US" smtClean="0"/>
              <a:t>14 December 2025</a:t>
            </a:fld>
            <a:endParaRPr lang="en-US"/>
          </a:p>
        </p:txBody>
      </p:sp>
      <p:sp>
        <p:nvSpPr>
          <p:cNvPr id="7" name="Slide Number Placeholder 6">
            <a:extLst>
              <a:ext uri="{FF2B5EF4-FFF2-40B4-BE49-F238E27FC236}">
                <a16:creationId xmlns:a16="http://schemas.microsoft.com/office/drawing/2014/main" id="{797E03F1-6615-4229-B201-C2C9586F4C42}"/>
              </a:ext>
            </a:extLst>
          </p:cNvPr>
          <p:cNvSpPr>
            <a:spLocks noGrp="1"/>
          </p:cNvSpPr>
          <p:nvPr>
            <p:ph type="sldNum" sz="quarter" idx="12"/>
          </p:nvPr>
        </p:nvSpPr>
        <p:spPr/>
        <p:txBody>
          <a:bodyPr/>
          <a:lstStyle/>
          <a:p>
            <a:fld id="{C1C11204-8A74-44E9-96C8-B6A49D60E869}" type="slidenum">
              <a:rPr lang="en-US" smtClean="0"/>
              <a:t>39</a:t>
            </a:fld>
            <a:endParaRPr lang="en-US"/>
          </a:p>
        </p:txBody>
      </p:sp>
      <p:pic>
        <p:nvPicPr>
          <p:cNvPr id="2" name="Picture 1">
            <a:extLst>
              <a:ext uri="{FF2B5EF4-FFF2-40B4-BE49-F238E27FC236}">
                <a16:creationId xmlns:a16="http://schemas.microsoft.com/office/drawing/2014/main" id="{666F3E67-2595-FEF7-72A7-A0F7166DD16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27631" y="304715"/>
            <a:ext cx="4627448" cy="3766953"/>
          </a:xfrm>
          <a:prstGeom prst="rect">
            <a:avLst/>
          </a:prstGeom>
          <a:noFill/>
          <a:ln>
            <a:noFill/>
          </a:ln>
        </p:spPr>
      </p:pic>
      <p:sp>
        <p:nvSpPr>
          <p:cNvPr id="4" name="Rectangle 3">
            <a:extLst>
              <a:ext uri="{FF2B5EF4-FFF2-40B4-BE49-F238E27FC236}">
                <a16:creationId xmlns:a16="http://schemas.microsoft.com/office/drawing/2014/main" id="{958E91EA-871D-D447-8B25-AE06122D8116}"/>
              </a:ext>
            </a:extLst>
          </p:cNvPr>
          <p:cNvSpPr/>
          <p:nvPr/>
        </p:nvSpPr>
        <p:spPr>
          <a:xfrm>
            <a:off x="5017317" y="1468105"/>
            <a:ext cx="3587142" cy="2815144"/>
          </a:xfrm>
          <a:prstGeom prst="rect">
            <a:avLst/>
          </a:prstGeom>
          <a:blipFill>
            <a:blip r:embed="rId3" cstate="print">
              <a:extLst>
                <a:ext uri="{28A0092B-C50C-407E-A947-70E740481C1C}">
                  <a14:useLocalDpi xmlns:a14="http://schemas.microsoft.com/office/drawing/2010/main" val="0"/>
                </a:ext>
              </a:extLst>
            </a:blip>
            <a:srcRect/>
            <a:stretch>
              <a:fillRect t="-2000" b="-2000"/>
            </a:stretch>
          </a:blipFill>
          <a:ln w="12700" cap="flat" cmpd="sng" algn="ctr">
            <a:solidFill>
              <a:sysClr val="window" lastClr="FFFFFF">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lt1">
              <a:hueOff val="0"/>
              <a:satOff val="0"/>
              <a:lumOff val="0"/>
              <a:alphaOff val="0"/>
            </a:schemeClr>
          </a:fontRef>
        </p:style>
      </p:sp>
      <p:sp>
        <p:nvSpPr>
          <p:cNvPr id="9" name="TextBox 8">
            <a:extLst>
              <a:ext uri="{FF2B5EF4-FFF2-40B4-BE49-F238E27FC236}">
                <a16:creationId xmlns:a16="http://schemas.microsoft.com/office/drawing/2014/main" id="{AE84E438-9520-39A7-DA08-C622C513BB09}"/>
              </a:ext>
            </a:extLst>
          </p:cNvPr>
          <p:cNvSpPr txBox="1"/>
          <p:nvPr/>
        </p:nvSpPr>
        <p:spPr>
          <a:xfrm>
            <a:off x="230704" y="4351592"/>
            <a:ext cx="11933896" cy="400110"/>
          </a:xfrm>
          <a:prstGeom prst="rect">
            <a:avLst/>
          </a:prstGeom>
          <a:noFill/>
        </p:spPr>
        <p:txBody>
          <a:bodyPr wrap="square">
            <a:spAutoFit/>
          </a:bodyPr>
          <a:lstStyle/>
          <a:p>
            <a:r>
              <a:rPr lang="en-GB" sz="2000" b="1" dirty="0">
                <a:effectLst/>
                <a:latin typeface="Arial" panose="020B0604020202020204" pitchFamily="34" charset="0"/>
                <a:ea typeface="Calibri" panose="020F0502020204030204" pitchFamily="34" charset="0"/>
                <a:cs typeface="Arial" panose="020B0604020202020204" pitchFamily="34" charset="0"/>
              </a:rPr>
              <a:t>Figure 20.</a:t>
            </a:r>
            <a:r>
              <a:rPr lang="en-GB" sz="2000" dirty="0">
                <a:effectLst/>
                <a:latin typeface="Arial" panose="020B0604020202020204" pitchFamily="34" charset="0"/>
                <a:ea typeface="Calibri" panose="020F0502020204030204" pitchFamily="34" charset="0"/>
                <a:cs typeface="Arial" panose="020B0604020202020204" pitchFamily="34" charset="0"/>
              </a:rPr>
              <a:t> Photos of </a:t>
            </a:r>
            <a:r>
              <a:rPr lang="en-US" sz="2000" dirty="0">
                <a:effectLst/>
                <a:latin typeface="Arial" panose="020B0604020202020204" pitchFamily="34" charset="0"/>
                <a:ea typeface="Calibri" panose="020F0502020204030204" pitchFamily="34" charset="0"/>
                <a:cs typeface="Arial" panose="020B0604020202020204" pitchFamily="34" charset="0"/>
              </a:rPr>
              <a:t>s</a:t>
            </a:r>
            <a:r>
              <a:rPr lang="en-US" sz="2000" dirty="0">
                <a:latin typeface="Arial" panose="020B0604020202020204" pitchFamily="34" charset="0"/>
                <a:cs typeface="Arial" panose="020B0604020202020204" pitchFamily="34" charset="0"/>
              </a:rPr>
              <a:t>mallholder farmers, livestock </a:t>
            </a:r>
            <a:r>
              <a:rPr lang="en-US" sz="2000" dirty="0" err="1">
                <a:latin typeface="Arial" panose="020B0604020202020204" pitchFamily="34" charset="0"/>
                <a:cs typeface="Arial" panose="020B0604020202020204" pitchFamily="34" charset="0"/>
              </a:rPr>
              <a:t>rearers</a:t>
            </a:r>
            <a:r>
              <a:rPr lang="en-US" sz="2000" dirty="0">
                <a:latin typeface="Arial" panose="020B0604020202020204" pitchFamily="34" charset="0"/>
                <a:cs typeface="Arial" panose="020B0604020202020204" pitchFamily="34" charset="0"/>
              </a:rPr>
              <a:t>, and community development volunteers</a:t>
            </a:r>
          </a:p>
        </p:txBody>
      </p:sp>
    </p:spTree>
    <p:extLst>
      <p:ext uri="{BB962C8B-B14F-4D97-AF65-F5344CB8AC3E}">
        <p14:creationId xmlns:p14="http://schemas.microsoft.com/office/powerpoint/2010/main" val="35416429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p:cNvSpPr/>
          <p:nvPr/>
        </p:nvSpPr>
        <p:spPr>
          <a:xfrm>
            <a:off x="9092631" y="5999924"/>
            <a:ext cx="3049919" cy="400110"/>
          </a:xfrm>
          <a:prstGeom prst="rect">
            <a:avLst/>
          </a:prstGeom>
        </p:spPr>
        <p:txBody>
          <a:bodyPr wrap="square">
            <a:spAutoFit/>
          </a:bodyPr>
          <a:lstStyle/>
          <a:p>
            <a:r>
              <a:rPr lang="en-US" sz="2000" b="1" dirty="0">
                <a:effectLst/>
                <a:latin typeface="Verdana" panose="020B0604030504040204" pitchFamily="34" charset="0"/>
                <a:ea typeface="Verdana" panose="020B0604030504040204" pitchFamily="34" charset="0"/>
                <a:cs typeface="Arial" panose="020B0604020202020204" pitchFamily="34" charset="0"/>
              </a:rPr>
              <a:t>Kanu </a:t>
            </a:r>
            <a:r>
              <a:rPr lang="en-US" sz="2000" b="1" i="1" dirty="0">
                <a:effectLst/>
                <a:latin typeface="Verdana" panose="020B0604030504040204" pitchFamily="34" charset="0"/>
                <a:ea typeface="Verdana" panose="020B0604030504040204" pitchFamily="34" charset="0"/>
                <a:cs typeface="Arial" panose="020B0604020202020204" pitchFamily="34" charset="0"/>
              </a:rPr>
              <a:t>et al</a:t>
            </a:r>
            <a:r>
              <a:rPr lang="en-US" sz="2000" b="1" dirty="0">
                <a:effectLst/>
                <a:latin typeface="Verdana" panose="020B0604030504040204" pitchFamily="34" charset="0"/>
                <a:ea typeface="Verdana" panose="020B0604030504040204" pitchFamily="34" charset="0"/>
                <a:cs typeface="Arial" panose="020B0604020202020204" pitchFamily="34" charset="0"/>
              </a:rPr>
              <a:t>., 2025</a:t>
            </a:r>
            <a:endParaRPr lang="en-US" sz="2000" b="1" dirty="0">
              <a:latin typeface="Verdana" panose="020B0604030504040204" pitchFamily="34" charset="0"/>
              <a:ea typeface="Verdana" panose="020B0604030504040204" pitchFamily="34" charset="0"/>
              <a:cs typeface="Arial" panose="020B0604020202020204" pitchFamily="34" charset="0"/>
            </a:endParaRPr>
          </a:p>
        </p:txBody>
      </p:sp>
      <p:sp>
        <p:nvSpPr>
          <p:cNvPr id="5" name="Date Placeholder 4">
            <a:extLst>
              <a:ext uri="{FF2B5EF4-FFF2-40B4-BE49-F238E27FC236}">
                <a16:creationId xmlns:a16="http://schemas.microsoft.com/office/drawing/2014/main" id="{BFD77A24-BB22-4A3D-881A-3A8F70B61EE4}"/>
              </a:ext>
            </a:extLst>
          </p:cNvPr>
          <p:cNvSpPr>
            <a:spLocks noGrp="1"/>
          </p:cNvSpPr>
          <p:nvPr>
            <p:ph type="dt" sz="half" idx="10"/>
          </p:nvPr>
        </p:nvSpPr>
        <p:spPr/>
        <p:txBody>
          <a:bodyPr/>
          <a:lstStyle/>
          <a:p>
            <a:fld id="{9FC4B771-0C94-4C27-BA3A-FE6EF534B808}" type="datetime3">
              <a:rPr lang="en-US" smtClean="0"/>
              <a:t>13 December 2025</a:t>
            </a:fld>
            <a:endParaRPr lang="en-US" dirty="0"/>
          </a:p>
        </p:txBody>
      </p:sp>
      <p:sp>
        <p:nvSpPr>
          <p:cNvPr id="8" name="Slide Number Placeholder 7">
            <a:extLst>
              <a:ext uri="{FF2B5EF4-FFF2-40B4-BE49-F238E27FC236}">
                <a16:creationId xmlns:a16="http://schemas.microsoft.com/office/drawing/2014/main" id="{BDD065D3-38D1-4917-975C-2DA4AE9242C3}"/>
              </a:ext>
            </a:extLst>
          </p:cNvPr>
          <p:cNvSpPr>
            <a:spLocks noGrp="1"/>
          </p:cNvSpPr>
          <p:nvPr>
            <p:ph type="sldNum" sz="quarter" idx="12"/>
          </p:nvPr>
        </p:nvSpPr>
        <p:spPr/>
        <p:txBody>
          <a:bodyPr/>
          <a:lstStyle/>
          <a:p>
            <a:fld id="{C1C11204-8A74-44E9-96C8-B6A49D60E869}" type="slidenum">
              <a:rPr lang="en-US" smtClean="0"/>
              <a:t>4</a:t>
            </a:fld>
            <a:endParaRPr lang="en-US" dirty="0"/>
          </a:p>
        </p:txBody>
      </p:sp>
      <p:grpSp>
        <p:nvGrpSpPr>
          <p:cNvPr id="23" name="Group 22">
            <a:extLst>
              <a:ext uri="{FF2B5EF4-FFF2-40B4-BE49-F238E27FC236}">
                <a16:creationId xmlns:a16="http://schemas.microsoft.com/office/drawing/2014/main" id="{963F4A1F-0915-4B44-800B-B792C55A3FE8}"/>
              </a:ext>
            </a:extLst>
          </p:cNvPr>
          <p:cNvGrpSpPr/>
          <p:nvPr/>
        </p:nvGrpSpPr>
        <p:grpSpPr>
          <a:xfrm>
            <a:off x="228590" y="-18458"/>
            <a:ext cx="11801485" cy="689969"/>
            <a:chOff x="406400" y="3699153"/>
            <a:chExt cx="5689600" cy="1151280"/>
          </a:xfrm>
        </p:grpSpPr>
        <p:sp>
          <p:nvSpPr>
            <p:cNvPr id="24" name="Rectangle: Rounded Corners 23">
              <a:extLst>
                <a:ext uri="{FF2B5EF4-FFF2-40B4-BE49-F238E27FC236}">
                  <a16:creationId xmlns:a16="http://schemas.microsoft.com/office/drawing/2014/main" id="{503DE472-C6D5-486E-91F4-2883948204D2}"/>
                </a:ext>
              </a:extLst>
            </p:cNvPr>
            <p:cNvSpPr/>
            <p:nvPr/>
          </p:nvSpPr>
          <p:spPr>
            <a:xfrm>
              <a:off x="406400" y="3699153"/>
              <a:ext cx="5689600" cy="1151280"/>
            </a:xfrm>
            <a:prstGeom prst="roundRect">
              <a:avLst/>
            </a:prstGeom>
          </p:spPr>
          <p:style>
            <a:lnRef idx="2">
              <a:schemeClr val="lt1">
                <a:hueOff val="0"/>
                <a:satOff val="0"/>
                <a:lumOff val="0"/>
                <a:alphaOff val="0"/>
              </a:schemeClr>
            </a:lnRef>
            <a:fillRef idx="1">
              <a:schemeClr val="accent5">
                <a:hueOff val="-7353344"/>
                <a:satOff val="-10228"/>
                <a:lumOff val="-3922"/>
                <a:alphaOff val="0"/>
              </a:schemeClr>
            </a:fillRef>
            <a:effectRef idx="0">
              <a:schemeClr val="accent5">
                <a:hueOff val="-7353344"/>
                <a:satOff val="-10228"/>
                <a:lumOff val="-3922"/>
                <a:alphaOff val="0"/>
              </a:schemeClr>
            </a:effectRef>
            <a:fontRef idx="minor">
              <a:schemeClr val="lt1"/>
            </a:fontRef>
          </p:style>
        </p:sp>
        <p:sp>
          <p:nvSpPr>
            <p:cNvPr id="25" name="Rectangle: Rounded Corners 4">
              <a:extLst>
                <a:ext uri="{FF2B5EF4-FFF2-40B4-BE49-F238E27FC236}">
                  <a16:creationId xmlns:a16="http://schemas.microsoft.com/office/drawing/2014/main" id="{AC923FC1-465D-4832-B9CA-9753EBC567FA}"/>
                </a:ext>
              </a:extLst>
            </p:cNvPr>
            <p:cNvSpPr txBox="1"/>
            <p:nvPr/>
          </p:nvSpPr>
          <p:spPr>
            <a:xfrm>
              <a:off x="462601" y="3755354"/>
              <a:ext cx="5552397" cy="103887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15053" tIns="0" rIns="215053" bIns="0" numCol="1" spcCol="1270" anchor="ctr" anchorCtr="0">
              <a:noAutofit/>
            </a:bodyPr>
            <a:lstStyle/>
            <a:p>
              <a:pPr lvl="0" algn="ctr"/>
              <a:r>
                <a:rPr lang="en-US" sz="3500" b="1" dirty="0">
                  <a:latin typeface="Verdana" panose="020B0604030504040204" pitchFamily="34" charset="0"/>
                  <a:ea typeface="Verdana" panose="020B0604030504040204" pitchFamily="34" charset="0"/>
                  <a:cs typeface="Arial" panose="020B0604020202020204" pitchFamily="34" charset="0"/>
                </a:rPr>
                <a:t>RARC</a:t>
              </a:r>
              <a:endParaRPr lang="en-US" sz="2000" b="1" dirty="0">
                <a:latin typeface="Verdana" panose="020B0604030504040204" pitchFamily="34" charset="0"/>
                <a:ea typeface="Verdana" panose="020B0604030504040204" pitchFamily="34" charset="0"/>
                <a:cs typeface="Arial" panose="020B0604020202020204" pitchFamily="34" charset="0"/>
              </a:endParaRPr>
            </a:p>
          </p:txBody>
        </p:sp>
      </p:grpSp>
      <p:graphicFrame>
        <p:nvGraphicFramePr>
          <p:cNvPr id="2" name="Table 1">
            <a:extLst>
              <a:ext uri="{FF2B5EF4-FFF2-40B4-BE49-F238E27FC236}">
                <a16:creationId xmlns:a16="http://schemas.microsoft.com/office/drawing/2014/main" id="{36539937-2FB0-F1BF-F4DB-EDBD16CB355D}"/>
              </a:ext>
            </a:extLst>
          </p:cNvPr>
          <p:cNvGraphicFramePr>
            <a:graphicFrameLocks noGrp="1"/>
          </p:cNvGraphicFramePr>
          <p:nvPr>
            <p:extLst>
              <p:ext uri="{D42A27DB-BD31-4B8C-83A1-F6EECF244321}">
                <p14:modId xmlns:p14="http://schemas.microsoft.com/office/powerpoint/2010/main" val="3080698999"/>
              </p:ext>
            </p:extLst>
          </p:nvPr>
        </p:nvGraphicFramePr>
        <p:xfrm>
          <a:off x="221876" y="701283"/>
          <a:ext cx="8870755" cy="5548758"/>
        </p:xfrm>
        <a:graphic>
          <a:graphicData uri="http://schemas.openxmlformats.org/drawingml/2006/table">
            <a:tbl>
              <a:tblPr firstRow="1" firstCol="1" bandRow="1">
                <a:tableStyleId>{5C22544A-7EE6-4342-B048-85BDC9FD1C3A}</a:tableStyleId>
              </a:tblPr>
              <a:tblGrid>
                <a:gridCol w="2235490">
                  <a:extLst>
                    <a:ext uri="{9D8B030D-6E8A-4147-A177-3AD203B41FA5}">
                      <a16:colId xmlns:a16="http://schemas.microsoft.com/office/drawing/2014/main" val="1147510601"/>
                    </a:ext>
                  </a:extLst>
                </a:gridCol>
                <a:gridCol w="2593298">
                  <a:extLst>
                    <a:ext uri="{9D8B030D-6E8A-4147-A177-3AD203B41FA5}">
                      <a16:colId xmlns:a16="http://schemas.microsoft.com/office/drawing/2014/main" val="1826754891"/>
                    </a:ext>
                  </a:extLst>
                </a:gridCol>
                <a:gridCol w="2289255">
                  <a:extLst>
                    <a:ext uri="{9D8B030D-6E8A-4147-A177-3AD203B41FA5}">
                      <a16:colId xmlns:a16="http://schemas.microsoft.com/office/drawing/2014/main" val="2698269628"/>
                    </a:ext>
                  </a:extLst>
                </a:gridCol>
                <a:gridCol w="1752712">
                  <a:extLst>
                    <a:ext uri="{9D8B030D-6E8A-4147-A177-3AD203B41FA5}">
                      <a16:colId xmlns:a16="http://schemas.microsoft.com/office/drawing/2014/main" val="2087523602"/>
                    </a:ext>
                  </a:extLst>
                </a:gridCol>
              </a:tblGrid>
              <a:tr h="557182">
                <a:tc>
                  <a:txBody>
                    <a:bodyPr/>
                    <a:lstStyle/>
                    <a:p>
                      <a:pPr marL="0" marR="0">
                        <a:lnSpc>
                          <a:spcPct val="115000"/>
                        </a:lnSpc>
                        <a:spcAft>
                          <a:spcPts val="800"/>
                        </a:spcAft>
                        <a:buNone/>
                      </a:pPr>
                      <a:r>
                        <a:rPr lang="en-US" sz="2000" kern="100">
                          <a:effectLst/>
                          <a:latin typeface="Arial" panose="020B0604020202020204" pitchFamily="34" charset="0"/>
                          <a:cs typeface="Arial" panose="020B0604020202020204" pitchFamily="34" charset="0"/>
                        </a:rPr>
                        <a:t>NAME OF PROJECT</a:t>
                      </a:r>
                      <a:endParaRPr lang="en-US" sz="2000" kern="10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tc>
                  <a:txBody>
                    <a:bodyPr/>
                    <a:lstStyle/>
                    <a:p>
                      <a:pPr marL="0" marR="0">
                        <a:lnSpc>
                          <a:spcPct val="115000"/>
                        </a:lnSpc>
                        <a:spcAft>
                          <a:spcPts val="800"/>
                        </a:spcAft>
                        <a:buNone/>
                      </a:pPr>
                      <a:r>
                        <a:rPr lang="en-US" sz="2000" kern="100">
                          <a:effectLst/>
                          <a:latin typeface="Arial" panose="020B0604020202020204" pitchFamily="34" charset="0"/>
                          <a:cs typeface="Arial" panose="020B0604020202020204" pitchFamily="34" charset="0"/>
                        </a:rPr>
                        <a:t>OBJECTIVES</a:t>
                      </a:r>
                      <a:endParaRPr lang="en-US" sz="2000" kern="10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tc>
                  <a:txBody>
                    <a:bodyPr/>
                    <a:lstStyle/>
                    <a:p>
                      <a:pPr marL="0" marR="0">
                        <a:lnSpc>
                          <a:spcPct val="115000"/>
                        </a:lnSpc>
                        <a:spcAft>
                          <a:spcPts val="800"/>
                        </a:spcAft>
                        <a:buNone/>
                      </a:pPr>
                      <a:r>
                        <a:rPr lang="en-US" sz="2000" kern="100">
                          <a:effectLst/>
                          <a:latin typeface="Arial" panose="020B0604020202020204" pitchFamily="34" charset="0"/>
                          <a:cs typeface="Arial" panose="020B0604020202020204" pitchFamily="34" charset="0"/>
                        </a:rPr>
                        <a:t>BRIEF SUMMARY</a:t>
                      </a:r>
                      <a:endParaRPr lang="en-US" sz="2000" kern="10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tc>
                  <a:txBody>
                    <a:bodyPr/>
                    <a:lstStyle/>
                    <a:p>
                      <a:pPr marL="0" marR="0">
                        <a:lnSpc>
                          <a:spcPct val="115000"/>
                        </a:lnSpc>
                        <a:spcAft>
                          <a:spcPts val="800"/>
                        </a:spcAft>
                        <a:buNone/>
                      </a:pPr>
                      <a:r>
                        <a:rPr lang="en-US" sz="2000" kern="100">
                          <a:effectLst/>
                          <a:latin typeface="Arial" panose="020B0604020202020204" pitchFamily="34" charset="0"/>
                          <a:cs typeface="Arial" panose="020B0604020202020204" pitchFamily="34" charset="0"/>
                        </a:rPr>
                        <a:t>CURRENT STATUS</a:t>
                      </a:r>
                      <a:endParaRPr lang="en-US" sz="2000" kern="10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extLst>
                  <a:ext uri="{0D108BD9-81ED-4DB2-BD59-A6C34878D82A}">
                    <a16:rowId xmlns:a16="http://schemas.microsoft.com/office/drawing/2014/main" val="636132889"/>
                  </a:ext>
                </a:extLst>
              </a:tr>
              <a:tr h="2813848">
                <a:tc>
                  <a:txBody>
                    <a:bodyPr/>
                    <a:lstStyle/>
                    <a:p>
                      <a:pPr marL="0" marR="0">
                        <a:lnSpc>
                          <a:spcPct val="115000"/>
                        </a:lnSpc>
                        <a:spcAft>
                          <a:spcPts val="800"/>
                        </a:spcAft>
                        <a:buNone/>
                      </a:pPr>
                      <a:r>
                        <a:rPr lang="en-US" sz="2000" kern="100" dirty="0">
                          <a:effectLst/>
                          <a:latin typeface="Arial" panose="020B0604020202020204" pitchFamily="34" charset="0"/>
                          <a:cs typeface="Arial" panose="020B0604020202020204" pitchFamily="34" charset="0"/>
                        </a:rPr>
                        <a:t>Regional Rice Value Chain Support Project (RRVCP) Dr. Nabieu (AGRA, KAFACI, FSRP, RRVCP)</a:t>
                      </a:r>
                      <a:endParaRPr lang="en-US" sz="2000" kern="100" dirty="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tc>
                  <a:txBody>
                    <a:bodyPr/>
                    <a:lstStyle/>
                    <a:p>
                      <a:pPr marL="342900" marR="0" lvl="0" indent="-342900">
                        <a:lnSpc>
                          <a:spcPct val="115000"/>
                        </a:lnSpc>
                        <a:buFont typeface="+mj-lt"/>
                        <a:buAutoNum type="arabicPeriod"/>
                      </a:pPr>
                      <a:r>
                        <a:rPr lang="en-US" sz="2000" kern="100" dirty="0">
                          <a:effectLst/>
                          <a:latin typeface="Arial" panose="020B0604020202020204" pitchFamily="34" charset="0"/>
                          <a:cs typeface="Arial" panose="020B0604020202020204" pitchFamily="34" charset="0"/>
                        </a:rPr>
                        <a:t>Farmers capacity building,</a:t>
                      </a:r>
                    </a:p>
                    <a:p>
                      <a:pPr marL="342900" marR="0" lvl="0" indent="-342900">
                        <a:lnSpc>
                          <a:spcPct val="115000"/>
                        </a:lnSpc>
                        <a:buFont typeface="+mj-lt"/>
                        <a:buAutoNum type="arabicPeriod"/>
                      </a:pPr>
                      <a:r>
                        <a:rPr lang="en-US" sz="2000" kern="100" dirty="0">
                          <a:effectLst/>
                          <a:latin typeface="Arial" panose="020B0604020202020204" pitchFamily="34" charset="0"/>
                          <a:cs typeface="Arial" panose="020B0604020202020204" pitchFamily="34" charset="0"/>
                        </a:rPr>
                        <a:t>Breeder and Foundation Seeds Production</a:t>
                      </a:r>
                    </a:p>
                    <a:p>
                      <a:pPr marL="342900" marR="0" lvl="0" indent="-342900">
                        <a:lnSpc>
                          <a:spcPct val="115000"/>
                        </a:lnSpc>
                        <a:spcAft>
                          <a:spcPts val="800"/>
                        </a:spcAft>
                        <a:buFont typeface="+mj-lt"/>
                        <a:buAutoNum type="arabicPeriod"/>
                      </a:pPr>
                      <a:r>
                        <a:rPr lang="en-US" sz="2000" kern="100" dirty="0">
                          <a:effectLst/>
                          <a:latin typeface="Arial" panose="020B0604020202020204" pitchFamily="34" charset="0"/>
                          <a:cs typeface="Arial" panose="020B0604020202020204" pitchFamily="34" charset="0"/>
                        </a:rPr>
                        <a:t>Capacity building of the institute</a:t>
                      </a:r>
                      <a:endParaRPr lang="en-US" sz="2000" kern="100" dirty="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tc>
                  <a:txBody>
                    <a:bodyPr/>
                    <a:lstStyle/>
                    <a:p>
                      <a:pPr marL="0" marR="0">
                        <a:lnSpc>
                          <a:spcPct val="115000"/>
                        </a:lnSpc>
                        <a:spcAft>
                          <a:spcPts val="800"/>
                        </a:spcAft>
                        <a:buNone/>
                      </a:pPr>
                      <a:r>
                        <a:rPr lang="en-US" sz="2000" kern="100">
                          <a:effectLst/>
                          <a:latin typeface="Arial" panose="020B0604020202020204" pitchFamily="34" charset="0"/>
                          <a:cs typeface="Arial" panose="020B0604020202020204" pitchFamily="34" charset="0"/>
                        </a:rPr>
                        <a:t>The is an institutional support project to SLARI. The project, procured a vehicle for RARC which is now used by the DG,  supported SLARI to produce breeder and foundation seeds, train farmers in Tormabum and kambia</a:t>
                      </a:r>
                      <a:endParaRPr lang="en-US" sz="2000" kern="10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tc>
                  <a:txBody>
                    <a:bodyPr/>
                    <a:lstStyle/>
                    <a:p>
                      <a:pPr marL="0" marR="0">
                        <a:lnSpc>
                          <a:spcPct val="115000"/>
                        </a:lnSpc>
                        <a:spcAft>
                          <a:spcPts val="800"/>
                        </a:spcAft>
                        <a:buNone/>
                      </a:pPr>
                      <a:r>
                        <a:rPr lang="en-US" sz="2000" kern="100" dirty="0">
                          <a:effectLst/>
                          <a:latin typeface="Arial" panose="020B0604020202020204" pitchFamily="34" charset="0"/>
                          <a:cs typeface="Arial" panose="020B0604020202020204" pitchFamily="34" charset="0"/>
                        </a:rPr>
                        <a:t>Harvesting and processing are ongoing</a:t>
                      </a:r>
                      <a:endParaRPr lang="en-US" sz="2000" kern="100" dirty="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extLst>
                  <a:ext uri="{0D108BD9-81ED-4DB2-BD59-A6C34878D82A}">
                    <a16:rowId xmlns:a16="http://schemas.microsoft.com/office/drawing/2014/main" val="1338475523"/>
                  </a:ext>
                </a:extLst>
              </a:tr>
            </a:tbl>
          </a:graphicData>
        </a:graphic>
      </p:graphicFrame>
      <p:pic>
        <p:nvPicPr>
          <p:cNvPr id="4" name="Picture 3">
            <a:extLst>
              <a:ext uri="{FF2B5EF4-FFF2-40B4-BE49-F238E27FC236}">
                <a16:creationId xmlns:a16="http://schemas.microsoft.com/office/drawing/2014/main" id="{F81E608E-D474-EBD1-A74E-F32DD696CAC7}"/>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087912" y="693916"/>
            <a:ext cx="3076365" cy="1622264"/>
          </a:xfrm>
          <a:prstGeom prst="rect">
            <a:avLst/>
          </a:prstGeom>
          <a:noFill/>
          <a:ln>
            <a:noFill/>
          </a:ln>
        </p:spPr>
      </p:pic>
      <p:pic>
        <p:nvPicPr>
          <p:cNvPr id="7" name="Picture 6">
            <a:extLst>
              <a:ext uri="{FF2B5EF4-FFF2-40B4-BE49-F238E27FC236}">
                <a16:creationId xmlns:a16="http://schemas.microsoft.com/office/drawing/2014/main" id="{A8096E79-CE1E-B7E1-E185-07EE2C73661B}"/>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114849" y="2349861"/>
            <a:ext cx="3022493" cy="1776520"/>
          </a:xfrm>
          <a:prstGeom prst="rect">
            <a:avLst/>
          </a:prstGeom>
          <a:noFill/>
          <a:ln>
            <a:noFill/>
          </a:ln>
        </p:spPr>
      </p:pic>
      <p:pic>
        <p:nvPicPr>
          <p:cNvPr id="9" name="Picture 8">
            <a:extLst>
              <a:ext uri="{FF2B5EF4-FFF2-40B4-BE49-F238E27FC236}">
                <a16:creationId xmlns:a16="http://schemas.microsoft.com/office/drawing/2014/main" id="{9FBC955D-BD9C-C1FE-E95F-BEE8EC1D3621}"/>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087425" y="4149240"/>
            <a:ext cx="3049918" cy="1828279"/>
          </a:xfrm>
          <a:prstGeom prst="rect">
            <a:avLst/>
          </a:prstGeom>
          <a:noFill/>
          <a:ln>
            <a:noFill/>
          </a:ln>
        </p:spPr>
      </p:pic>
    </p:spTree>
    <p:extLst>
      <p:ext uri="{BB962C8B-B14F-4D97-AF65-F5344CB8AC3E}">
        <p14:creationId xmlns:p14="http://schemas.microsoft.com/office/powerpoint/2010/main" val="107834400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81DFFC-ACE0-EFEF-A71A-5352F53ACC1B}"/>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B9AB23E6-D1C1-E21A-060D-D0E14485EA19}"/>
              </a:ext>
            </a:extLst>
          </p:cNvPr>
          <p:cNvSpPr>
            <a:spLocks noGrp="1"/>
          </p:cNvSpPr>
          <p:nvPr>
            <p:ph type="dt" sz="half" idx="10"/>
          </p:nvPr>
        </p:nvSpPr>
        <p:spPr/>
        <p:txBody>
          <a:bodyPr/>
          <a:lstStyle/>
          <a:p>
            <a:fld id="{ABA0E720-69A7-45E9-A638-0E41D1C98E73}" type="datetime3">
              <a:rPr lang="en-US" smtClean="0"/>
              <a:t>14 December 2025</a:t>
            </a:fld>
            <a:endParaRPr lang="en-US"/>
          </a:p>
        </p:txBody>
      </p:sp>
      <p:sp>
        <p:nvSpPr>
          <p:cNvPr id="3" name="Slide Number Placeholder 2">
            <a:extLst>
              <a:ext uri="{FF2B5EF4-FFF2-40B4-BE49-F238E27FC236}">
                <a16:creationId xmlns:a16="http://schemas.microsoft.com/office/drawing/2014/main" id="{B7164FFD-8144-081E-70EE-4481B3C1A4BC}"/>
              </a:ext>
            </a:extLst>
          </p:cNvPr>
          <p:cNvSpPr>
            <a:spLocks noGrp="1"/>
          </p:cNvSpPr>
          <p:nvPr>
            <p:ph type="sldNum" sz="quarter" idx="12"/>
          </p:nvPr>
        </p:nvSpPr>
        <p:spPr/>
        <p:txBody>
          <a:bodyPr/>
          <a:lstStyle/>
          <a:p>
            <a:fld id="{C1C11204-8A74-44E9-96C8-B6A49D60E869}" type="slidenum">
              <a:rPr lang="en-US" smtClean="0"/>
              <a:t>40</a:t>
            </a:fld>
            <a:endParaRPr lang="en-US" dirty="0"/>
          </a:p>
        </p:txBody>
      </p:sp>
      <p:grpSp>
        <p:nvGrpSpPr>
          <p:cNvPr id="16" name="Group 15">
            <a:extLst>
              <a:ext uri="{FF2B5EF4-FFF2-40B4-BE49-F238E27FC236}">
                <a16:creationId xmlns:a16="http://schemas.microsoft.com/office/drawing/2014/main" id="{4DBF1902-ED51-D694-9C27-40111EE756A4}"/>
              </a:ext>
            </a:extLst>
          </p:cNvPr>
          <p:cNvGrpSpPr/>
          <p:nvPr/>
        </p:nvGrpSpPr>
        <p:grpSpPr>
          <a:xfrm>
            <a:off x="228590" y="38672"/>
            <a:ext cx="11801485" cy="858475"/>
            <a:chOff x="406400" y="3699153"/>
            <a:chExt cx="5689600" cy="1151280"/>
          </a:xfrm>
        </p:grpSpPr>
        <p:sp>
          <p:nvSpPr>
            <p:cNvPr id="17" name="Rectangle: Rounded Corners 16">
              <a:extLst>
                <a:ext uri="{FF2B5EF4-FFF2-40B4-BE49-F238E27FC236}">
                  <a16:creationId xmlns:a16="http://schemas.microsoft.com/office/drawing/2014/main" id="{33F05A71-99B9-2ED2-E644-B01B9D5020F8}"/>
                </a:ext>
              </a:extLst>
            </p:cNvPr>
            <p:cNvSpPr/>
            <p:nvPr/>
          </p:nvSpPr>
          <p:spPr>
            <a:xfrm>
              <a:off x="406400" y="3699153"/>
              <a:ext cx="5689600" cy="1151280"/>
            </a:xfrm>
            <a:prstGeom prst="roundRect">
              <a:avLst/>
            </a:prstGeom>
          </p:spPr>
          <p:style>
            <a:lnRef idx="2">
              <a:schemeClr val="lt1">
                <a:hueOff val="0"/>
                <a:satOff val="0"/>
                <a:lumOff val="0"/>
                <a:alphaOff val="0"/>
              </a:schemeClr>
            </a:lnRef>
            <a:fillRef idx="1">
              <a:schemeClr val="accent5">
                <a:hueOff val="-7353344"/>
                <a:satOff val="-10228"/>
                <a:lumOff val="-3922"/>
                <a:alphaOff val="0"/>
              </a:schemeClr>
            </a:fillRef>
            <a:effectRef idx="0">
              <a:schemeClr val="accent5">
                <a:hueOff val="-7353344"/>
                <a:satOff val="-10228"/>
                <a:lumOff val="-3922"/>
                <a:alphaOff val="0"/>
              </a:schemeClr>
            </a:effectRef>
            <a:fontRef idx="minor">
              <a:schemeClr val="lt1"/>
            </a:fontRef>
          </p:style>
        </p:sp>
        <p:sp>
          <p:nvSpPr>
            <p:cNvPr id="18" name="Rectangle: Rounded Corners 4">
              <a:extLst>
                <a:ext uri="{FF2B5EF4-FFF2-40B4-BE49-F238E27FC236}">
                  <a16:creationId xmlns:a16="http://schemas.microsoft.com/office/drawing/2014/main" id="{99EB58E2-4EE2-471B-1CE4-4C435A220E0E}"/>
                </a:ext>
              </a:extLst>
            </p:cNvPr>
            <p:cNvSpPr txBox="1"/>
            <p:nvPr/>
          </p:nvSpPr>
          <p:spPr>
            <a:xfrm>
              <a:off x="462601" y="3755355"/>
              <a:ext cx="5552397" cy="109507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15053" tIns="0" rIns="215053" bIns="0" numCol="1" spcCol="1270" anchor="ctr" anchorCtr="0">
              <a:noAutofit/>
            </a:bodyPr>
            <a:lstStyle/>
            <a:p>
              <a:pPr lvl="0" algn="ctr"/>
              <a:r>
                <a:rPr lang="en-US" sz="3500" b="1" dirty="0">
                  <a:latin typeface="Verdana" panose="020B0604030504040204" pitchFamily="34" charset="0"/>
                  <a:ea typeface="Verdana" panose="020B0604030504040204" pitchFamily="34" charset="0"/>
                  <a:cs typeface="Arial" panose="020B0604020202020204" pitchFamily="34" charset="0"/>
                </a:rPr>
                <a:t>MLWERC</a:t>
              </a:r>
            </a:p>
          </p:txBody>
        </p:sp>
      </p:grpSp>
      <p:graphicFrame>
        <p:nvGraphicFramePr>
          <p:cNvPr id="4" name="Table 3">
            <a:extLst>
              <a:ext uri="{FF2B5EF4-FFF2-40B4-BE49-F238E27FC236}">
                <a16:creationId xmlns:a16="http://schemas.microsoft.com/office/drawing/2014/main" id="{C246061C-DE1E-B2E7-9D33-3BF678C228E2}"/>
              </a:ext>
            </a:extLst>
          </p:cNvPr>
          <p:cNvGraphicFramePr>
            <a:graphicFrameLocks noGrp="1"/>
          </p:cNvGraphicFramePr>
          <p:nvPr>
            <p:extLst>
              <p:ext uri="{D42A27DB-BD31-4B8C-83A1-F6EECF244321}">
                <p14:modId xmlns:p14="http://schemas.microsoft.com/office/powerpoint/2010/main" val="1594008602"/>
              </p:ext>
            </p:extLst>
          </p:nvPr>
        </p:nvGraphicFramePr>
        <p:xfrm>
          <a:off x="221876" y="891066"/>
          <a:ext cx="11820599" cy="5899278"/>
        </p:xfrm>
        <a:graphic>
          <a:graphicData uri="http://schemas.openxmlformats.org/drawingml/2006/table">
            <a:tbl>
              <a:tblPr firstRow="1" firstCol="1" bandRow="1">
                <a:tableStyleId>{5C22544A-7EE6-4342-B048-85BDC9FD1C3A}</a:tableStyleId>
              </a:tblPr>
              <a:tblGrid>
                <a:gridCol w="1520660">
                  <a:extLst>
                    <a:ext uri="{9D8B030D-6E8A-4147-A177-3AD203B41FA5}">
                      <a16:colId xmlns:a16="http://schemas.microsoft.com/office/drawing/2014/main" val="1147510601"/>
                    </a:ext>
                  </a:extLst>
                </a:gridCol>
                <a:gridCol w="3278038">
                  <a:extLst>
                    <a:ext uri="{9D8B030D-6E8A-4147-A177-3AD203B41FA5}">
                      <a16:colId xmlns:a16="http://schemas.microsoft.com/office/drawing/2014/main" val="1826754891"/>
                    </a:ext>
                  </a:extLst>
                </a:gridCol>
                <a:gridCol w="5434641">
                  <a:extLst>
                    <a:ext uri="{9D8B030D-6E8A-4147-A177-3AD203B41FA5}">
                      <a16:colId xmlns:a16="http://schemas.microsoft.com/office/drawing/2014/main" val="2698269628"/>
                    </a:ext>
                  </a:extLst>
                </a:gridCol>
                <a:gridCol w="1587260">
                  <a:extLst>
                    <a:ext uri="{9D8B030D-6E8A-4147-A177-3AD203B41FA5}">
                      <a16:colId xmlns:a16="http://schemas.microsoft.com/office/drawing/2014/main" val="2087523602"/>
                    </a:ext>
                  </a:extLst>
                </a:gridCol>
              </a:tblGrid>
              <a:tr h="495628">
                <a:tc>
                  <a:txBody>
                    <a:bodyPr/>
                    <a:lstStyle/>
                    <a:p>
                      <a:pPr marL="0" marR="0">
                        <a:lnSpc>
                          <a:spcPct val="115000"/>
                        </a:lnSpc>
                        <a:spcAft>
                          <a:spcPts val="800"/>
                        </a:spcAft>
                        <a:buNone/>
                      </a:pPr>
                      <a:r>
                        <a:rPr lang="en-US" sz="2000" kern="100" dirty="0">
                          <a:effectLst/>
                          <a:latin typeface="Arial" panose="020B0604020202020204" pitchFamily="34" charset="0"/>
                          <a:cs typeface="Arial" panose="020B0604020202020204" pitchFamily="34" charset="0"/>
                        </a:rPr>
                        <a:t>NAME OF PROJECT</a:t>
                      </a:r>
                      <a:endParaRPr lang="en-US" sz="2000" kern="100" dirty="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tc>
                  <a:txBody>
                    <a:bodyPr/>
                    <a:lstStyle/>
                    <a:p>
                      <a:pPr marL="0" marR="0">
                        <a:lnSpc>
                          <a:spcPct val="115000"/>
                        </a:lnSpc>
                        <a:spcAft>
                          <a:spcPts val="800"/>
                        </a:spcAft>
                        <a:buNone/>
                      </a:pPr>
                      <a:r>
                        <a:rPr lang="en-US" sz="2000" kern="100" dirty="0">
                          <a:effectLst/>
                          <a:latin typeface="Arial" panose="020B0604020202020204" pitchFamily="34" charset="0"/>
                          <a:cs typeface="Arial" panose="020B0604020202020204" pitchFamily="34" charset="0"/>
                        </a:rPr>
                        <a:t>OBJECTIVES</a:t>
                      </a:r>
                      <a:endParaRPr lang="en-US" sz="2000" kern="100" dirty="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tc>
                  <a:txBody>
                    <a:bodyPr/>
                    <a:lstStyle/>
                    <a:p>
                      <a:pPr marL="0" marR="0">
                        <a:lnSpc>
                          <a:spcPct val="115000"/>
                        </a:lnSpc>
                        <a:spcAft>
                          <a:spcPts val="800"/>
                        </a:spcAft>
                        <a:buNone/>
                      </a:pPr>
                      <a:r>
                        <a:rPr lang="en-US" sz="2000" kern="100" dirty="0">
                          <a:effectLst/>
                          <a:latin typeface="Arial" panose="020B0604020202020204" pitchFamily="34" charset="0"/>
                          <a:cs typeface="Arial" panose="020B0604020202020204" pitchFamily="34" charset="0"/>
                        </a:rPr>
                        <a:t>BRIEF SUMMARY</a:t>
                      </a:r>
                      <a:endParaRPr lang="en-US" sz="2000" kern="100" dirty="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tc>
                  <a:txBody>
                    <a:bodyPr/>
                    <a:lstStyle/>
                    <a:p>
                      <a:pPr marL="0" marR="0">
                        <a:lnSpc>
                          <a:spcPct val="115000"/>
                        </a:lnSpc>
                        <a:spcAft>
                          <a:spcPts val="800"/>
                        </a:spcAft>
                        <a:buNone/>
                      </a:pPr>
                      <a:r>
                        <a:rPr lang="en-US" sz="2000" kern="100" dirty="0">
                          <a:effectLst/>
                          <a:latin typeface="Arial" panose="020B0604020202020204" pitchFamily="34" charset="0"/>
                          <a:cs typeface="Arial" panose="020B0604020202020204" pitchFamily="34" charset="0"/>
                        </a:rPr>
                        <a:t>CURRENT STATUS</a:t>
                      </a:r>
                      <a:endParaRPr lang="en-US" sz="2000" kern="100" dirty="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extLst>
                  <a:ext uri="{0D108BD9-81ED-4DB2-BD59-A6C34878D82A}">
                    <a16:rowId xmlns:a16="http://schemas.microsoft.com/office/drawing/2014/main" val="636132889"/>
                  </a:ext>
                </a:extLst>
              </a:tr>
              <a:tr h="3668385">
                <a:tc>
                  <a:txBody>
                    <a:bodyPr/>
                    <a:lstStyle/>
                    <a:p>
                      <a:r>
                        <a:rPr lang="en-US" sz="2000" b="1" kern="1200" dirty="0">
                          <a:solidFill>
                            <a:schemeClr val="lt1"/>
                          </a:solidFill>
                          <a:effectLst/>
                          <a:latin typeface="Arial" panose="020B0604020202020204" pitchFamily="34" charset="0"/>
                          <a:ea typeface="+mn-ea"/>
                          <a:cs typeface="Arial" panose="020B0604020202020204" pitchFamily="34" charset="0"/>
                        </a:rPr>
                        <a:t>Effect of Lime, Biochar, and Different Levels of Nitrogen Fertilizer on Maize (Zea mays L.) Crop</a:t>
                      </a:r>
                      <a:endParaRPr lang="en-US" sz="2000" b="0" dirty="0">
                        <a:latin typeface="Arial" panose="020B0604020202020204" pitchFamily="34" charset="0"/>
                        <a:cs typeface="Arial" panose="020B0604020202020204" pitchFamily="34" charset="0"/>
                      </a:endParaRPr>
                    </a:p>
                  </a:txBody>
                  <a:tcPr marL="45992" marR="45992" marT="0" marB="0"/>
                </a:tc>
                <a:tc>
                  <a:txBody>
                    <a:bodyPr/>
                    <a:lstStyle/>
                    <a:p>
                      <a:pPr marL="342900" marR="0" lvl="0" indent="-342900">
                        <a:buFont typeface="+mj-lt"/>
                        <a:buAutoNum type="arabicParenBoth"/>
                      </a:pPr>
                      <a:r>
                        <a:rPr lang="en-US" sz="2000" kern="100" dirty="0">
                          <a:effectLst/>
                          <a:latin typeface="Arial" panose="020B0604020202020204" pitchFamily="34" charset="0"/>
                          <a:ea typeface="PMingLiU" panose="02020500000000000000" pitchFamily="18" charset="-120"/>
                          <a:cs typeface="Arial" panose="020B0604020202020204" pitchFamily="34" charset="0"/>
                        </a:rPr>
                        <a:t> </a:t>
                      </a:r>
                      <a:r>
                        <a:rPr lang="en-US" sz="2000" kern="1200" dirty="0">
                          <a:solidFill>
                            <a:schemeClr val="dk1"/>
                          </a:solidFill>
                          <a:effectLst/>
                          <a:latin typeface="Arial" panose="020B0604020202020204" pitchFamily="34" charset="0"/>
                          <a:ea typeface="+mn-ea"/>
                          <a:cs typeface="Arial" panose="020B0604020202020204" pitchFamily="34" charset="0"/>
                        </a:rPr>
                        <a:t>To determine how lime application influences soil pH and maize performance</a:t>
                      </a:r>
                      <a:r>
                        <a:rPr lang="en-US" sz="2000" kern="100" dirty="0">
                          <a:effectLst/>
                          <a:latin typeface="Arial" panose="020B0604020202020204" pitchFamily="34" charset="0"/>
                          <a:ea typeface="PMingLiU" panose="02020500000000000000" pitchFamily="18" charset="-120"/>
                          <a:cs typeface="Arial" panose="020B0604020202020204" pitchFamily="34" charset="0"/>
                        </a:rPr>
                        <a:t> </a:t>
                      </a:r>
                    </a:p>
                    <a:p>
                      <a:pPr marL="342900" marR="0" lvl="0" indent="-342900">
                        <a:buFont typeface="+mj-lt"/>
                        <a:buAutoNum type="arabicParenBoth"/>
                      </a:pPr>
                      <a:r>
                        <a:rPr lang="en-US" sz="2000" kern="1200" dirty="0">
                          <a:solidFill>
                            <a:schemeClr val="dk1"/>
                          </a:solidFill>
                          <a:effectLst/>
                          <a:latin typeface="Arial" panose="020B0604020202020204" pitchFamily="34" charset="0"/>
                          <a:ea typeface="+mn-ea"/>
                          <a:cs typeface="Arial" panose="020B0604020202020204" pitchFamily="34" charset="0"/>
                        </a:rPr>
                        <a:t>To evaluate the impact of biochar on soil structure and nutrient availability</a:t>
                      </a:r>
                      <a:r>
                        <a:rPr lang="en-GB" sz="2000" kern="1200" dirty="0">
                          <a:solidFill>
                            <a:schemeClr val="dk1"/>
                          </a:solidFill>
                          <a:effectLst/>
                          <a:latin typeface="Arial" panose="020B0604020202020204" pitchFamily="34" charset="0"/>
                          <a:ea typeface="+mn-ea"/>
                          <a:cs typeface="Arial" panose="020B0604020202020204" pitchFamily="34" charset="0"/>
                        </a:rPr>
                        <a:t>; </a:t>
                      </a:r>
                    </a:p>
                    <a:p>
                      <a:pPr marL="342900" marR="0" lvl="0" indent="-342900">
                        <a:buFont typeface="+mj-lt"/>
                        <a:buAutoNum type="arabicParenBoth"/>
                      </a:pPr>
                      <a:r>
                        <a:rPr lang="en-GB" sz="2000" kern="1200" dirty="0">
                          <a:solidFill>
                            <a:schemeClr val="dk1"/>
                          </a:solidFill>
                          <a:effectLst/>
                          <a:latin typeface="Arial" panose="020B0604020202020204" pitchFamily="34" charset="0"/>
                          <a:ea typeface="+mn-ea"/>
                          <a:cs typeface="Arial" panose="020B0604020202020204" pitchFamily="34" charset="0"/>
                        </a:rPr>
                        <a:t> </a:t>
                      </a:r>
                      <a:r>
                        <a:rPr lang="en-US" sz="2000" kern="1200" dirty="0">
                          <a:solidFill>
                            <a:schemeClr val="dk1"/>
                          </a:solidFill>
                          <a:effectLst/>
                          <a:latin typeface="Arial" panose="020B0604020202020204" pitchFamily="34" charset="0"/>
                          <a:ea typeface="+mn-ea"/>
                          <a:cs typeface="Arial" panose="020B0604020202020204" pitchFamily="34" charset="0"/>
                        </a:rPr>
                        <a:t>To assess maize growth response to four nitrogen fertilizer levels</a:t>
                      </a:r>
                      <a:r>
                        <a:rPr lang="en-GB" sz="2000" kern="1200" dirty="0">
                          <a:solidFill>
                            <a:schemeClr val="dk1"/>
                          </a:solidFill>
                          <a:effectLst/>
                          <a:latin typeface="Arial" panose="020B0604020202020204" pitchFamily="34" charset="0"/>
                          <a:ea typeface="+mn-ea"/>
                          <a:cs typeface="Arial" panose="020B0604020202020204" pitchFamily="34" charset="0"/>
                        </a:rPr>
                        <a:t>; </a:t>
                      </a:r>
                    </a:p>
                    <a:p>
                      <a:pPr marL="342900" marR="0" lvl="0" indent="-342900">
                        <a:buFont typeface="+mj-lt"/>
                        <a:buAutoNum type="arabicParenBoth"/>
                      </a:pPr>
                      <a:r>
                        <a:rPr lang="en-US" sz="2000" kern="1200" dirty="0">
                          <a:solidFill>
                            <a:schemeClr val="dk1"/>
                          </a:solidFill>
                          <a:effectLst/>
                          <a:latin typeface="Arial" panose="020B0604020202020204" pitchFamily="34" charset="0"/>
                          <a:ea typeface="+mn-ea"/>
                          <a:cs typeface="Arial" panose="020B0604020202020204" pitchFamily="34" charset="0"/>
                        </a:rPr>
                        <a:t>To identify the best combination of amendments for optimal maize yield.</a:t>
                      </a:r>
                      <a:endParaRPr lang="en-GB" sz="2000" kern="1200" dirty="0">
                        <a:solidFill>
                          <a:schemeClr val="dk1"/>
                        </a:solidFill>
                        <a:effectLst/>
                        <a:latin typeface="Arial" panose="020B0604020202020204" pitchFamily="34" charset="0"/>
                        <a:ea typeface="+mn-ea"/>
                        <a:cs typeface="Arial" panose="020B0604020202020204" pitchFamily="34" charset="0"/>
                      </a:endParaRPr>
                    </a:p>
                  </a:txBody>
                  <a:tcPr marL="45992" marR="45992" marT="0" marB="0"/>
                </a:tc>
                <a:tc>
                  <a:txBody>
                    <a:bodyPr/>
                    <a:lstStyle/>
                    <a:p>
                      <a:pPr marL="457200" marR="0" indent="-457200">
                        <a:lnSpc>
                          <a:spcPct val="115000"/>
                        </a:lnSpc>
                        <a:spcAft>
                          <a:spcPts val="0"/>
                        </a:spcAft>
                        <a:buFont typeface="+mj-lt"/>
                        <a:buAutoNum type="arabicParenR"/>
                      </a:pPr>
                      <a:r>
                        <a:rPr lang="en-US" sz="2000" b="0" kern="1200" dirty="0">
                          <a:solidFill>
                            <a:schemeClr val="dk1"/>
                          </a:solidFill>
                          <a:effectLst/>
                          <a:latin typeface="Arial" panose="020B0604020202020204" pitchFamily="34" charset="0"/>
                          <a:ea typeface="+mn-ea"/>
                          <a:cs typeface="Arial" panose="020B0604020202020204" pitchFamily="34" charset="0"/>
                        </a:rPr>
                        <a:t>Treatment structure: </a:t>
                      </a:r>
                      <a:r>
                        <a:rPr lang="en-US" sz="2000" kern="1200" dirty="0">
                          <a:solidFill>
                            <a:schemeClr val="dk1"/>
                          </a:solidFill>
                          <a:effectLst/>
                          <a:latin typeface="Arial" panose="020B0604020202020204" pitchFamily="34" charset="0"/>
                          <a:ea typeface="+mn-ea"/>
                          <a:cs typeface="Arial" panose="020B0604020202020204" pitchFamily="34" charset="0"/>
                        </a:rPr>
                        <a:t>Control + N levels (C + N0, C + N1, C + N2 &amp; C + N3); Lime + N levels (L + N0, L + N1, L + N2 &amp; L + N3); Biochar + N levels (B + N0, B + N1, B + N2 &amp; B + N3); Lime + Biochar + N levels (L + B + N0, L + B + N1, L + B + N2 &amp; L + B + N3)</a:t>
                      </a:r>
                      <a:r>
                        <a:rPr lang="en-GB" sz="2000" b="0" kern="1200" dirty="0">
                          <a:solidFill>
                            <a:schemeClr val="dk1"/>
                          </a:solidFill>
                          <a:effectLst/>
                          <a:latin typeface="Arial" panose="020B0604020202020204" pitchFamily="34" charset="0"/>
                          <a:ea typeface="+mn-ea"/>
                          <a:cs typeface="Arial" panose="020B0604020202020204" pitchFamily="34" charset="0"/>
                        </a:rPr>
                        <a:t>. B@ </a:t>
                      </a:r>
                      <a:r>
                        <a:rPr lang="en-US" sz="2000" kern="1200" dirty="0">
                          <a:solidFill>
                            <a:schemeClr val="dk1"/>
                          </a:solidFill>
                          <a:effectLst/>
                          <a:latin typeface="Arial" panose="020B0604020202020204" pitchFamily="34" charset="0"/>
                          <a:ea typeface="+mn-ea"/>
                          <a:cs typeface="Arial" panose="020B0604020202020204" pitchFamily="34" charset="0"/>
                        </a:rPr>
                        <a:t>2 t ha⁻¹</a:t>
                      </a:r>
                      <a:r>
                        <a:rPr lang="en-GB" sz="2000" b="0" kern="1200" dirty="0">
                          <a:solidFill>
                            <a:schemeClr val="dk1"/>
                          </a:solidFill>
                          <a:effectLst/>
                          <a:latin typeface="Arial" panose="020B0604020202020204" pitchFamily="34" charset="0"/>
                          <a:ea typeface="+mn-ea"/>
                          <a:cs typeface="Arial" panose="020B0604020202020204" pitchFamily="34" charset="0"/>
                        </a:rPr>
                        <a:t>; L@</a:t>
                      </a:r>
                      <a:r>
                        <a:rPr lang="en-US" sz="2000" kern="1200" dirty="0">
                          <a:solidFill>
                            <a:schemeClr val="dk1"/>
                          </a:solidFill>
                          <a:effectLst/>
                          <a:latin typeface="Arial" panose="020B0604020202020204" pitchFamily="34" charset="0"/>
                          <a:ea typeface="+mn-ea"/>
                          <a:cs typeface="Arial" panose="020B0604020202020204" pitchFamily="34" charset="0"/>
                        </a:rPr>
                        <a:t>2 t ha⁻¹ </a:t>
                      </a:r>
                      <a:r>
                        <a:rPr lang="en-GB" sz="2000" b="0" kern="1200" dirty="0">
                          <a:solidFill>
                            <a:schemeClr val="dk1"/>
                          </a:solidFill>
                          <a:effectLst/>
                          <a:latin typeface="Arial" panose="020B0604020202020204" pitchFamily="34" charset="0"/>
                          <a:ea typeface="+mn-ea"/>
                          <a:cs typeface="Arial" panose="020B0604020202020204" pitchFamily="34" charset="0"/>
                        </a:rPr>
                        <a:t>; </a:t>
                      </a:r>
                      <a:r>
                        <a:rPr lang="en-US" sz="2000" kern="1200" dirty="0">
                          <a:solidFill>
                            <a:schemeClr val="dk1"/>
                          </a:solidFill>
                          <a:effectLst/>
                          <a:latin typeface="Arial" panose="020B0604020202020204" pitchFamily="34" charset="0"/>
                          <a:ea typeface="+mn-ea"/>
                          <a:cs typeface="Arial" panose="020B0604020202020204" pitchFamily="34" charset="0"/>
                        </a:rPr>
                        <a:t>N0 = 0 kg N/ha</a:t>
                      </a:r>
                      <a:r>
                        <a:rPr lang="en-GB" sz="2000" b="0" kern="1200" dirty="0">
                          <a:solidFill>
                            <a:schemeClr val="dk1"/>
                          </a:solidFill>
                          <a:effectLst/>
                          <a:latin typeface="Arial" panose="020B0604020202020204" pitchFamily="34" charset="0"/>
                          <a:ea typeface="+mn-ea"/>
                          <a:cs typeface="Arial" panose="020B0604020202020204" pitchFamily="34" charset="0"/>
                        </a:rPr>
                        <a:t>; </a:t>
                      </a:r>
                      <a:r>
                        <a:rPr lang="en-US" sz="2000" kern="1200" dirty="0">
                          <a:solidFill>
                            <a:schemeClr val="dk1"/>
                          </a:solidFill>
                          <a:effectLst/>
                          <a:latin typeface="Arial" panose="020B0604020202020204" pitchFamily="34" charset="0"/>
                          <a:ea typeface="+mn-ea"/>
                          <a:cs typeface="Arial" panose="020B0604020202020204" pitchFamily="34" charset="0"/>
                        </a:rPr>
                        <a:t>N1 = 50 kg N/ha</a:t>
                      </a:r>
                      <a:r>
                        <a:rPr lang="en-GB" sz="2000" b="0" kern="1200" dirty="0">
                          <a:solidFill>
                            <a:schemeClr val="dk1"/>
                          </a:solidFill>
                          <a:effectLst/>
                          <a:latin typeface="Arial" panose="020B0604020202020204" pitchFamily="34" charset="0"/>
                          <a:ea typeface="+mn-ea"/>
                          <a:cs typeface="Arial" panose="020B0604020202020204" pitchFamily="34" charset="0"/>
                        </a:rPr>
                        <a:t>; </a:t>
                      </a:r>
                      <a:r>
                        <a:rPr lang="en-US" sz="2000" kern="1200" dirty="0">
                          <a:solidFill>
                            <a:schemeClr val="dk1"/>
                          </a:solidFill>
                          <a:effectLst/>
                          <a:latin typeface="Arial" panose="020B0604020202020204" pitchFamily="34" charset="0"/>
                          <a:ea typeface="+mn-ea"/>
                          <a:cs typeface="Arial" panose="020B0604020202020204" pitchFamily="34" charset="0"/>
                        </a:rPr>
                        <a:t>N2 = 100 kg N/ha</a:t>
                      </a:r>
                      <a:r>
                        <a:rPr lang="en-GB" sz="2000" b="0" kern="1200" dirty="0">
                          <a:solidFill>
                            <a:schemeClr val="dk1"/>
                          </a:solidFill>
                          <a:effectLst/>
                          <a:latin typeface="Arial" panose="020B0604020202020204" pitchFamily="34" charset="0"/>
                          <a:ea typeface="+mn-ea"/>
                          <a:cs typeface="Arial" panose="020B0604020202020204" pitchFamily="34" charset="0"/>
                        </a:rPr>
                        <a:t>; </a:t>
                      </a:r>
                      <a:r>
                        <a:rPr lang="en-US" sz="2000" kern="1200" dirty="0">
                          <a:solidFill>
                            <a:schemeClr val="dk1"/>
                          </a:solidFill>
                          <a:effectLst/>
                          <a:latin typeface="Arial" panose="020B0604020202020204" pitchFamily="34" charset="0"/>
                          <a:ea typeface="+mn-ea"/>
                          <a:cs typeface="Arial" panose="020B0604020202020204" pitchFamily="34" charset="0"/>
                        </a:rPr>
                        <a:t>N3 = 150 kg N/ha</a:t>
                      </a:r>
                      <a:r>
                        <a:rPr lang="en-GB" sz="2000" b="0" kern="1200" dirty="0">
                          <a:solidFill>
                            <a:schemeClr val="dk1"/>
                          </a:solidFill>
                          <a:effectLst/>
                          <a:latin typeface="Arial" panose="020B0604020202020204" pitchFamily="34" charset="0"/>
                          <a:ea typeface="+mn-ea"/>
                          <a:cs typeface="Arial" panose="020B0604020202020204" pitchFamily="34" charset="0"/>
                        </a:rPr>
                        <a:t>.</a:t>
                      </a:r>
                    </a:p>
                    <a:p>
                      <a:pPr marL="457200" marR="0" indent="-457200">
                        <a:lnSpc>
                          <a:spcPct val="115000"/>
                        </a:lnSpc>
                        <a:spcAft>
                          <a:spcPts val="0"/>
                        </a:spcAft>
                        <a:buFont typeface="+mj-lt"/>
                        <a:buAutoNum type="arabicParenR"/>
                      </a:pPr>
                      <a:r>
                        <a:rPr lang="en-US" sz="2000" kern="1200" dirty="0">
                          <a:solidFill>
                            <a:schemeClr val="dk1"/>
                          </a:solidFill>
                          <a:effectLst/>
                          <a:latin typeface="Arial" panose="020B0604020202020204" pitchFamily="34" charset="0"/>
                          <a:ea typeface="+mn-ea"/>
                          <a:cs typeface="Arial" panose="020B0604020202020204" pitchFamily="34" charset="0"/>
                        </a:rPr>
                        <a:t>Biochar-treated plots exhibited improved plant height.</a:t>
                      </a:r>
                      <a:endParaRPr lang="en-GB" sz="2000" b="0" kern="1200" dirty="0">
                        <a:solidFill>
                          <a:schemeClr val="dk1"/>
                        </a:solidFill>
                        <a:effectLst/>
                        <a:latin typeface="Arial" panose="020B0604020202020204" pitchFamily="34" charset="0"/>
                        <a:ea typeface="+mn-ea"/>
                        <a:cs typeface="Arial" panose="020B0604020202020204" pitchFamily="34" charset="0"/>
                      </a:endParaRPr>
                    </a:p>
                    <a:p>
                      <a:pPr marL="457200" marR="0" indent="-457200">
                        <a:lnSpc>
                          <a:spcPct val="115000"/>
                        </a:lnSpc>
                        <a:spcAft>
                          <a:spcPts val="0"/>
                        </a:spcAft>
                        <a:buFont typeface="+mj-lt"/>
                        <a:buAutoNum type="arabicParenR"/>
                      </a:pPr>
                      <a:r>
                        <a:rPr lang="en-US" sz="2000" kern="1200" dirty="0">
                          <a:solidFill>
                            <a:schemeClr val="dk1"/>
                          </a:solidFill>
                          <a:effectLst/>
                          <a:latin typeface="Arial" panose="020B0604020202020204" pitchFamily="34" charset="0"/>
                          <a:ea typeface="+mn-ea"/>
                          <a:cs typeface="Arial" panose="020B0604020202020204" pitchFamily="34" charset="0"/>
                        </a:rPr>
                        <a:t>Combined application of </a:t>
                      </a:r>
                      <a:r>
                        <a:rPr lang="en-US" sz="2000" b="1" kern="1200" dirty="0">
                          <a:solidFill>
                            <a:schemeClr val="dk1"/>
                          </a:solidFill>
                          <a:effectLst/>
                          <a:latin typeface="Arial" panose="020B0604020202020204" pitchFamily="34" charset="0"/>
                          <a:ea typeface="+mn-ea"/>
                          <a:cs typeface="Arial" panose="020B0604020202020204" pitchFamily="34" charset="0"/>
                        </a:rPr>
                        <a:t>lime + biochar + higher N levels</a:t>
                      </a:r>
                      <a:r>
                        <a:rPr lang="en-US" sz="2000" kern="1200" dirty="0">
                          <a:solidFill>
                            <a:schemeClr val="dk1"/>
                          </a:solidFill>
                          <a:effectLst/>
                          <a:latin typeface="Arial" panose="020B0604020202020204" pitchFamily="34" charset="0"/>
                          <a:ea typeface="+mn-ea"/>
                          <a:cs typeface="Arial" panose="020B0604020202020204" pitchFamily="34" charset="0"/>
                        </a:rPr>
                        <a:t> resulted in visibly larger and greener plants compared to control plots</a:t>
                      </a:r>
                      <a:endParaRPr lang="en-GB" sz="2000" b="0" kern="1200" dirty="0">
                        <a:solidFill>
                          <a:schemeClr val="dk1"/>
                        </a:solidFill>
                        <a:effectLst/>
                        <a:latin typeface="Arial" panose="020B0604020202020204" pitchFamily="34" charset="0"/>
                        <a:ea typeface="+mn-ea"/>
                        <a:cs typeface="Arial" panose="020B0604020202020204" pitchFamily="34" charset="0"/>
                      </a:endParaRPr>
                    </a:p>
                  </a:txBody>
                  <a:tcPr marL="45992" marR="45992" marT="0" marB="0"/>
                </a:tc>
                <a:tc>
                  <a:txBody>
                    <a:bodyPr/>
                    <a:lstStyle/>
                    <a:p>
                      <a:pPr marL="0" marR="0">
                        <a:lnSpc>
                          <a:spcPct val="115000"/>
                        </a:lnSpc>
                        <a:spcAft>
                          <a:spcPts val="800"/>
                        </a:spcAft>
                        <a:buNone/>
                      </a:pPr>
                      <a:r>
                        <a:rPr lang="en-US" sz="2000" kern="1200" dirty="0">
                          <a:solidFill>
                            <a:schemeClr val="dk1"/>
                          </a:solidFill>
                          <a:effectLst/>
                          <a:latin typeface="Arial" panose="020B0604020202020204" pitchFamily="34" charset="0"/>
                          <a:ea typeface="+mn-ea"/>
                          <a:cs typeface="Arial" panose="020B0604020202020204" pitchFamily="34" charset="0"/>
                        </a:rPr>
                        <a:t>Vegetative parameters collected;</a:t>
                      </a:r>
                    </a:p>
                    <a:p>
                      <a:pPr marL="0" marR="0">
                        <a:lnSpc>
                          <a:spcPct val="115000"/>
                        </a:lnSpc>
                        <a:spcAft>
                          <a:spcPts val="800"/>
                        </a:spcAft>
                        <a:buNone/>
                      </a:pPr>
                      <a:r>
                        <a:rPr lang="en-US" sz="2000" kern="1200" dirty="0">
                          <a:solidFill>
                            <a:schemeClr val="dk1"/>
                          </a:solidFill>
                          <a:effectLst/>
                          <a:latin typeface="Arial" panose="020B0604020202020204" pitchFamily="34" charset="0"/>
                          <a:ea typeface="+mn-ea"/>
                          <a:cs typeface="Arial" panose="020B0604020202020204" pitchFamily="34" charset="0"/>
                        </a:rPr>
                        <a:t>Harvest and post-harvest data ongoing.</a:t>
                      </a:r>
                      <a:endParaRPr lang="en-GB" sz="2000" kern="1200" dirty="0">
                        <a:solidFill>
                          <a:schemeClr val="dk1"/>
                        </a:solidFill>
                        <a:effectLst/>
                        <a:latin typeface="Arial" panose="020B0604020202020204" pitchFamily="34" charset="0"/>
                        <a:ea typeface="+mn-ea"/>
                        <a:cs typeface="Arial" panose="020B0604020202020204" pitchFamily="34" charset="0"/>
                      </a:endParaRPr>
                    </a:p>
                  </a:txBody>
                  <a:tcPr marL="45992" marR="45992" marT="0" marB="0"/>
                </a:tc>
                <a:extLst>
                  <a:ext uri="{0D108BD9-81ED-4DB2-BD59-A6C34878D82A}">
                    <a16:rowId xmlns:a16="http://schemas.microsoft.com/office/drawing/2014/main" val="1338475523"/>
                  </a:ext>
                </a:extLst>
              </a:tr>
            </a:tbl>
          </a:graphicData>
        </a:graphic>
      </p:graphicFrame>
    </p:spTree>
    <p:extLst>
      <p:ext uri="{BB962C8B-B14F-4D97-AF65-F5344CB8AC3E}">
        <p14:creationId xmlns:p14="http://schemas.microsoft.com/office/powerpoint/2010/main" val="366510519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42994E-4C4D-7114-91BD-4DD7E15560F1}"/>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CFFE6575-640C-A0D8-2054-CBCD0C5E1EF4}"/>
              </a:ext>
            </a:extLst>
          </p:cNvPr>
          <p:cNvSpPr>
            <a:spLocks noGrp="1"/>
          </p:cNvSpPr>
          <p:nvPr>
            <p:ph type="dt" sz="half" idx="10"/>
          </p:nvPr>
        </p:nvSpPr>
        <p:spPr/>
        <p:txBody>
          <a:bodyPr/>
          <a:lstStyle/>
          <a:p>
            <a:fld id="{ABA0E720-69A7-45E9-A638-0E41D1C98E73}" type="datetime3">
              <a:rPr lang="en-US" smtClean="0"/>
              <a:t>14 December 2025</a:t>
            </a:fld>
            <a:endParaRPr lang="en-US"/>
          </a:p>
        </p:txBody>
      </p:sp>
      <p:sp>
        <p:nvSpPr>
          <p:cNvPr id="3" name="Slide Number Placeholder 2">
            <a:extLst>
              <a:ext uri="{FF2B5EF4-FFF2-40B4-BE49-F238E27FC236}">
                <a16:creationId xmlns:a16="http://schemas.microsoft.com/office/drawing/2014/main" id="{3205411D-F01F-FD72-19FF-76995B24ECBD}"/>
              </a:ext>
            </a:extLst>
          </p:cNvPr>
          <p:cNvSpPr>
            <a:spLocks noGrp="1"/>
          </p:cNvSpPr>
          <p:nvPr>
            <p:ph type="sldNum" sz="quarter" idx="12"/>
          </p:nvPr>
        </p:nvSpPr>
        <p:spPr/>
        <p:txBody>
          <a:bodyPr/>
          <a:lstStyle/>
          <a:p>
            <a:fld id="{C1C11204-8A74-44E9-96C8-B6A49D60E869}" type="slidenum">
              <a:rPr lang="en-US" smtClean="0"/>
              <a:t>41</a:t>
            </a:fld>
            <a:endParaRPr lang="en-US" dirty="0"/>
          </a:p>
        </p:txBody>
      </p:sp>
      <p:grpSp>
        <p:nvGrpSpPr>
          <p:cNvPr id="16" name="Group 15">
            <a:extLst>
              <a:ext uri="{FF2B5EF4-FFF2-40B4-BE49-F238E27FC236}">
                <a16:creationId xmlns:a16="http://schemas.microsoft.com/office/drawing/2014/main" id="{BCB312CA-5240-CEF7-A711-A49D9A4BF1D2}"/>
              </a:ext>
            </a:extLst>
          </p:cNvPr>
          <p:cNvGrpSpPr/>
          <p:nvPr/>
        </p:nvGrpSpPr>
        <p:grpSpPr>
          <a:xfrm>
            <a:off x="228590" y="38672"/>
            <a:ext cx="11801485" cy="858475"/>
            <a:chOff x="406400" y="3699153"/>
            <a:chExt cx="5689600" cy="1151280"/>
          </a:xfrm>
        </p:grpSpPr>
        <p:sp>
          <p:nvSpPr>
            <p:cNvPr id="17" name="Rectangle: Rounded Corners 16">
              <a:extLst>
                <a:ext uri="{FF2B5EF4-FFF2-40B4-BE49-F238E27FC236}">
                  <a16:creationId xmlns:a16="http://schemas.microsoft.com/office/drawing/2014/main" id="{0E36C6F5-BAB9-97DB-FC6E-5B5D5F337804}"/>
                </a:ext>
              </a:extLst>
            </p:cNvPr>
            <p:cNvSpPr/>
            <p:nvPr/>
          </p:nvSpPr>
          <p:spPr>
            <a:xfrm>
              <a:off x="406400" y="3699153"/>
              <a:ext cx="5689600" cy="1151280"/>
            </a:xfrm>
            <a:prstGeom prst="roundRect">
              <a:avLst/>
            </a:prstGeom>
          </p:spPr>
          <p:style>
            <a:lnRef idx="2">
              <a:schemeClr val="lt1">
                <a:hueOff val="0"/>
                <a:satOff val="0"/>
                <a:lumOff val="0"/>
                <a:alphaOff val="0"/>
              </a:schemeClr>
            </a:lnRef>
            <a:fillRef idx="1">
              <a:schemeClr val="accent5">
                <a:hueOff val="-7353344"/>
                <a:satOff val="-10228"/>
                <a:lumOff val="-3922"/>
                <a:alphaOff val="0"/>
              </a:schemeClr>
            </a:fillRef>
            <a:effectRef idx="0">
              <a:schemeClr val="accent5">
                <a:hueOff val="-7353344"/>
                <a:satOff val="-10228"/>
                <a:lumOff val="-3922"/>
                <a:alphaOff val="0"/>
              </a:schemeClr>
            </a:effectRef>
            <a:fontRef idx="minor">
              <a:schemeClr val="lt1"/>
            </a:fontRef>
          </p:style>
        </p:sp>
        <p:sp>
          <p:nvSpPr>
            <p:cNvPr id="18" name="Rectangle: Rounded Corners 4">
              <a:extLst>
                <a:ext uri="{FF2B5EF4-FFF2-40B4-BE49-F238E27FC236}">
                  <a16:creationId xmlns:a16="http://schemas.microsoft.com/office/drawing/2014/main" id="{6C2A7513-D8AD-E591-F18C-7F16DFE981A1}"/>
                </a:ext>
              </a:extLst>
            </p:cNvPr>
            <p:cNvSpPr txBox="1"/>
            <p:nvPr/>
          </p:nvSpPr>
          <p:spPr>
            <a:xfrm>
              <a:off x="462601" y="3755355"/>
              <a:ext cx="5552397" cy="109507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15053" tIns="0" rIns="215053" bIns="0" numCol="1" spcCol="1270" anchor="ctr" anchorCtr="0">
              <a:noAutofit/>
            </a:bodyPr>
            <a:lstStyle/>
            <a:p>
              <a:pPr lvl="0" algn="ctr"/>
              <a:r>
                <a:rPr lang="en-US" sz="3500" b="1" dirty="0">
                  <a:latin typeface="Verdana" panose="020B0604030504040204" pitchFamily="34" charset="0"/>
                  <a:ea typeface="Verdana" panose="020B0604030504040204" pitchFamily="34" charset="0"/>
                  <a:cs typeface="Arial" panose="020B0604020202020204" pitchFamily="34" charset="0"/>
                </a:rPr>
                <a:t>MLWERC</a:t>
              </a:r>
            </a:p>
          </p:txBody>
        </p:sp>
      </p:grpSp>
      <p:graphicFrame>
        <p:nvGraphicFramePr>
          <p:cNvPr id="4" name="Table 3">
            <a:extLst>
              <a:ext uri="{FF2B5EF4-FFF2-40B4-BE49-F238E27FC236}">
                <a16:creationId xmlns:a16="http://schemas.microsoft.com/office/drawing/2014/main" id="{DF4A9418-A6E8-396A-DAB6-4666978DA31F}"/>
              </a:ext>
            </a:extLst>
          </p:cNvPr>
          <p:cNvGraphicFramePr>
            <a:graphicFrameLocks noGrp="1"/>
          </p:cNvGraphicFramePr>
          <p:nvPr>
            <p:extLst>
              <p:ext uri="{D42A27DB-BD31-4B8C-83A1-F6EECF244321}">
                <p14:modId xmlns:p14="http://schemas.microsoft.com/office/powerpoint/2010/main" val="3548419774"/>
              </p:ext>
            </p:extLst>
          </p:nvPr>
        </p:nvGraphicFramePr>
        <p:xfrm>
          <a:off x="221876" y="891066"/>
          <a:ext cx="11820599" cy="4339644"/>
        </p:xfrm>
        <a:graphic>
          <a:graphicData uri="http://schemas.openxmlformats.org/drawingml/2006/table">
            <a:tbl>
              <a:tblPr firstRow="1" firstCol="1" bandRow="1">
                <a:tableStyleId>{5C22544A-7EE6-4342-B048-85BDC9FD1C3A}</a:tableStyleId>
              </a:tblPr>
              <a:tblGrid>
                <a:gridCol w="2469566">
                  <a:extLst>
                    <a:ext uri="{9D8B030D-6E8A-4147-A177-3AD203B41FA5}">
                      <a16:colId xmlns:a16="http://schemas.microsoft.com/office/drawing/2014/main" val="1147510601"/>
                    </a:ext>
                  </a:extLst>
                </a:gridCol>
                <a:gridCol w="3329796">
                  <a:extLst>
                    <a:ext uri="{9D8B030D-6E8A-4147-A177-3AD203B41FA5}">
                      <a16:colId xmlns:a16="http://schemas.microsoft.com/office/drawing/2014/main" val="1826754891"/>
                    </a:ext>
                  </a:extLst>
                </a:gridCol>
                <a:gridCol w="4433977">
                  <a:extLst>
                    <a:ext uri="{9D8B030D-6E8A-4147-A177-3AD203B41FA5}">
                      <a16:colId xmlns:a16="http://schemas.microsoft.com/office/drawing/2014/main" val="2698269628"/>
                    </a:ext>
                  </a:extLst>
                </a:gridCol>
                <a:gridCol w="1587260">
                  <a:extLst>
                    <a:ext uri="{9D8B030D-6E8A-4147-A177-3AD203B41FA5}">
                      <a16:colId xmlns:a16="http://schemas.microsoft.com/office/drawing/2014/main" val="2087523602"/>
                    </a:ext>
                  </a:extLst>
                </a:gridCol>
              </a:tblGrid>
              <a:tr h="495628">
                <a:tc>
                  <a:txBody>
                    <a:bodyPr/>
                    <a:lstStyle/>
                    <a:p>
                      <a:pPr marL="0" marR="0">
                        <a:lnSpc>
                          <a:spcPct val="115000"/>
                        </a:lnSpc>
                        <a:spcAft>
                          <a:spcPts val="800"/>
                        </a:spcAft>
                        <a:buNone/>
                      </a:pPr>
                      <a:r>
                        <a:rPr lang="en-US" sz="2000" kern="100" dirty="0">
                          <a:effectLst/>
                          <a:latin typeface="Arial" panose="020B0604020202020204" pitchFamily="34" charset="0"/>
                          <a:cs typeface="Arial" panose="020B0604020202020204" pitchFamily="34" charset="0"/>
                        </a:rPr>
                        <a:t>NAME OF PROJECT</a:t>
                      </a:r>
                      <a:endParaRPr lang="en-US" sz="2000" kern="100" dirty="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tc>
                  <a:txBody>
                    <a:bodyPr/>
                    <a:lstStyle/>
                    <a:p>
                      <a:pPr marL="0" marR="0">
                        <a:lnSpc>
                          <a:spcPct val="115000"/>
                        </a:lnSpc>
                        <a:spcAft>
                          <a:spcPts val="800"/>
                        </a:spcAft>
                        <a:buNone/>
                      </a:pPr>
                      <a:r>
                        <a:rPr lang="en-US" sz="2000" kern="100" dirty="0">
                          <a:effectLst/>
                          <a:latin typeface="Arial" panose="020B0604020202020204" pitchFamily="34" charset="0"/>
                          <a:cs typeface="Arial" panose="020B0604020202020204" pitchFamily="34" charset="0"/>
                        </a:rPr>
                        <a:t>OBJECTIVES</a:t>
                      </a:r>
                      <a:endParaRPr lang="en-US" sz="2000" kern="100" dirty="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tc>
                  <a:txBody>
                    <a:bodyPr/>
                    <a:lstStyle/>
                    <a:p>
                      <a:pPr marL="0" marR="0">
                        <a:lnSpc>
                          <a:spcPct val="115000"/>
                        </a:lnSpc>
                        <a:spcAft>
                          <a:spcPts val="800"/>
                        </a:spcAft>
                        <a:buNone/>
                      </a:pPr>
                      <a:r>
                        <a:rPr lang="en-US" sz="2000" kern="100" dirty="0">
                          <a:effectLst/>
                          <a:latin typeface="Arial" panose="020B0604020202020204" pitchFamily="34" charset="0"/>
                          <a:cs typeface="Arial" panose="020B0604020202020204" pitchFamily="34" charset="0"/>
                        </a:rPr>
                        <a:t>BRIEF SUMMARY</a:t>
                      </a:r>
                      <a:endParaRPr lang="en-US" sz="2000" kern="100" dirty="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tc>
                  <a:txBody>
                    <a:bodyPr/>
                    <a:lstStyle/>
                    <a:p>
                      <a:pPr marL="0" marR="0">
                        <a:lnSpc>
                          <a:spcPct val="115000"/>
                        </a:lnSpc>
                        <a:spcAft>
                          <a:spcPts val="800"/>
                        </a:spcAft>
                        <a:buNone/>
                      </a:pPr>
                      <a:r>
                        <a:rPr lang="en-US" sz="2000" kern="100" dirty="0">
                          <a:effectLst/>
                          <a:latin typeface="Arial" panose="020B0604020202020204" pitchFamily="34" charset="0"/>
                          <a:cs typeface="Arial" panose="020B0604020202020204" pitchFamily="34" charset="0"/>
                        </a:rPr>
                        <a:t>CURRENT STATUS</a:t>
                      </a:r>
                      <a:endParaRPr lang="en-US" sz="2000" kern="100" dirty="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extLst>
                  <a:ext uri="{0D108BD9-81ED-4DB2-BD59-A6C34878D82A}">
                    <a16:rowId xmlns:a16="http://schemas.microsoft.com/office/drawing/2014/main" val="636132889"/>
                  </a:ext>
                </a:extLst>
              </a:tr>
              <a:tr h="3668385">
                <a:tc>
                  <a:txBody>
                    <a:bodyPr/>
                    <a:lstStyle/>
                    <a:p>
                      <a:r>
                        <a:rPr lang="en-US" sz="2000" b="1" kern="1200" dirty="0">
                          <a:solidFill>
                            <a:schemeClr val="lt1"/>
                          </a:solidFill>
                          <a:effectLst/>
                          <a:latin typeface="Arial" panose="020B0604020202020204" pitchFamily="34" charset="0"/>
                          <a:ea typeface="+mn-ea"/>
                          <a:cs typeface="Arial" panose="020B0604020202020204" pitchFamily="34" charset="0"/>
                        </a:rPr>
                        <a:t>Assessing climate smart characteristics of agricultural technologies and innovations in FSRP countries</a:t>
                      </a:r>
                      <a:endParaRPr lang="en-US" sz="2000" b="0" dirty="0">
                        <a:latin typeface="Arial" panose="020B0604020202020204" pitchFamily="34" charset="0"/>
                        <a:cs typeface="Arial" panose="020B0604020202020204" pitchFamily="34" charset="0"/>
                      </a:endParaRPr>
                    </a:p>
                  </a:txBody>
                  <a:tcPr marL="45992" marR="45992" marT="0" marB="0"/>
                </a:tc>
                <a:tc>
                  <a:txBody>
                    <a:bodyPr/>
                    <a:lstStyle/>
                    <a:p>
                      <a:pPr marL="342900" marR="0" lvl="0" indent="-342900">
                        <a:buFont typeface="+mj-lt"/>
                        <a:buAutoNum type="arabicParenBoth"/>
                      </a:pPr>
                      <a:r>
                        <a:rPr lang="en-US" sz="2000" kern="100" dirty="0">
                          <a:effectLst/>
                          <a:latin typeface="Arial" panose="020B0604020202020204" pitchFamily="34" charset="0"/>
                          <a:ea typeface="PMingLiU" panose="02020500000000000000" pitchFamily="18" charset="-120"/>
                          <a:cs typeface="Arial" panose="020B0604020202020204" pitchFamily="34" charset="0"/>
                        </a:rPr>
                        <a:t> </a:t>
                      </a:r>
                      <a:r>
                        <a:rPr lang="en-US" sz="2000" kern="1200" dirty="0">
                          <a:solidFill>
                            <a:schemeClr val="dk1"/>
                          </a:solidFill>
                          <a:effectLst/>
                          <a:latin typeface="Arial" panose="020B0604020202020204" pitchFamily="34" charset="0"/>
                          <a:ea typeface="+mn-ea"/>
                          <a:cs typeface="Arial" panose="020B0604020202020204" pitchFamily="34" charset="0"/>
                        </a:rPr>
                        <a:t>To identify and list the potential technologies and innovations;</a:t>
                      </a:r>
                      <a:r>
                        <a:rPr lang="en-US" sz="2000" kern="100" dirty="0">
                          <a:effectLst/>
                          <a:latin typeface="Arial" panose="020B0604020202020204" pitchFamily="34" charset="0"/>
                          <a:ea typeface="PMingLiU" panose="02020500000000000000" pitchFamily="18" charset="-120"/>
                          <a:cs typeface="Arial" panose="020B0604020202020204" pitchFamily="34" charset="0"/>
                        </a:rPr>
                        <a:t> </a:t>
                      </a:r>
                    </a:p>
                    <a:p>
                      <a:pPr marL="342900" marR="0" lvl="0" indent="-342900">
                        <a:buFont typeface="+mj-lt"/>
                        <a:buAutoNum type="arabicParenBoth"/>
                      </a:pPr>
                      <a:r>
                        <a:rPr lang="en-US" sz="2000" kern="1200" dirty="0">
                          <a:solidFill>
                            <a:schemeClr val="dk1"/>
                          </a:solidFill>
                          <a:effectLst/>
                          <a:latin typeface="Arial" panose="020B0604020202020204" pitchFamily="34" charset="0"/>
                          <a:ea typeface="+mn-ea"/>
                          <a:cs typeface="Arial" panose="020B0604020202020204" pitchFamily="34" charset="0"/>
                        </a:rPr>
                        <a:t>To assess the climate-smart characteristics of the technologies and innovations.</a:t>
                      </a:r>
                      <a:endParaRPr lang="en-GB" sz="2000" kern="1200" dirty="0">
                        <a:solidFill>
                          <a:schemeClr val="dk1"/>
                        </a:solidFill>
                        <a:effectLst/>
                        <a:latin typeface="Arial" panose="020B0604020202020204" pitchFamily="34" charset="0"/>
                        <a:ea typeface="+mn-ea"/>
                        <a:cs typeface="Arial" panose="020B0604020202020204" pitchFamily="34" charset="0"/>
                      </a:endParaRPr>
                    </a:p>
                  </a:txBody>
                  <a:tcPr marL="45992" marR="45992" marT="0" marB="0"/>
                </a:tc>
                <a:tc>
                  <a:txBody>
                    <a:bodyPr/>
                    <a:lstStyle/>
                    <a:p>
                      <a:pPr marL="457200" marR="0" indent="-457200">
                        <a:lnSpc>
                          <a:spcPct val="115000"/>
                        </a:lnSpc>
                        <a:spcAft>
                          <a:spcPts val="0"/>
                        </a:spcAft>
                        <a:buFont typeface="+mj-lt"/>
                        <a:buAutoNum type="arabicParenR"/>
                      </a:pPr>
                      <a:endParaRPr lang="en-GB" sz="2000" b="0" kern="1200" dirty="0">
                        <a:solidFill>
                          <a:schemeClr val="dk1"/>
                        </a:solidFill>
                        <a:effectLst/>
                        <a:latin typeface="Arial" panose="020B0604020202020204" pitchFamily="34" charset="0"/>
                        <a:ea typeface="+mn-ea"/>
                        <a:cs typeface="Arial" panose="020B0604020202020204" pitchFamily="34" charset="0"/>
                      </a:endParaRPr>
                    </a:p>
                  </a:txBody>
                  <a:tcPr marL="45992" marR="45992" marT="0" marB="0"/>
                </a:tc>
                <a:tc>
                  <a:txBody>
                    <a:bodyPr/>
                    <a:lstStyle/>
                    <a:p>
                      <a:pPr marL="0" marR="0">
                        <a:lnSpc>
                          <a:spcPct val="115000"/>
                        </a:lnSpc>
                        <a:spcAft>
                          <a:spcPts val="800"/>
                        </a:spcAft>
                        <a:buNone/>
                      </a:pPr>
                      <a:r>
                        <a:rPr lang="en-US" sz="2000" kern="1200" dirty="0">
                          <a:solidFill>
                            <a:schemeClr val="dk1"/>
                          </a:solidFill>
                          <a:effectLst/>
                          <a:latin typeface="Arial" panose="020B0604020202020204" pitchFamily="34" charset="0"/>
                          <a:ea typeface="+mn-ea"/>
                          <a:cs typeface="Arial" panose="020B0604020202020204" pitchFamily="34" charset="0"/>
                        </a:rPr>
                        <a:t>Vegetative parameters collected;</a:t>
                      </a:r>
                    </a:p>
                    <a:p>
                      <a:pPr marL="0" marR="0">
                        <a:lnSpc>
                          <a:spcPct val="115000"/>
                        </a:lnSpc>
                        <a:spcAft>
                          <a:spcPts val="800"/>
                        </a:spcAft>
                        <a:buNone/>
                      </a:pPr>
                      <a:r>
                        <a:rPr lang="en-US" sz="2000" kern="1200" dirty="0">
                          <a:solidFill>
                            <a:schemeClr val="dk1"/>
                          </a:solidFill>
                          <a:effectLst/>
                          <a:latin typeface="Arial" panose="020B0604020202020204" pitchFamily="34" charset="0"/>
                          <a:ea typeface="+mn-ea"/>
                          <a:cs typeface="Arial" panose="020B0604020202020204" pitchFamily="34" charset="0"/>
                        </a:rPr>
                        <a:t>Harvest and post-harvest data ongoing.</a:t>
                      </a:r>
                      <a:endParaRPr lang="en-GB" sz="2000" kern="1200" dirty="0">
                        <a:solidFill>
                          <a:schemeClr val="dk1"/>
                        </a:solidFill>
                        <a:effectLst/>
                        <a:latin typeface="Arial" panose="020B0604020202020204" pitchFamily="34" charset="0"/>
                        <a:ea typeface="+mn-ea"/>
                        <a:cs typeface="Arial" panose="020B0604020202020204" pitchFamily="34" charset="0"/>
                      </a:endParaRPr>
                    </a:p>
                  </a:txBody>
                  <a:tcPr marL="45992" marR="45992" marT="0" marB="0"/>
                </a:tc>
                <a:extLst>
                  <a:ext uri="{0D108BD9-81ED-4DB2-BD59-A6C34878D82A}">
                    <a16:rowId xmlns:a16="http://schemas.microsoft.com/office/drawing/2014/main" val="1338475523"/>
                  </a:ext>
                </a:extLst>
              </a:tr>
            </a:tbl>
          </a:graphicData>
        </a:graphic>
      </p:graphicFrame>
    </p:spTree>
    <p:extLst>
      <p:ext uri="{BB962C8B-B14F-4D97-AF65-F5344CB8AC3E}">
        <p14:creationId xmlns:p14="http://schemas.microsoft.com/office/powerpoint/2010/main" val="407314280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Title 1">
                <a:extLst>
                  <a:ext uri="{FF2B5EF4-FFF2-40B4-BE49-F238E27FC236}">
                    <a16:creationId xmlns:a16="http://schemas.microsoft.com/office/drawing/2014/main" id="{3D931992-AFD4-4449-A69A-B9ECA309A717}"/>
                  </a:ext>
                </a:extLst>
              </p:cNvPr>
              <p:cNvSpPr txBox="1">
                <a:spLocks/>
              </p:cNvSpPr>
              <p:nvPr/>
            </p:nvSpPr>
            <p:spPr>
              <a:xfrm>
                <a:off x="841745" y="6900577"/>
                <a:ext cx="10279911" cy="50761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14:m>
                  <m:oMath xmlns:m="http://schemas.openxmlformats.org/officeDocument/2006/math">
                    <m:sSup>
                      <m:sSupPr>
                        <m:ctrlPr>
                          <a:rPr lang="en-US" sz="1600" i="1">
                            <a:latin typeface="Cambria Math" panose="02040503050406030204" pitchFamily="18" charset="0"/>
                          </a:rPr>
                        </m:ctrlPr>
                      </m:sSupPr>
                      <m:e>
                        <m:r>
                          <m:rPr>
                            <m:sty m:val="p"/>
                          </m:rPr>
                          <a:rPr lang="en-US" sz="1600">
                            <a:latin typeface="Cambria Math" panose="02040503050406030204" pitchFamily="18" charset="0"/>
                          </a:rPr>
                          <m:t>σ</m:t>
                        </m:r>
                      </m:e>
                      <m:sup>
                        <m:r>
                          <a:rPr lang="en-US" sz="1600" i="1">
                            <a:latin typeface="Cambria Math" panose="02040503050406030204" pitchFamily="18" charset="0"/>
                          </a:rPr>
                          <m:t>2</m:t>
                        </m:r>
                      </m:sup>
                    </m:sSup>
                  </m:oMath>
                </a14:m>
                <a:r>
                  <a:rPr lang="en-US" sz="1600" dirty="0">
                    <a:latin typeface="Arial" panose="020B0604020202020204" pitchFamily="34" charset="0"/>
                    <a:cs typeface="Arial" panose="020B0604020202020204" pitchFamily="34" charset="0"/>
                  </a:rPr>
                  <a:t>=variance, and </a:t>
                </a:r>
                <a14:m>
                  <m:oMath xmlns:m="http://schemas.openxmlformats.org/officeDocument/2006/math">
                    <m:r>
                      <m:rPr>
                        <m:sty m:val="p"/>
                      </m:rPr>
                      <a:rPr lang="en-US" sz="1600">
                        <a:latin typeface="Cambria Math" panose="02040503050406030204" pitchFamily="18" charset="0"/>
                      </a:rPr>
                      <m:t>σ</m:t>
                    </m:r>
                  </m:oMath>
                </a14:m>
                <a:r>
                  <a:rPr lang="en-US" sz="1600" dirty="0">
                    <a:latin typeface="Arial" panose="020B0604020202020204" pitchFamily="34" charset="0"/>
                    <a:cs typeface="Arial" panose="020B0604020202020204" pitchFamily="34" charset="0"/>
                  </a:rPr>
                  <a:t>=standard deviation</a:t>
                </a:r>
              </a:p>
            </p:txBody>
          </p:sp>
        </mc:Choice>
        <mc:Fallback xmlns="">
          <p:sp>
            <p:nvSpPr>
              <p:cNvPr id="5" name="Title 1">
                <a:extLst>
                  <a:ext uri="{FF2B5EF4-FFF2-40B4-BE49-F238E27FC236}">
                    <a16:creationId xmlns:a16="http://schemas.microsoft.com/office/drawing/2014/main" id="{3D931992-AFD4-4449-A69A-B9ECA309A717}"/>
                  </a:ext>
                </a:extLst>
              </p:cNvPr>
              <p:cNvSpPr txBox="1">
                <a:spLocks noRot="1" noChangeAspect="1" noMove="1" noResize="1" noEditPoints="1" noAdjustHandles="1" noChangeArrowheads="1" noChangeShapeType="1" noTextEdit="1"/>
              </p:cNvSpPr>
              <p:nvPr/>
            </p:nvSpPr>
            <p:spPr>
              <a:xfrm>
                <a:off x="841745" y="6900577"/>
                <a:ext cx="10279911" cy="507613"/>
              </a:xfrm>
              <a:prstGeom prst="rect">
                <a:avLst/>
              </a:prstGeom>
              <a:blipFill>
                <a:blip r:embed="rId3"/>
                <a:stretch>
                  <a:fillRect/>
                </a:stretch>
              </a:blipFill>
            </p:spPr>
            <p:txBody>
              <a:bodyPr/>
              <a:lstStyle/>
              <a:p>
                <a:r>
                  <a:rPr lang="en-US">
                    <a:noFill/>
                  </a:rPr>
                  <a:t> </a:t>
                </a:r>
              </a:p>
            </p:txBody>
          </p:sp>
        </mc:Fallback>
      </mc:AlternateContent>
      <p:sp>
        <p:nvSpPr>
          <p:cNvPr id="3" name="Date Placeholder 2">
            <a:extLst>
              <a:ext uri="{FF2B5EF4-FFF2-40B4-BE49-F238E27FC236}">
                <a16:creationId xmlns:a16="http://schemas.microsoft.com/office/drawing/2014/main" id="{784A0F91-E596-49D7-8772-5864CDF64A72}"/>
              </a:ext>
            </a:extLst>
          </p:cNvPr>
          <p:cNvSpPr>
            <a:spLocks noGrp="1"/>
          </p:cNvSpPr>
          <p:nvPr>
            <p:ph type="dt" sz="half" idx="10"/>
          </p:nvPr>
        </p:nvSpPr>
        <p:spPr/>
        <p:txBody>
          <a:bodyPr/>
          <a:lstStyle/>
          <a:p>
            <a:fld id="{5574C506-1462-4D01-A80C-54EBC2800F41}" type="datetime3">
              <a:rPr lang="en-US" smtClean="0"/>
              <a:t>13 December 2025</a:t>
            </a:fld>
            <a:endParaRPr lang="en-US"/>
          </a:p>
        </p:txBody>
      </p:sp>
      <p:sp>
        <p:nvSpPr>
          <p:cNvPr id="7" name="Slide Number Placeholder 6">
            <a:extLst>
              <a:ext uri="{FF2B5EF4-FFF2-40B4-BE49-F238E27FC236}">
                <a16:creationId xmlns:a16="http://schemas.microsoft.com/office/drawing/2014/main" id="{797E03F1-6615-4229-B201-C2C9586F4C42}"/>
              </a:ext>
            </a:extLst>
          </p:cNvPr>
          <p:cNvSpPr>
            <a:spLocks noGrp="1"/>
          </p:cNvSpPr>
          <p:nvPr>
            <p:ph type="sldNum" sz="quarter" idx="12"/>
          </p:nvPr>
        </p:nvSpPr>
        <p:spPr/>
        <p:txBody>
          <a:bodyPr/>
          <a:lstStyle/>
          <a:p>
            <a:fld id="{C1C11204-8A74-44E9-96C8-B6A49D60E869}" type="slidenum">
              <a:rPr lang="en-US" smtClean="0"/>
              <a:t>42</a:t>
            </a:fld>
            <a:endParaRPr lang="en-US"/>
          </a:p>
        </p:txBody>
      </p:sp>
      <p:sp>
        <p:nvSpPr>
          <p:cNvPr id="10" name="TextBox 9">
            <a:extLst>
              <a:ext uri="{FF2B5EF4-FFF2-40B4-BE49-F238E27FC236}">
                <a16:creationId xmlns:a16="http://schemas.microsoft.com/office/drawing/2014/main" id="{C572C426-4F8D-3DD8-4DD6-FC2D6A52F4DD}"/>
              </a:ext>
            </a:extLst>
          </p:cNvPr>
          <p:cNvSpPr txBox="1"/>
          <p:nvPr/>
        </p:nvSpPr>
        <p:spPr>
          <a:xfrm>
            <a:off x="357997" y="84766"/>
            <a:ext cx="7975120" cy="400110"/>
          </a:xfrm>
          <a:prstGeom prst="rect">
            <a:avLst/>
          </a:prstGeom>
          <a:noFill/>
        </p:spPr>
        <p:txBody>
          <a:bodyPr wrap="square">
            <a:spAutoFit/>
          </a:bodyPr>
          <a:lstStyle/>
          <a:p>
            <a:r>
              <a:rPr lang="en-US" sz="2000" b="1" dirty="0">
                <a:effectLst/>
                <a:latin typeface="Arial" panose="020B0604020202020204" pitchFamily="34" charset="0"/>
                <a:ea typeface="Calibri" panose="020F0502020204030204" pitchFamily="34" charset="0"/>
                <a:cs typeface="Arial" panose="020B0604020202020204" pitchFamily="34" charset="0"/>
              </a:rPr>
              <a:t>Table 11: List of technologies and innovations evaluated</a:t>
            </a:r>
            <a:endParaRPr lang="en-US" sz="2000" dirty="0">
              <a:latin typeface="Arial" panose="020B0604020202020204" pitchFamily="34" charset="0"/>
              <a:cs typeface="Arial" panose="020B0604020202020204" pitchFamily="34" charset="0"/>
            </a:endParaRPr>
          </a:p>
        </p:txBody>
      </p:sp>
      <p:graphicFrame>
        <p:nvGraphicFramePr>
          <p:cNvPr id="11" name="Table 10">
            <a:extLst>
              <a:ext uri="{FF2B5EF4-FFF2-40B4-BE49-F238E27FC236}">
                <a16:creationId xmlns:a16="http://schemas.microsoft.com/office/drawing/2014/main" id="{0C6579EC-EC73-3465-344B-4C29B7027C7E}"/>
              </a:ext>
            </a:extLst>
          </p:cNvPr>
          <p:cNvGraphicFramePr>
            <a:graphicFrameLocks noGrp="1"/>
          </p:cNvGraphicFramePr>
          <p:nvPr>
            <p:extLst>
              <p:ext uri="{D42A27DB-BD31-4B8C-83A1-F6EECF244321}">
                <p14:modId xmlns:p14="http://schemas.microsoft.com/office/powerpoint/2010/main" val="3289899535"/>
              </p:ext>
            </p:extLst>
          </p:nvPr>
        </p:nvGraphicFramePr>
        <p:xfrm>
          <a:off x="357997" y="495176"/>
          <a:ext cx="11356675" cy="6219255"/>
        </p:xfrm>
        <a:graphic>
          <a:graphicData uri="http://schemas.openxmlformats.org/drawingml/2006/table">
            <a:tbl>
              <a:tblPr firstRow="1" firstCol="1" bandRow="1">
                <a:tableStyleId>{5C22544A-7EE6-4342-B048-85BDC9FD1C3A}</a:tableStyleId>
              </a:tblPr>
              <a:tblGrid>
                <a:gridCol w="3489384">
                  <a:extLst>
                    <a:ext uri="{9D8B030D-6E8A-4147-A177-3AD203B41FA5}">
                      <a16:colId xmlns:a16="http://schemas.microsoft.com/office/drawing/2014/main" val="1766516922"/>
                    </a:ext>
                  </a:extLst>
                </a:gridCol>
                <a:gridCol w="2012251">
                  <a:extLst>
                    <a:ext uri="{9D8B030D-6E8A-4147-A177-3AD203B41FA5}">
                      <a16:colId xmlns:a16="http://schemas.microsoft.com/office/drawing/2014/main" val="2671466939"/>
                    </a:ext>
                  </a:extLst>
                </a:gridCol>
                <a:gridCol w="3974481">
                  <a:extLst>
                    <a:ext uri="{9D8B030D-6E8A-4147-A177-3AD203B41FA5}">
                      <a16:colId xmlns:a16="http://schemas.microsoft.com/office/drawing/2014/main" val="502680301"/>
                    </a:ext>
                  </a:extLst>
                </a:gridCol>
                <a:gridCol w="1880559">
                  <a:extLst>
                    <a:ext uri="{9D8B030D-6E8A-4147-A177-3AD203B41FA5}">
                      <a16:colId xmlns:a16="http://schemas.microsoft.com/office/drawing/2014/main" val="3901368038"/>
                    </a:ext>
                  </a:extLst>
                </a:gridCol>
              </a:tblGrid>
              <a:tr h="213702">
                <a:tc>
                  <a:txBody>
                    <a:bodyPr/>
                    <a:lstStyle/>
                    <a:p>
                      <a:pPr marL="0" marR="0" algn="just">
                        <a:lnSpc>
                          <a:spcPct val="107000"/>
                        </a:lnSpc>
                        <a:spcAft>
                          <a:spcPts val="0"/>
                        </a:spcAft>
                        <a:buNone/>
                      </a:pPr>
                      <a:r>
                        <a:rPr lang="en-US" sz="1600">
                          <a:effectLst/>
                          <a:latin typeface="Arial" panose="020B0604020202020204" pitchFamily="34" charset="0"/>
                          <a:cs typeface="Arial" panose="020B0604020202020204" pitchFamily="34" charset="0"/>
                        </a:rPr>
                        <a:t> Categories</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tc>
                <a:tc>
                  <a:txBody>
                    <a:bodyPr/>
                    <a:lstStyle/>
                    <a:p>
                      <a:pPr marL="0" marR="0" algn="just">
                        <a:lnSpc>
                          <a:spcPct val="107000"/>
                        </a:lnSpc>
                        <a:spcAft>
                          <a:spcPts val="0"/>
                        </a:spcAft>
                        <a:buNone/>
                      </a:pPr>
                      <a:r>
                        <a:rPr lang="en-US" sz="1600">
                          <a:effectLst/>
                          <a:latin typeface="Arial" panose="020B0604020202020204" pitchFamily="34" charset="0"/>
                          <a:cs typeface="Arial" panose="020B0604020202020204" pitchFamily="34" charset="0"/>
                        </a:rPr>
                        <a:t>Name of the technology or innovation</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tc>
                <a:tc>
                  <a:txBody>
                    <a:bodyPr/>
                    <a:lstStyle/>
                    <a:p>
                      <a:pPr marL="0" marR="0" algn="just">
                        <a:lnSpc>
                          <a:spcPct val="107000"/>
                        </a:lnSpc>
                        <a:spcAft>
                          <a:spcPts val="0"/>
                        </a:spcAft>
                        <a:buNone/>
                      </a:pPr>
                      <a:r>
                        <a:rPr lang="en-US" sz="1600">
                          <a:effectLst/>
                          <a:latin typeface="Arial" panose="020B0604020202020204" pitchFamily="34" charset="0"/>
                          <a:cs typeface="Arial" panose="020B0604020202020204" pitchFamily="34" charset="0"/>
                        </a:rPr>
                        <a:t>Origin (if applicable)</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tc>
                <a:tc>
                  <a:txBody>
                    <a:bodyPr/>
                    <a:lstStyle/>
                    <a:p>
                      <a:pPr marL="0" marR="0" algn="just">
                        <a:lnSpc>
                          <a:spcPct val="107000"/>
                        </a:lnSpc>
                        <a:spcAft>
                          <a:spcPts val="0"/>
                        </a:spcAft>
                        <a:buNone/>
                      </a:pPr>
                      <a:r>
                        <a:rPr lang="en-US" sz="1600">
                          <a:effectLst/>
                          <a:latin typeface="Arial" panose="020B0604020202020204" pitchFamily="34" charset="0"/>
                          <a:cs typeface="Arial" panose="020B0604020202020204" pitchFamily="34" charset="0"/>
                        </a:rPr>
                        <a:t>Status (deployed or to be disseminated</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tc>
                <a:extLst>
                  <a:ext uri="{0D108BD9-81ED-4DB2-BD59-A6C34878D82A}">
                    <a16:rowId xmlns:a16="http://schemas.microsoft.com/office/drawing/2014/main" val="3068269360"/>
                  </a:ext>
                </a:extLst>
              </a:tr>
              <a:tr h="251296">
                <a:tc>
                  <a:txBody>
                    <a:bodyPr/>
                    <a:lstStyle/>
                    <a:p>
                      <a:pPr marL="0" marR="0" algn="just">
                        <a:lnSpc>
                          <a:spcPct val="107000"/>
                        </a:lnSpc>
                        <a:spcAft>
                          <a:spcPts val="0"/>
                        </a:spcAft>
                        <a:buNone/>
                      </a:pPr>
                      <a:r>
                        <a:rPr lang="en-US" sz="1600">
                          <a:effectLst/>
                          <a:latin typeface="Arial" panose="020B0604020202020204" pitchFamily="34" charset="0"/>
                          <a:cs typeface="Arial" panose="020B0604020202020204" pitchFamily="34" charset="0"/>
                        </a:rPr>
                        <a:t>Crop variety</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tc>
                <a:tc>
                  <a:txBody>
                    <a:bodyPr/>
                    <a:lstStyle/>
                    <a:p>
                      <a:pPr marL="0" marR="0" algn="just">
                        <a:lnSpc>
                          <a:spcPct val="107000"/>
                        </a:lnSpc>
                        <a:spcAft>
                          <a:spcPts val="0"/>
                        </a:spcAft>
                        <a:buNone/>
                      </a:pPr>
                      <a:r>
                        <a:rPr lang="en-US" sz="1600">
                          <a:effectLst/>
                          <a:latin typeface="Arial" panose="020B0604020202020204" pitchFamily="34" charset="0"/>
                          <a:cs typeface="Arial" panose="020B0604020202020204" pitchFamily="34" charset="0"/>
                        </a:rPr>
                        <a:t>SLINUT 2</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tc>
                <a:tc>
                  <a:txBody>
                    <a:bodyPr/>
                    <a:lstStyle/>
                    <a:p>
                      <a:pPr marL="0" marR="0">
                        <a:lnSpc>
                          <a:spcPct val="107000"/>
                        </a:lnSpc>
                        <a:spcAft>
                          <a:spcPts val="0"/>
                        </a:spcAft>
                        <a:buNone/>
                      </a:pPr>
                      <a:r>
                        <a:rPr lang="en-US" sz="1600">
                          <a:effectLst/>
                          <a:latin typeface="Arial" panose="020B0604020202020204" pitchFamily="34" charset="0"/>
                          <a:cs typeface="Arial" panose="020B0604020202020204" pitchFamily="34" charset="0"/>
                        </a:rPr>
                        <a:t>International Crop Research for the Semi-</a:t>
                      </a:r>
                    </a:p>
                    <a:p>
                      <a:pPr marL="0" marR="0">
                        <a:lnSpc>
                          <a:spcPct val="107000"/>
                        </a:lnSpc>
                        <a:spcAft>
                          <a:spcPts val="0"/>
                        </a:spcAft>
                        <a:buNone/>
                      </a:pPr>
                      <a:r>
                        <a:rPr lang="en-US" sz="1600">
                          <a:effectLst/>
                          <a:latin typeface="Arial" panose="020B0604020202020204" pitchFamily="34" charset="0"/>
                          <a:cs typeface="Arial" panose="020B0604020202020204" pitchFamily="34" charset="0"/>
                        </a:rPr>
                        <a:t>Arid Tropics (ICRISAT)</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tc>
                <a:tc>
                  <a:txBody>
                    <a:bodyPr/>
                    <a:lstStyle/>
                    <a:p>
                      <a:pPr marL="0" marR="0" algn="just">
                        <a:lnSpc>
                          <a:spcPct val="107000"/>
                        </a:lnSpc>
                        <a:spcAft>
                          <a:spcPts val="0"/>
                        </a:spcAft>
                        <a:buNone/>
                      </a:pPr>
                      <a:r>
                        <a:rPr lang="en-US" sz="1600">
                          <a:effectLst/>
                          <a:latin typeface="Arial" panose="020B0604020202020204" pitchFamily="34" charset="0"/>
                          <a:cs typeface="Arial" panose="020B0604020202020204" pitchFamily="34" charset="0"/>
                        </a:rPr>
                        <a:t>Deployed </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tc>
                <a:extLst>
                  <a:ext uri="{0D108BD9-81ED-4DB2-BD59-A6C34878D82A}">
                    <a16:rowId xmlns:a16="http://schemas.microsoft.com/office/drawing/2014/main" val="537433550"/>
                  </a:ext>
                </a:extLst>
              </a:tr>
              <a:tr h="288891">
                <a:tc>
                  <a:txBody>
                    <a:bodyPr/>
                    <a:lstStyle/>
                    <a:p>
                      <a:pPr marL="0" marR="0" algn="just">
                        <a:lnSpc>
                          <a:spcPct val="107000"/>
                        </a:lnSpc>
                        <a:spcAft>
                          <a:spcPts val="0"/>
                        </a:spcAft>
                        <a:buNone/>
                      </a:pPr>
                      <a:r>
                        <a:rPr lang="en-US" sz="1600">
                          <a:effectLst/>
                          <a:latin typeface="Arial" panose="020B0604020202020204" pitchFamily="34" charset="0"/>
                          <a:cs typeface="Arial" panose="020B0604020202020204" pitchFamily="34" charset="0"/>
                        </a:rPr>
                        <a:t>Crop variety</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tc>
                <a:tc>
                  <a:txBody>
                    <a:bodyPr/>
                    <a:lstStyle/>
                    <a:p>
                      <a:pPr marL="0" marR="0" algn="just">
                        <a:lnSpc>
                          <a:spcPct val="107000"/>
                        </a:lnSpc>
                        <a:spcAft>
                          <a:spcPts val="0"/>
                        </a:spcAft>
                        <a:buNone/>
                      </a:pPr>
                      <a:r>
                        <a:rPr lang="en-US" sz="1600">
                          <a:effectLst/>
                          <a:latin typeface="Arial" panose="020B0604020202020204" pitchFamily="34" charset="0"/>
                          <a:cs typeface="Arial" panose="020B0604020202020204" pitchFamily="34" charset="0"/>
                        </a:rPr>
                        <a:t>SLICASS 4</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nchor="b"/>
                </a:tc>
                <a:tc>
                  <a:txBody>
                    <a:bodyPr/>
                    <a:lstStyle/>
                    <a:p>
                      <a:pPr marL="0" marR="0" algn="just">
                        <a:lnSpc>
                          <a:spcPct val="107000"/>
                        </a:lnSpc>
                        <a:spcAft>
                          <a:spcPts val="0"/>
                        </a:spcAft>
                        <a:buNone/>
                      </a:pPr>
                      <a:r>
                        <a:rPr lang="en-US" sz="1600">
                          <a:effectLst/>
                          <a:latin typeface="Arial" panose="020B0604020202020204" pitchFamily="34" charset="0"/>
                          <a:cs typeface="Arial" panose="020B0604020202020204" pitchFamily="34" charset="0"/>
                        </a:rPr>
                        <a:t>International Institute of</a:t>
                      </a:r>
                    </a:p>
                    <a:p>
                      <a:pPr marL="0" marR="0" algn="just">
                        <a:lnSpc>
                          <a:spcPct val="107000"/>
                        </a:lnSpc>
                        <a:spcAft>
                          <a:spcPts val="0"/>
                        </a:spcAft>
                        <a:buNone/>
                      </a:pPr>
                      <a:r>
                        <a:rPr lang="en-US" sz="1600">
                          <a:effectLst/>
                          <a:latin typeface="Arial" panose="020B0604020202020204" pitchFamily="34" charset="0"/>
                          <a:cs typeface="Arial" panose="020B0604020202020204" pitchFamily="34" charset="0"/>
                        </a:rPr>
                        <a:t>Tropical Agriculture</a:t>
                      </a:r>
                    </a:p>
                    <a:p>
                      <a:pPr marL="0" marR="0" algn="just">
                        <a:lnSpc>
                          <a:spcPct val="107000"/>
                        </a:lnSpc>
                        <a:spcAft>
                          <a:spcPts val="0"/>
                        </a:spcAft>
                        <a:buNone/>
                      </a:pPr>
                      <a:r>
                        <a:rPr lang="en-US" sz="1600">
                          <a:effectLst/>
                          <a:latin typeface="Arial" panose="020B0604020202020204" pitchFamily="34" charset="0"/>
                          <a:cs typeface="Arial" panose="020B0604020202020204" pitchFamily="34" charset="0"/>
                        </a:rPr>
                        <a:t>(IITA)</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tc>
                <a:tc>
                  <a:txBody>
                    <a:bodyPr/>
                    <a:lstStyle/>
                    <a:p>
                      <a:pPr marL="0" marR="0" algn="just">
                        <a:lnSpc>
                          <a:spcPct val="107000"/>
                        </a:lnSpc>
                        <a:spcAft>
                          <a:spcPts val="0"/>
                        </a:spcAft>
                        <a:buNone/>
                      </a:pPr>
                      <a:r>
                        <a:rPr lang="en-US" sz="1600">
                          <a:effectLst/>
                          <a:latin typeface="Arial" panose="020B0604020202020204" pitchFamily="34" charset="0"/>
                          <a:cs typeface="Arial" panose="020B0604020202020204" pitchFamily="34" charset="0"/>
                        </a:rPr>
                        <a:t>Deployed </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tc>
                <a:extLst>
                  <a:ext uri="{0D108BD9-81ED-4DB2-BD59-A6C34878D82A}">
                    <a16:rowId xmlns:a16="http://schemas.microsoft.com/office/drawing/2014/main" val="3305312844"/>
                  </a:ext>
                </a:extLst>
              </a:tr>
              <a:tr h="358535">
                <a:tc>
                  <a:txBody>
                    <a:bodyPr/>
                    <a:lstStyle/>
                    <a:p>
                      <a:pPr marL="0" marR="0" algn="just">
                        <a:lnSpc>
                          <a:spcPct val="107000"/>
                        </a:lnSpc>
                        <a:spcAft>
                          <a:spcPts val="0"/>
                        </a:spcAft>
                        <a:buNone/>
                      </a:pPr>
                      <a:r>
                        <a:rPr lang="en-US" sz="1600">
                          <a:effectLst/>
                          <a:latin typeface="Arial" panose="020B0604020202020204" pitchFamily="34" charset="0"/>
                          <a:cs typeface="Arial" panose="020B0604020202020204" pitchFamily="34" charset="0"/>
                        </a:rPr>
                        <a:t>Crop variety</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tc>
                <a:tc>
                  <a:txBody>
                    <a:bodyPr/>
                    <a:lstStyle/>
                    <a:p>
                      <a:pPr marL="0" marR="0" algn="just">
                        <a:lnSpc>
                          <a:spcPct val="107000"/>
                        </a:lnSpc>
                        <a:spcAft>
                          <a:spcPts val="0"/>
                        </a:spcAft>
                        <a:buNone/>
                      </a:pPr>
                      <a:r>
                        <a:rPr lang="en-US" sz="1600">
                          <a:effectLst/>
                          <a:latin typeface="Arial" panose="020B0604020202020204" pitchFamily="34" charset="0"/>
                          <a:cs typeface="Arial" panose="020B0604020202020204" pitchFamily="34" charset="0"/>
                        </a:rPr>
                        <a:t>SLICASS 6</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nchor="b"/>
                </a:tc>
                <a:tc>
                  <a:txBody>
                    <a:bodyPr/>
                    <a:lstStyle/>
                    <a:p>
                      <a:pPr marL="0" marR="0">
                        <a:lnSpc>
                          <a:spcPct val="107000"/>
                        </a:lnSpc>
                        <a:spcAft>
                          <a:spcPts val="0"/>
                        </a:spcAft>
                        <a:buNone/>
                      </a:pPr>
                      <a:r>
                        <a:rPr lang="en-US" sz="1600">
                          <a:effectLst/>
                          <a:latin typeface="Arial" panose="020B0604020202020204" pitchFamily="34" charset="0"/>
                          <a:cs typeface="Arial" panose="020B0604020202020204" pitchFamily="34" charset="0"/>
                        </a:rPr>
                        <a:t>Njala Agricultural Research Centre/Sierra Leone Agricultural Research Institute (NARC/SLARI)</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tc>
                <a:tc>
                  <a:txBody>
                    <a:bodyPr/>
                    <a:lstStyle/>
                    <a:p>
                      <a:pPr marL="0" marR="0" algn="just">
                        <a:lnSpc>
                          <a:spcPct val="107000"/>
                        </a:lnSpc>
                        <a:spcAft>
                          <a:spcPts val="0"/>
                        </a:spcAft>
                        <a:buNone/>
                      </a:pPr>
                      <a:r>
                        <a:rPr lang="en-US" sz="1600">
                          <a:effectLst/>
                          <a:latin typeface="Arial" panose="020B0604020202020204" pitchFamily="34" charset="0"/>
                          <a:cs typeface="Arial" panose="020B0604020202020204" pitchFamily="34" charset="0"/>
                        </a:rPr>
                        <a:t>Deployed </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tc>
                <a:extLst>
                  <a:ext uri="{0D108BD9-81ED-4DB2-BD59-A6C34878D82A}">
                    <a16:rowId xmlns:a16="http://schemas.microsoft.com/office/drawing/2014/main" val="3836643985"/>
                  </a:ext>
                </a:extLst>
              </a:tr>
              <a:tr h="68869">
                <a:tc>
                  <a:txBody>
                    <a:bodyPr/>
                    <a:lstStyle/>
                    <a:p>
                      <a:pPr marL="0" marR="0" algn="just">
                        <a:lnSpc>
                          <a:spcPct val="107000"/>
                        </a:lnSpc>
                        <a:spcAft>
                          <a:spcPts val="0"/>
                        </a:spcAft>
                        <a:buNone/>
                      </a:pPr>
                      <a:r>
                        <a:rPr lang="en-US" sz="1600">
                          <a:effectLst/>
                          <a:latin typeface="Arial" panose="020B0604020202020204" pitchFamily="34" charset="0"/>
                          <a:cs typeface="Arial" panose="020B0604020202020204" pitchFamily="34" charset="0"/>
                        </a:rPr>
                        <a:t>Crop variety</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tc>
                <a:tc>
                  <a:txBody>
                    <a:bodyPr/>
                    <a:lstStyle/>
                    <a:p>
                      <a:pPr marL="0" marR="0" algn="just">
                        <a:lnSpc>
                          <a:spcPct val="107000"/>
                        </a:lnSpc>
                        <a:spcAft>
                          <a:spcPts val="0"/>
                        </a:spcAft>
                        <a:buNone/>
                      </a:pPr>
                      <a:r>
                        <a:rPr lang="en-US" sz="1600">
                          <a:effectLst/>
                          <a:latin typeface="Arial" panose="020B0604020202020204" pitchFamily="34" charset="0"/>
                          <a:cs typeface="Arial" panose="020B0604020202020204" pitchFamily="34" charset="0"/>
                        </a:rPr>
                        <a:t>SLICASS 7</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nchor="b"/>
                </a:tc>
                <a:tc>
                  <a:txBody>
                    <a:bodyPr/>
                    <a:lstStyle/>
                    <a:p>
                      <a:pPr marL="0" marR="0" algn="just">
                        <a:lnSpc>
                          <a:spcPct val="107000"/>
                        </a:lnSpc>
                        <a:spcAft>
                          <a:spcPts val="0"/>
                        </a:spcAft>
                        <a:buNone/>
                      </a:pPr>
                      <a:r>
                        <a:rPr lang="en-US" sz="1600">
                          <a:effectLst/>
                          <a:latin typeface="Arial" panose="020B0604020202020204" pitchFamily="34" charset="0"/>
                          <a:cs typeface="Arial" panose="020B0604020202020204" pitchFamily="34" charset="0"/>
                        </a:rPr>
                        <a:t>IITA</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tc>
                <a:tc>
                  <a:txBody>
                    <a:bodyPr/>
                    <a:lstStyle/>
                    <a:p>
                      <a:pPr marL="0" marR="0" algn="just">
                        <a:lnSpc>
                          <a:spcPct val="107000"/>
                        </a:lnSpc>
                        <a:spcAft>
                          <a:spcPts val="0"/>
                        </a:spcAft>
                        <a:buNone/>
                      </a:pPr>
                      <a:r>
                        <a:rPr lang="en-US" sz="1600">
                          <a:effectLst/>
                          <a:latin typeface="Arial" panose="020B0604020202020204" pitchFamily="34" charset="0"/>
                          <a:cs typeface="Arial" panose="020B0604020202020204" pitchFamily="34" charset="0"/>
                        </a:rPr>
                        <a:t>Deployed </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tc>
                <a:extLst>
                  <a:ext uri="{0D108BD9-81ED-4DB2-BD59-A6C34878D82A}">
                    <a16:rowId xmlns:a16="http://schemas.microsoft.com/office/drawing/2014/main" val="3755220410"/>
                  </a:ext>
                </a:extLst>
              </a:tr>
              <a:tr h="68869">
                <a:tc>
                  <a:txBody>
                    <a:bodyPr/>
                    <a:lstStyle/>
                    <a:p>
                      <a:pPr marL="0" marR="0" algn="just">
                        <a:lnSpc>
                          <a:spcPct val="107000"/>
                        </a:lnSpc>
                        <a:spcAft>
                          <a:spcPts val="0"/>
                        </a:spcAft>
                        <a:buNone/>
                      </a:pPr>
                      <a:r>
                        <a:rPr lang="en-US" sz="1600">
                          <a:effectLst/>
                          <a:latin typeface="Arial" panose="020B0604020202020204" pitchFamily="34" charset="0"/>
                          <a:cs typeface="Arial" panose="020B0604020202020204" pitchFamily="34" charset="0"/>
                        </a:rPr>
                        <a:t>Crop variety</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tc>
                <a:tc>
                  <a:txBody>
                    <a:bodyPr/>
                    <a:lstStyle/>
                    <a:p>
                      <a:pPr marL="0" marR="0" algn="just">
                        <a:lnSpc>
                          <a:spcPct val="107000"/>
                        </a:lnSpc>
                        <a:spcAft>
                          <a:spcPts val="0"/>
                        </a:spcAft>
                        <a:buNone/>
                      </a:pPr>
                      <a:r>
                        <a:rPr lang="en-US" sz="1600">
                          <a:effectLst/>
                          <a:latin typeface="Arial" panose="020B0604020202020204" pitchFamily="34" charset="0"/>
                          <a:cs typeface="Arial" panose="020B0604020202020204" pitchFamily="34" charset="0"/>
                        </a:rPr>
                        <a:t>SLICASS 10</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nchor="b"/>
                </a:tc>
                <a:tc>
                  <a:txBody>
                    <a:bodyPr/>
                    <a:lstStyle/>
                    <a:p>
                      <a:pPr marL="0" marR="0" algn="just">
                        <a:lnSpc>
                          <a:spcPct val="107000"/>
                        </a:lnSpc>
                        <a:spcAft>
                          <a:spcPts val="0"/>
                        </a:spcAft>
                        <a:buNone/>
                      </a:pPr>
                      <a:r>
                        <a:rPr lang="en-US" sz="1600">
                          <a:effectLst/>
                          <a:latin typeface="Arial" panose="020B0604020202020204" pitchFamily="34" charset="0"/>
                          <a:cs typeface="Arial" panose="020B0604020202020204" pitchFamily="34" charset="0"/>
                        </a:rPr>
                        <a:t>NARC/SLARI</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tc>
                <a:tc>
                  <a:txBody>
                    <a:bodyPr/>
                    <a:lstStyle/>
                    <a:p>
                      <a:pPr marL="0" marR="0" algn="just">
                        <a:lnSpc>
                          <a:spcPct val="107000"/>
                        </a:lnSpc>
                        <a:spcAft>
                          <a:spcPts val="0"/>
                        </a:spcAft>
                        <a:buNone/>
                      </a:pPr>
                      <a:r>
                        <a:rPr lang="en-US" sz="1600">
                          <a:effectLst/>
                          <a:latin typeface="Arial" panose="020B0604020202020204" pitchFamily="34" charset="0"/>
                          <a:cs typeface="Arial" panose="020B0604020202020204" pitchFamily="34" charset="0"/>
                        </a:rPr>
                        <a:t>Deployed </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tc>
                <a:extLst>
                  <a:ext uri="{0D108BD9-81ED-4DB2-BD59-A6C34878D82A}">
                    <a16:rowId xmlns:a16="http://schemas.microsoft.com/office/drawing/2014/main" val="521577057"/>
                  </a:ext>
                </a:extLst>
              </a:tr>
              <a:tr h="68869">
                <a:tc>
                  <a:txBody>
                    <a:bodyPr/>
                    <a:lstStyle/>
                    <a:p>
                      <a:pPr marL="0" marR="0" algn="just">
                        <a:lnSpc>
                          <a:spcPct val="107000"/>
                        </a:lnSpc>
                        <a:spcAft>
                          <a:spcPts val="0"/>
                        </a:spcAft>
                        <a:buNone/>
                      </a:pPr>
                      <a:r>
                        <a:rPr lang="en-US" sz="1600">
                          <a:effectLst/>
                          <a:latin typeface="Arial" panose="020B0604020202020204" pitchFamily="34" charset="0"/>
                          <a:cs typeface="Arial" panose="020B0604020202020204" pitchFamily="34" charset="0"/>
                        </a:rPr>
                        <a:t>Crop variety</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tc>
                <a:tc>
                  <a:txBody>
                    <a:bodyPr/>
                    <a:lstStyle/>
                    <a:p>
                      <a:pPr marL="0" marR="0" algn="just">
                        <a:lnSpc>
                          <a:spcPct val="107000"/>
                        </a:lnSpc>
                        <a:spcAft>
                          <a:spcPts val="0"/>
                        </a:spcAft>
                        <a:buNone/>
                      </a:pPr>
                      <a:r>
                        <a:rPr lang="en-US" sz="1600">
                          <a:effectLst/>
                          <a:latin typeface="Arial" panose="020B0604020202020204" pitchFamily="34" charset="0"/>
                          <a:cs typeface="Arial" panose="020B0604020202020204" pitchFamily="34" charset="0"/>
                        </a:rPr>
                        <a:t>SLIPEA 2</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nchor="b"/>
                </a:tc>
                <a:tc>
                  <a:txBody>
                    <a:bodyPr/>
                    <a:lstStyle/>
                    <a:p>
                      <a:pPr marL="0" marR="0" algn="just">
                        <a:lnSpc>
                          <a:spcPct val="107000"/>
                        </a:lnSpc>
                        <a:spcAft>
                          <a:spcPts val="0"/>
                        </a:spcAft>
                        <a:buNone/>
                      </a:pPr>
                      <a:r>
                        <a:rPr lang="en-US" sz="1600">
                          <a:effectLst/>
                          <a:latin typeface="Arial" panose="020B0604020202020204" pitchFamily="34" charset="0"/>
                          <a:cs typeface="Arial" panose="020B0604020202020204" pitchFamily="34" charset="0"/>
                        </a:rPr>
                        <a:t>IITA</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tc>
                <a:tc>
                  <a:txBody>
                    <a:bodyPr/>
                    <a:lstStyle/>
                    <a:p>
                      <a:pPr marL="0" marR="0" algn="just">
                        <a:lnSpc>
                          <a:spcPct val="107000"/>
                        </a:lnSpc>
                        <a:spcAft>
                          <a:spcPts val="0"/>
                        </a:spcAft>
                        <a:buNone/>
                      </a:pPr>
                      <a:r>
                        <a:rPr lang="en-US" sz="1600">
                          <a:effectLst/>
                          <a:latin typeface="Arial" panose="020B0604020202020204" pitchFamily="34" charset="0"/>
                          <a:cs typeface="Arial" panose="020B0604020202020204" pitchFamily="34" charset="0"/>
                        </a:rPr>
                        <a:t>Deployed </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tc>
                <a:extLst>
                  <a:ext uri="{0D108BD9-81ED-4DB2-BD59-A6C34878D82A}">
                    <a16:rowId xmlns:a16="http://schemas.microsoft.com/office/drawing/2014/main" val="3283055963"/>
                  </a:ext>
                </a:extLst>
              </a:tr>
              <a:tr h="68869">
                <a:tc>
                  <a:txBody>
                    <a:bodyPr/>
                    <a:lstStyle/>
                    <a:p>
                      <a:pPr marL="0" marR="0" algn="just">
                        <a:lnSpc>
                          <a:spcPct val="107000"/>
                        </a:lnSpc>
                        <a:spcAft>
                          <a:spcPts val="0"/>
                        </a:spcAft>
                        <a:buNone/>
                      </a:pPr>
                      <a:r>
                        <a:rPr lang="en-US" sz="1600">
                          <a:effectLst/>
                          <a:latin typeface="Arial" panose="020B0604020202020204" pitchFamily="34" charset="0"/>
                          <a:cs typeface="Arial" panose="020B0604020202020204" pitchFamily="34" charset="0"/>
                        </a:rPr>
                        <a:t>Crop variety</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tc>
                <a:tc>
                  <a:txBody>
                    <a:bodyPr/>
                    <a:lstStyle/>
                    <a:p>
                      <a:pPr marL="0" marR="0" algn="just">
                        <a:lnSpc>
                          <a:spcPct val="107000"/>
                        </a:lnSpc>
                        <a:spcAft>
                          <a:spcPts val="0"/>
                        </a:spcAft>
                        <a:buNone/>
                      </a:pPr>
                      <a:r>
                        <a:rPr lang="en-US" sz="1600">
                          <a:effectLst/>
                          <a:latin typeface="Arial" panose="020B0604020202020204" pitchFamily="34" charset="0"/>
                          <a:cs typeface="Arial" panose="020B0604020202020204" pitchFamily="34" charset="0"/>
                        </a:rPr>
                        <a:t>SLIPEA 5</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nchor="b"/>
                </a:tc>
                <a:tc>
                  <a:txBody>
                    <a:bodyPr/>
                    <a:lstStyle/>
                    <a:p>
                      <a:pPr marL="0" marR="0" algn="just">
                        <a:lnSpc>
                          <a:spcPct val="107000"/>
                        </a:lnSpc>
                        <a:spcAft>
                          <a:spcPts val="0"/>
                        </a:spcAft>
                        <a:buNone/>
                      </a:pPr>
                      <a:r>
                        <a:rPr lang="en-US" sz="1600">
                          <a:effectLst/>
                          <a:latin typeface="Arial" panose="020B0604020202020204" pitchFamily="34" charset="0"/>
                          <a:cs typeface="Arial" panose="020B0604020202020204" pitchFamily="34" charset="0"/>
                        </a:rPr>
                        <a:t>IITA</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tc>
                <a:tc>
                  <a:txBody>
                    <a:bodyPr/>
                    <a:lstStyle/>
                    <a:p>
                      <a:pPr marL="0" marR="0" algn="just">
                        <a:lnSpc>
                          <a:spcPct val="107000"/>
                        </a:lnSpc>
                        <a:spcAft>
                          <a:spcPts val="0"/>
                        </a:spcAft>
                        <a:buNone/>
                      </a:pPr>
                      <a:r>
                        <a:rPr lang="en-US" sz="1600">
                          <a:effectLst/>
                          <a:latin typeface="Arial" panose="020B0604020202020204" pitchFamily="34" charset="0"/>
                          <a:cs typeface="Arial" panose="020B0604020202020204" pitchFamily="34" charset="0"/>
                        </a:rPr>
                        <a:t>Deployed </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tc>
                <a:extLst>
                  <a:ext uri="{0D108BD9-81ED-4DB2-BD59-A6C34878D82A}">
                    <a16:rowId xmlns:a16="http://schemas.microsoft.com/office/drawing/2014/main" val="668287186"/>
                  </a:ext>
                </a:extLst>
              </a:tr>
              <a:tr h="213702">
                <a:tc>
                  <a:txBody>
                    <a:bodyPr/>
                    <a:lstStyle/>
                    <a:p>
                      <a:pPr marL="0" marR="0" algn="just">
                        <a:lnSpc>
                          <a:spcPct val="107000"/>
                        </a:lnSpc>
                        <a:spcAft>
                          <a:spcPts val="0"/>
                        </a:spcAft>
                        <a:buNone/>
                      </a:pPr>
                      <a:r>
                        <a:rPr lang="en-US" sz="1600">
                          <a:effectLst/>
                          <a:latin typeface="Arial" panose="020B0604020202020204" pitchFamily="34" charset="0"/>
                          <a:cs typeface="Arial" panose="020B0604020202020204" pitchFamily="34" charset="0"/>
                        </a:rPr>
                        <a:t>Crop variety</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tc>
                <a:tc>
                  <a:txBody>
                    <a:bodyPr/>
                    <a:lstStyle/>
                    <a:p>
                      <a:pPr marL="0" marR="0" algn="just">
                        <a:lnSpc>
                          <a:spcPct val="107000"/>
                        </a:lnSpc>
                        <a:spcAft>
                          <a:spcPts val="0"/>
                        </a:spcAft>
                        <a:buNone/>
                      </a:pPr>
                      <a:r>
                        <a:rPr lang="en-US" sz="1600">
                          <a:effectLst/>
                          <a:latin typeface="Arial" panose="020B0604020202020204" pitchFamily="34" charset="0"/>
                          <a:cs typeface="Arial" panose="020B0604020202020204" pitchFamily="34" charset="0"/>
                        </a:rPr>
                        <a:t>ROK 34 (Pa Kiamp)</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nchor="b"/>
                </a:tc>
                <a:tc>
                  <a:txBody>
                    <a:bodyPr/>
                    <a:lstStyle/>
                    <a:p>
                      <a:pPr marL="0" marR="0">
                        <a:lnSpc>
                          <a:spcPct val="107000"/>
                        </a:lnSpc>
                        <a:spcAft>
                          <a:spcPts val="0"/>
                        </a:spcAft>
                        <a:buNone/>
                      </a:pPr>
                      <a:r>
                        <a:rPr lang="en-US" sz="1600">
                          <a:effectLst/>
                          <a:latin typeface="Arial" panose="020B0604020202020204" pitchFamily="34" charset="0"/>
                          <a:cs typeface="Arial" panose="020B0604020202020204" pitchFamily="34" charset="0"/>
                        </a:rPr>
                        <a:t>Rokupr Agricultural Research Centre (RARC/SLARI)</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tc>
                <a:tc>
                  <a:txBody>
                    <a:bodyPr/>
                    <a:lstStyle/>
                    <a:p>
                      <a:pPr marL="0" marR="0" algn="just">
                        <a:lnSpc>
                          <a:spcPct val="107000"/>
                        </a:lnSpc>
                        <a:spcAft>
                          <a:spcPts val="0"/>
                        </a:spcAft>
                        <a:buNone/>
                      </a:pPr>
                      <a:r>
                        <a:rPr lang="en-US" sz="1600">
                          <a:effectLst/>
                          <a:latin typeface="Arial" panose="020B0604020202020204" pitchFamily="34" charset="0"/>
                          <a:cs typeface="Arial" panose="020B0604020202020204" pitchFamily="34" charset="0"/>
                        </a:rPr>
                        <a:t>Deployed </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tc>
                <a:extLst>
                  <a:ext uri="{0D108BD9-81ED-4DB2-BD59-A6C34878D82A}">
                    <a16:rowId xmlns:a16="http://schemas.microsoft.com/office/drawing/2014/main" val="1069174404"/>
                  </a:ext>
                </a:extLst>
              </a:tr>
              <a:tr h="68869">
                <a:tc>
                  <a:txBody>
                    <a:bodyPr/>
                    <a:lstStyle/>
                    <a:p>
                      <a:pPr marL="0" marR="0" algn="just">
                        <a:lnSpc>
                          <a:spcPct val="107000"/>
                        </a:lnSpc>
                        <a:spcAft>
                          <a:spcPts val="0"/>
                        </a:spcAft>
                        <a:buNone/>
                      </a:pPr>
                      <a:r>
                        <a:rPr lang="en-US" sz="1600">
                          <a:effectLst/>
                          <a:latin typeface="Arial" panose="020B0604020202020204" pitchFamily="34" charset="0"/>
                          <a:cs typeface="Arial" panose="020B0604020202020204" pitchFamily="34" charset="0"/>
                        </a:rPr>
                        <a:t>Crop variety</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tc>
                <a:tc>
                  <a:txBody>
                    <a:bodyPr/>
                    <a:lstStyle/>
                    <a:p>
                      <a:pPr marL="0" marR="0" algn="just">
                        <a:lnSpc>
                          <a:spcPct val="107000"/>
                        </a:lnSpc>
                        <a:spcAft>
                          <a:spcPts val="0"/>
                        </a:spcAft>
                        <a:buNone/>
                      </a:pPr>
                      <a:r>
                        <a:rPr lang="en-US" sz="1600">
                          <a:effectLst/>
                          <a:latin typeface="Arial" panose="020B0604020202020204" pitchFamily="34" charset="0"/>
                          <a:cs typeface="Arial" panose="020B0604020202020204" pitchFamily="34" charset="0"/>
                        </a:rPr>
                        <a:t>ROK 5</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nchor="b"/>
                </a:tc>
                <a:tc>
                  <a:txBody>
                    <a:bodyPr/>
                    <a:lstStyle/>
                    <a:p>
                      <a:pPr marL="0" marR="0" algn="just">
                        <a:lnSpc>
                          <a:spcPct val="107000"/>
                        </a:lnSpc>
                        <a:spcAft>
                          <a:spcPts val="0"/>
                        </a:spcAft>
                        <a:buNone/>
                      </a:pPr>
                      <a:r>
                        <a:rPr lang="en-US" sz="1600">
                          <a:effectLst/>
                          <a:latin typeface="Arial" panose="020B0604020202020204" pitchFamily="34" charset="0"/>
                          <a:cs typeface="Arial" panose="020B0604020202020204" pitchFamily="34" charset="0"/>
                        </a:rPr>
                        <a:t>RARC/SLARI</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tc>
                <a:tc>
                  <a:txBody>
                    <a:bodyPr/>
                    <a:lstStyle/>
                    <a:p>
                      <a:pPr marL="0" marR="0" algn="just">
                        <a:lnSpc>
                          <a:spcPct val="107000"/>
                        </a:lnSpc>
                        <a:spcAft>
                          <a:spcPts val="0"/>
                        </a:spcAft>
                        <a:buNone/>
                      </a:pPr>
                      <a:r>
                        <a:rPr lang="en-US" sz="1600">
                          <a:effectLst/>
                          <a:latin typeface="Arial" panose="020B0604020202020204" pitchFamily="34" charset="0"/>
                          <a:cs typeface="Arial" panose="020B0604020202020204" pitchFamily="34" charset="0"/>
                        </a:rPr>
                        <a:t>Deployed </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tc>
                <a:extLst>
                  <a:ext uri="{0D108BD9-81ED-4DB2-BD59-A6C34878D82A}">
                    <a16:rowId xmlns:a16="http://schemas.microsoft.com/office/drawing/2014/main" val="1672422277"/>
                  </a:ext>
                </a:extLst>
              </a:tr>
              <a:tr h="68869">
                <a:tc>
                  <a:txBody>
                    <a:bodyPr/>
                    <a:lstStyle/>
                    <a:p>
                      <a:pPr marL="0" marR="0" algn="just">
                        <a:lnSpc>
                          <a:spcPct val="107000"/>
                        </a:lnSpc>
                        <a:spcAft>
                          <a:spcPts val="0"/>
                        </a:spcAft>
                        <a:buNone/>
                      </a:pPr>
                      <a:r>
                        <a:rPr lang="en-US" sz="1600">
                          <a:effectLst/>
                          <a:latin typeface="Arial" panose="020B0604020202020204" pitchFamily="34" charset="0"/>
                          <a:cs typeface="Arial" panose="020B0604020202020204" pitchFamily="34" charset="0"/>
                        </a:rPr>
                        <a:t>Crop variety</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tc>
                <a:tc>
                  <a:txBody>
                    <a:bodyPr/>
                    <a:lstStyle/>
                    <a:p>
                      <a:pPr marL="0" marR="0" algn="just">
                        <a:lnSpc>
                          <a:spcPct val="107000"/>
                        </a:lnSpc>
                        <a:spcAft>
                          <a:spcPts val="0"/>
                        </a:spcAft>
                        <a:buNone/>
                      </a:pPr>
                      <a:r>
                        <a:rPr lang="en-US" sz="1600">
                          <a:effectLst/>
                          <a:latin typeface="Arial" panose="020B0604020202020204" pitchFamily="34" charset="0"/>
                          <a:cs typeface="Arial" panose="020B0604020202020204" pitchFamily="34" charset="0"/>
                        </a:rPr>
                        <a:t>ROK 10</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nchor="b"/>
                </a:tc>
                <a:tc>
                  <a:txBody>
                    <a:bodyPr/>
                    <a:lstStyle/>
                    <a:p>
                      <a:pPr marL="0" marR="0" algn="just">
                        <a:lnSpc>
                          <a:spcPct val="107000"/>
                        </a:lnSpc>
                        <a:spcAft>
                          <a:spcPts val="0"/>
                        </a:spcAft>
                        <a:buNone/>
                      </a:pPr>
                      <a:r>
                        <a:rPr lang="en-US" sz="1600">
                          <a:effectLst/>
                          <a:latin typeface="Arial" panose="020B0604020202020204" pitchFamily="34" charset="0"/>
                          <a:cs typeface="Arial" panose="020B0604020202020204" pitchFamily="34" charset="0"/>
                        </a:rPr>
                        <a:t>RARC/SLARI</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tc>
                <a:tc>
                  <a:txBody>
                    <a:bodyPr/>
                    <a:lstStyle/>
                    <a:p>
                      <a:pPr marL="0" marR="0" algn="just">
                        <a:lnSpc>
                          <a:spcPct val="107000"/>
                        </a:lnSpc>
                        <a:spcAft>
                          <a:spcPts val="0"/>
                        </a:spcAft>
                        <a:buNone/>
                      </a:pPr>
                      <a:r>
                        <a:rPr lang="en-US" sz="1600">
                          <a:effectLst/>
                          <a:latin typeface="Arial" panose="020B0604020202020204" pitchFamily="34" charset="0"/>
                          <a:cs typeface="Arial" panose="020B0604020202020204" pitchFamily="34" charset="0"/>
                        </a:rPr>
                        <a:t>Deployed </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tc>
                <a:extLst>
                  <a:ext uri="{0D108BD9-81ED-4DB2-BD59-A6C34878D82A}">
                    <a16:rowId xmlns:a16="http://schemas.microsoft.com/office/drawing/2014/main" val="4057175712"/>
                  </a:ext>
                </a:extLst>
              </a:tr>
              <a:tr h="68869">
                <a:tc>
                  <a:txBody>
                    <a:bodyPr/>
                    <a:lstStyle/>
                    <a:p>
                      <a:pPr marL="0" marR="0" algn="just">
                        <a:lnSpc>
                          <a:spcPct val="107000"/>
                        </a:lnSpc>
                        <a:spcAft>
                          <a:spcPts val="0"/>
                        </a:spcAft>
                        <a:buNone/>
                      </a:pPr>
                      <a:r>
                        <a:rPr lang="en-US" sz="1600">
                          <a:effectLst/>
                          <a:latin typeface="Arial" panose="020B0604020202020204" pitchFamily="34" charset="0"/>
                          <a:cs typeface="Arial" panose="020B0604020202020204" pitchFamily="34" charset="0"/>
                        </a:rPr>
                        <a:t>Crop variety</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tc>
                <a:tc>
                  <a:txBody>
                    <a:bodyPr/>
                    <a:lstStyle/>
                    <a:p>
                      <a:pPr marL="0" marR="0" algn="just">
                        <a:lnSpc>
                          <a:spcPct val="107000"/>
                        </a:lnSpc>
                        <a:spcAft>
                          <a:spcPts val="0"/>
                        </a:spcAft>
                        <a:buNone/>
                      </a:pPr>
                      <a:r>
                        <a:rPr lang="en-US" sz="1600">
                          <a:effectLst/>
                          <a:latin typeface="Arial" panose="020B0604020202020204" pitchFamily="34" charset="0"/>
                          <a:cs typeface="Arial" panose="020B0604020202020204" pitchFamily="34" charset="0"/>
                        </a:rPr>
                        <a:t>Nerica L19</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nchor="b"/>
                </a:tc>
                <a:tc>
                  <a:txBody>
                    <a:bodyPr/>
                    <a:lstStyle/>
                    <a:p>
                      <a:pPr marL="0" marR="0" algn="just">
                        <a:lnSpc>
                          <a:spcPct val="107000"/>
                        </a:lnSpc>
                        <a:spcAft>
                          <a:spcPts val="0"/>
                        </a:spcAft>
                        <a:buNone/>
                      </a:pPr>
                      <a:r>
                        <a:rPr lang="en-US" sz="1600">
                          <a:effectLst/>
                          <a:latin typeface="Arial" panose="020B0604020202020204" pitchFamily="34" charset="0"/>
                          <a:cs typeface="Arial" panose="020B0604020202020204" pitchFamily="34" charset="0"/>
                        </a:rPr>
                        <a:t>WARDA</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tc>
                <a:tc>
                  <a:txBody>
                    <a:bodyPr/>
                    <a:lstStyle/>
                    <a:p>
                      <a:pPr marL="0" marR="0" algn="just">
                        <a:lnSpc>
                          <a:spcPct val="107000"/>
                        </a:lnSpc>
                        <a:spcAft>
                          <a:spcPts val="0"/>
                        </a:spcAft>
                        <a:buNone/>
                      </a:pPr>
                      <a:r>
                        <a:rPr lang="en-US" sz="1600">
                          <a:effectLst/>
                          <a:latin typeface="Arial" panose="020B0604020202020204" pitchFamily="34" charset="0"/>
                          <a:cs typeface="Arial" panose="020B0604020202020204" pitchFamily="34" charset="0"/>
                        </a:rPr>
                        <a:t>Deployed </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tc>
                <a:extLst>
                  <a:ext uri="{0D108BD9-81ED-4DB2-BD59-A6C34878D82A}">
                    <a16:rowId xmlns:a16="http://schemas.microsoft.com/office/drawing/2014/main" val="575651323"/>
                  </a:ext>
                </a:extLst>
              </a:tr>
              <a:tr h="141285">
                <a:tc>
                  <a:txBody>
                    <a:bodyPr/>
                    <a:lstStyle/>
                    <a:p>
                      <a:pPr marL="0" marR="0" algn="just">
                        <a:lnSpc>
                          <a:spcPct val="107000"/>
                        </a:lnSpc>
                        <a:spcAft>
                          <a:spcPts val="0"/>
                        </a:spcAft>
                        <a:buNone/>
                      </a:pPr>
                      <a:r>
                        <a:rPr lang="en-US" sz="1600">
                          <a:effectLst/>
                          <a:latin typeface="Arial" panose="020B0604020202020204" pitchFamily="34" charset="0"/>
                          <a:cs typeface="Arial" panose="020B0604020202020204" pitchFamily="34" charset="0"/>
                        </a:rPr>
                        <a:t>Crop variety</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tc>
                <a:tc>
                  <a:txBody>
                    <a:bodyPr/>
                    <a:lstStyle/>
                    <a:p>
                      <a:pPr marL="0" marR="0" algn="just">
                        <a:lnSpc>
                          <a:spcPct val="107000"/>
                        </a:lnSpc>
                        <a:spcAft>
                          <a:spcPts val="0"/>
                        </a:spcAft>
                        <a:buNone/>
                      </a:pPr>
                      <a:r>
                        <a:rPr lang="en-US" sz="1600">
                          <a:effectLst/>
                          <a:latin typeface="Arial" panose="020B0604020202020204" pitchFamily="34" charset="0"/>
                          <a:cs typeface="Arial" panose="020B0604020202020204" pitchFamily="34" charset="0"/>
                        </a:rPr>
                        <a:t>SLIPOT1 (Kaphulira)</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nchor="b"/>
                </a:tc>
                <a:tc>
                  <a:txBody>
                    <a:bodyPr/>
                    <a:lstStyle/>
                    <a:p>
                      <a:pPr marL="0" marR="0" algn="just">
                        <a:lnSpc>
                          <a:spcPct val="107000"/>
                        </a:lnSpc>
                        <a:spcAft>
                          <a:spcPts val="0"/>
                        </a:spcAft>
                        <a:buNone/>
                      </a:pPr>
                      <a:r>
                        <a:rPr lang="en-US" sz="1600">
                          <a:effectLst/>
                          <a:latin typeface="Arial" panose="020B0604020202020204" pitchFamily="34" charset="0"/>
                          <a:cs typeface="Arial" panose="020B0604020202020204" pitchFamily="34" charset="0"/>
                        </a:rPr>
                        <a:t>IITA</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tc>
                <a:tc>
                  <a:txBody>
                    <a:bodyPr/>
                    <a:lstStyle/>
                    <a:p>
                      <a:pPr marL="0" marR="0" algn="just">
                        <a:lnSpc>
                          <a:spcPct val="107000"/>
                        </a:lnSpc>
                        <a:spcAft>
                          <a:spcPts val="0"/>
                        </a:spcAft>
                        <a:buNone/>
                      </a:pPr>
                      <a:r>
                        <a:rPr lang="en-US" sz="1600">
                          <a:effectLst/>
                          <a:latin typeface="Arial" panose="020B0604020202020204" pitchFamily="34" charset="0"/>
                          <a:cs typeface="Arial" panose="020B0604020202020204" pitchFamily="34" charset="0"/>
                        </a:rPr>
                        <a:t>Deployed </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tc>
                <a:extLst>
                  <a:ext uri="{0D108BD9-81ED-4DB2-BD59-A6C34878D82A}">
                    <a16:rowId xmlns:a16="http://schemas.microsoft.com/office/drawing/2014/main" val="680910887"/>
                  </a:ext>
                </a:extLst>
              </a:tr>
              <a:tr h="141285">
                <a:tc>
                  <a:txBody>
                    <a:bodyPr/>
                    <a:lstStyle/>
                    <a:p>
                      <a:pPr marL="0" marR="0" algn="just">
                        <a:lnSpc>
                          <a:spcPct val="107000"/>
                        </a:lnSpc>
                        <a:spcAft>
                          <a:spcPts val="0"/>
                        </a:spcAft>
                        <a:buNone/>
                      </a:pPr>
                      <a:r>
                        <a:rPr lang="en-US" sz="1600">
                          <a:effectLst/>
                          <a:latin typeface="Arial" panose="020B0604020202020204" pitchFamily="34" charset="0"/>
                          <a:cs typeface="Arial" panose="020B0604020202020204" pitchFamily="34" charset="0"/>
                        </a:rPr>
                        <a:t>Crop variety</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tc>
                <a:tc>
                  <a:txBody>
                    <a:bodyPr/>
                    <a:lstStyle/>
                    <a:p>
                      <a:pPr marL="0" marR="0">
                        <a:lnSpc>
                          <a:spcPct val="107000"/>
                        </a:lnSpc>
                        <a:spcAft>
                          <a:spcPts val="0"/>
                        </a:spcAft>
                        <a:buNone/>
                      </a:pPr>
                      <a:r>
                        <a:rPr lang="en-US" sz="1600">
                          <a:effectLst/>
                          <a:latin typeface="Arial" panose="020B0604020202020204" pitchFamily="34" charset="0"/>
                          <a:cs typeface="Arial" panose="020B0604020202020204" pitchFamily="34" charset="0"/>
                        </a:rPr>
                        <a:t>SLIPOT 5 (Mathuthu)</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nchor="b"/>
                </a:tc>
                <a:tc>
                  <a:txBody>
                    <a:bodyPr/>
                    <a:lstStyle/>
                    <a:p>
                      <a:pPr marL="0" marR="0" algn="just">
                        <a:lnSpc>
                          <a:spcPct val="107000"/>
                        </a:lnSpc>
                        <a:spcAft>
                          <a:spcPts val="0"/>
                        </a:spcAft>
                        <a:buNone/>
                      </a:pPr>
                      <a:r>
                        <a:rPr lang="en-US" sz="1600">
                          <a:effectLst/>
                          <a:latin typeface="Arial" panose="020B0604020202020204" pitchFamily="34" charset="0"/>
                          <a:cs typeface="Arial" panose="020B0604020202020204" pitchFamily="34" charset="0"/>
                        </a:rPr>
                        <a:t>IITA</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tc>
                <a:tc>
                  <a:txBody>
                    <a:bodyPr/>
                    <a:lstStyle/>
                    <a:p>
                      <a:pPr marL="0" marR="0" algn="just">
                        <a:lnSpc>
                          <a:spcPct val="107000"/>
                        </a:lnSpc>
                        <a:spcAft>
                          <a:spcPts val="0"/>
                        </a:spcAft>
                        <a:buNone/>
                      </a:pPr>
                      <a:r>
                        <a:rPr lang="en-US" sz="1600">
                          <a:effectLst/>
                          <a:latin typeface="Arial" panose="020B0604020202020204" pitchFamily="34" charset="0"/>
                          <a:cs typeface="Arial" panose="020B0604020202020204" pitchFamily="34" charset="0"/>
                        </a:rPr>
                        <a:t>Deployed </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tc>
                <a:extLst>
                  <a:ext uri="{0D108BD9-81ED-4DB2-BD59-A6C34878D82A}">
                    <a16:rowId xmlns:a16="http://schemas.microsoft.com/office/drawing/2014/main" val="3128536775"/>
                  </a:ext>
                </a:extLst>
              </a:tr>
              <a:tr h="68869">
                <a:tc>
                  <a:txBody>
                    <a:bodyPr/>
                    <a:lstStyle/>
                    <a:p>
                      <a:pPr marL="0" marR="0" algn="just">
                        <a:lnSpc>
                          <a:spcPct val="107000"/>
                        </a:lnSpc>
                        <a:spcAft>
                          <a:spcPts val="0"/>
                        </a:spcAft>
                        <a:buNone/>
                      </a:pPr>
                      <a:r>
                        <a:rPr lang="en-US" sz="1600">
                          <a:effectLst/>
                          <a:latin typeface="Arial" panose="020B0604020202020204" pitchFamily="34" charset="0"/>
                          <a:cs typeface="Arial" panose="020B0604020202020204" pitchFamily="34" charset="0"/>
                        </a:rPr>
                        <a:t>Crop variety</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tc>
                <a:tc>
                  <a:txBody>
                    <a:bodyPr/>
                    <a:lstStyle/>
                    <a:p>
                      <a:pPr marL="0" marR="0" algn="just">
                        <a:lnSpc>
                          <a:spcPct val="107000"/>
                        </a:lnSpc>
                        <a:spcAft>
                          <a:spcPts val="0"/>
                        </a:spcAft>
                        <a:buNone/>
                      </a:pPr>
                      <a:r>
                        <a:rPr lang="en-US" sz="1600">
                          <a:effectLst/>
                          <a:latin typeface="Arial" panose="020B0604020202020204" pitchFamily="34" charset="0"/>
                          <a:cs typeface="Arial" panose="020B0604020202020204" pitchFamily="34" charset="0"/>
                        </a:rPr>
                        <a:t>SLIPOT3 (Chipka)</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nchor="b"/>
                </a:tc>
                <a:tc>
                  <a:txBody>
                    <a:bodyPr/>
                    <a:lstStyle/>
                    <a:p>
                      <a:pPr marL="0" marR="0" algn="just">
                        <a:lnSpc>
                          <a:spcPct val="107000"/>
                        </a:lnSpc>
                        <a:spcAft>
                          <a:spcPts val="0"/>
                        </a:spcAft>
                        <a:buNone/>
                      </a:pPr>
                      <a:r>
                        <a:rPr lang="en-US" sz="1600">
                          <a:effectLst/>
                          <a:latin typeface="Arial" panose="020B0604020202020204" pitchFamily="34" charset="0"/>
                          <a:cs typeface="Arial" panose="020B0604020202020204" pitchFamily="34" charset="0"/>
                        </a:rPr>
                        <a:t>IITA</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tc>
                <a:tc>
                  <a:txBody>
                    <a:bodyPr/>
                    <a:lstStyle/>
                    <a:p>
                      <a:pPr marL="0" marR="0" algn="just">
                        <a:lnSpc>
                          <a:spcPct val="107000"/>
                        </a:lnSpc>
                        <a:spcAft>
                          <a:spcPts val="0"/>
                        </a:spcAft>
                        <a:buNone/>
                      </a:pPr>
                      <a:r>
                        <a:rPr lang="en-US" sz="1600">
                          <a:effectLst/>
                          <a:latin typeface="Arial" panose="020B0604020202020204" pitchFamily="34" charset="0"/>
                          <a:cs typeface="Arial" panose="020B0604020202020204" pitchFamily="34" charset="0"/>
                        </a:rPr>
                        <a:t>Deployed </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tc>
                <a:extLst>
                  <a:ext uri="{0D108BD9-81ED-4DB2-BD59-A6C34878D82A}">
                    <a16:rowId xmlns:a16="http://schemas.microsoft.com/office/drawing/2014/main" val="3098740020"/>
                  </a:ext>
                </a:extLst>
              </a:tr>
              <a:tr h="141285">
                <a:tc>
                  <a:txBody>
                    <a:bodyPr/>
                    <a:lstStyle/>
                    <a:p>
                      <a:pPr marL="0" marR="0" algn="just">
                        <a:lnSpc>
                          <a:spcPct val="107000"/>
                        </a:lnSpc>
                        <a:spcAft>
                          <a:spcPts val="0"/>
                        </a:spcAft>
                        <a:buNone/>
                      </a:pPr>
                      <a:r>
                        <a:rPr lang="en-US" sz="1600">
                          <a:effectLst/>
                          <a:latin typeface="Arial" panose="020B0604020202020204" pitchFamily="34" charset="0"/>
                          <a:cs typeface="Arial" panose="020B0604020202020204" pitchFamily="34" charset="0"/>
                        </a:rPr>
                        <a:t>Fertilizers or Pests management product</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tc>
                <a:tc>
                  <a:txBody>
                    <a:bodyPr/>
                    <a:lstStyle/>
                    <a:p>
                      <a:pPr marL="0" marR="0" algn="just">
                        <a:lnSpc>
                          <a:spcPct val="107000"/>
                        </a:lnSpc>
                        <a:spcAft>
                          <a:spcPts val="0"/>
                        </a:spcAft>
                        <a:buNone/>
                      </a:pPr>
                      <a:r>
                        <a:rPr lang="en-US" sz="1600">
                          <a:effectLst/>
                          <a:latin typeface="Arial" panose="020B0604020202020204" pitchFamily="34" charset="0"/>
                          <a:cs typeface="Arial" panose="020B0604020202020204" pitchFamily="34" charset="0"/>
                        </a:rPr>
                        <a:t>NPK (15-15-15) </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nchor="b"/>
                </a:tc>
                <a:tc>
                  <a:txBody>
                    <a:bodyPr/>
                    <a:lstStyle/>
                    <a:p>
                      <a:pPr marL="0" marR="0" algn="just">
                        <a:lnSpc>
                          <a:spcPct val="107000"/>
                        </a:lnSpc>
                        <a:spcAft>
                          <a:spcPts val="0"/>
                        </a:spcAft>
                        <a:buNone/>
                      </a:pPr>
                      <a:r>
                        <a:rPr lang="en-US" sz="1600">
                          <a:effectLst/>
                          <a:latin typeface="Arial" panose="020B0604020202020204" pitchFamily="34" charset="0"/>
                          <a:cs typeface="Arial" panose="020B0604020202020204" pitchFamily="34" charset="0"/>
                        </a:rPr>
                        <a:t>NA  </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tc>
                <a:tc>
                  <a:txBody>
                    <a:bodyPr/>
                    <a:lstStyle/>
                    <a:p>
                      <a:pPr marL="0" marR="0" algn="just">
                        <a:lnSpc>
                          <a:spcPct val="107000"/>
                        </a:lnSpc>
                        <a:spcAft>
                          <a:spcPts val="0"/>
                        </a:spcAft>
                        <a:buNone/>
                      </a:pPr>
                      <a:r>
                        <a:rPr lang="en-US" sz="1600" dirty="0">
                          <a:effectLst/>
                          <a:latin typeface="Arial" panose="020B0604020202020204" pitchFamily="34" charset="0"/>
                          <a:cs typeface="Arial" panose="020B0604020202020204" pitchFamily="34" charset="0"/>
                        </a:rPr>
                        <a:t>Deployed </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tc>
                <a:extLst>
                  <a:ext uri="{0D108BD9-81ED-4DB2-BD59-A6C34878D82A}">
                    <a16:rowId xmlns:a16="http://schemas.microsoft.com/office/drawing/2014/main" val="48018032"/>
                  </a:ext>
                </a:extLst>
              </a:tr>
            </a:tbl>
          </a:graphicData>
        </a:graphic>
      </p:graphicFrame>
    </p:spTree>
    <p:extLst>
      <p:ext uri="{BB962C8B-B14F-4D97-AF65-F5344CB8AC3E}">
        <p14:creationId xmlns:p14="http://schemas.microsoft.com/office/powerpoint/2010/main" val="271184559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0435DFA-ECE8-4ECA-87F2-24F97C8FC346}"/>
              </a:ext>
            </a:extLst>
          </p:cNvPr>
          <p:cNvSpPr>
            <a:spLocks noGrp="1"/>
          </p:cNvSpPr>
          <p:nvPr>
            <p:ph type="dt" sz="half" idx="10"/>
          </p:nvPr>
        </p:nvSpPr>
        <p:spPr/>
        <p:txBody>
          <a:bodyPr/>
          <a:lstStyle/>
          <a:p>
            <a:fld id="{4F5F04B2-81B6-4222-817F-9329F8690712}" type="datetime3">
              <a:rPr lang="en-US" smtClean="0"/>
              <a:t>14 December 2025</a:t>
            </a:fld>
            <a:endParaRPr lang="en-US" dirty="0"/>
          </a:p>
        </p:txBody>
      </p:sp>
      <p:sp>
        <p:nvSpPr>
          <p:cNvPr id="7" name="Slide Number Placeholder 6">
            <a:extLst>
              <a:ext uri="{FF2B5EF4-FFF2-40B4-BE49-F238E27FC236}">
                <a16:creationId xmlns:a16="http://schemas.microsoft.com/office/drawing/2014/main" id="{3852733B-82BE-4F9B-8CB7-3D5C65C56C44}"/>
              </a:ext>
            </a:extLst>
          </p:cNvPr>
          <p:cNvSpPr>
            <a:spLocks noGrp="1"/>
          </p:cNvSpPr>
          <p:nvPr>
            <p:ph type="sldNum" sz="quarter" idx="12"/>
          </p:nvPr>
        </p:nvSpPr>
        <p:spPr/>
        <p:txBody>
          <a:bodyPr/>
          <a:lstStyle/>
          <a:p>
            <a:fld id="{C1C11204-8A74-44E9-96C8-B6A49D60E869}" type="slidenum">
              <a:rPr lang="en-US" smtClean="0"/>
              <a:t>43</a:t>
            </a:fld>
            <a:endParaRPr lang="en-US" dirty="0"/>
          </a:p>
        </p:txBody>
      </p:sp>
      <p:graphicFrame>
        <p:nvGraphicFramePr>
          <p:cNvPr id="2" name="Table 1">
            <a:extLst>
              <a:ext uri="{FF2B5EF4-FFF2-40B4-BE49-F238E27FC236}">
                <a16:creationId xmlns:a16="http://schemas.microsoft.com/office/drawing/2014/main" id="{E4D129DA-E12B-A1F2-811A-8F25054EA096}"/>
              </a:ext>
            </a:extLst>
          </p:cNvPr>
          <p:cNvGraphicFramePr>
            <a:graphicFrameLocks noGrp="1"/>
          </p:cNvGraphicFramePr>
          <p:nvPr>
            <p:extLst>
              <p:ext uri="{D42A27DB-BD31-4B8C-83A1-F6EECF244321}">
                <p14:modId xmlns:p14="http://schemas.microsoft.com/office/powerpoint/2010/main" val="38037268"/>
              </p:ext>
            </p:extLst>
          </p:nvPr>
        </p:nvGraphicFramePr>
        <p:xfrm>
          <a:off x="228590" y="635978"/>
          <a:ext cx="11356675" cy="5474464"/>
        </p:xfrm>
        <a:graphic>
          <a:graphicData uri="http://schemas.openxmlformats.org/drawingml/2006/table">
            <a:tbl>
              <a:tblPr firstRow="1" firstCol="1" bandRow="1">
                <a:tableStyleId>{5C22544A-7EE6-4342-B048-85BDC9FD1C3A}</a:tableStyleId>
              </a:tblPr>
              <a:tblGrid>
                <a:gridCol w="3489384">
                  <a:extLst>
                    <a:ext uri="{9D8B030D-6E8A-4147-A177-3AD203B41FA5}">
                      <a16:colId xmlns:a16="http://schemas.microsoft.com/office/drawing/2014/main" val="3035476562"/>
                    </a:ext>
                  </a:extLst>
                </a:gridCol>
                <a:gridCol w="2717332">
                  <a:extLst>
                    <a:ext uri="{9D8B030D-6E8A-4147-A177-3AD203B41FA5}">
                      <a16:colId xmlns:a16="http://schemas.microsoft.com/office/drawing/2014/main" val="2593590272"/>
                    </a:ext>
                  </a:extLst>
                </a:gridCol>
                <a:gridCol w="3269400">
                  <a:extLst>
                    <a:ext uri="{9D8B030D-6E8A-4147-A177-3AD203B41FA5}">
                      <a16:colId xmlns:a16="http://schemas.microsoft.com/office/drawing/2014/main" val="494283330"/>
                    </a:ext>
                  </a:extLst>
                </a:gridCol>
                <a:gridCol w="1880559">
                  <a:extLst>
                    <a:ext uri="{9D8B030D-6E8A-4147-A177-3AD203B41FA5}">
                      <a16:colId xmlns:a16="http://schemas.microsoft.com/office/drawing/2014/main" val="3485002386"/>
                    </a:ext>
                  </a:extLst>
                </a:gridCol>
              </a:tblGrid>
              <a:tr h="141285">
                <a:tc>
                  <a:txBody>
                    <a:bodyPr/>
                    <a:lstStyle/>
                    <a:p>
                      <a:pPr marL="0" marR="0" algn="just">
                        <a:lnSpc>
                          <a:spcPct val="107000"/>
                        </a:lnSpc>
                        <a:spcAft>
                          <a:spcPts val="0"/>
                        </a:spcAft>
                        <a:buNone/>
                      </a:pPr>
                      <a:r>
                        <a:rPr lang="en-US" sz="1600">
                          <a:effectLst/>
                          <a:latin typeface="Arial" panose="020B0604020202020204" pitchFamily="34" charset="0"/>
                          <a:cs typeface="Arial" panose="020B0604020202020204" pitchFamily="34" charset="0"/>
                        </a:rPr>
                        <a:t>Fertilizers or Pests management product</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tc>
                <a:tc>
                  <a:txBody>
                    <a:bodyPr/>
                    <a:lstStyle/>
                    <a:p>
                      <a:pPr marL="0" marR="0" algn="just">
                        <a:lnSpc>
                          <a:spcPct val="107000"/>
                        </a:lnSpc>
                        <a:spcAft>
                          <a:spcPts val="0"/>
                        </a:spcAft>
                        <a:buNone/>
                      </a:pPr>
                      <a:r>
                        <a:rPr lang="en-US" sz="1600">
                          <a:effectLst/>
                          <a:latin typeface="Arial" panose="020B0604020202020204" pitchFamily="34" charset="0"/>
                          <a:cs typeface="Arial" panose="020B0604020202020204" pitchFamily="34" charset="0"/>
                        </a:rPr>
                        <a:t>DAP</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nchor="b"/>
                </a:tc>
                <a:tc>
                  <a:txBody>
                    <a:bodyPr/>
                    <a:lstStyle/>
                    <a:p>
                      <a:pPr marL="0" marR="0" algn="just">
                        <a:lnSpc>
                          <a:spcPct val="107000"/>
                        </a:lnSpc>
                        <a:spcAft>
                          <a:spcPts val="0"/>
                        </a:spcAft>
                        <a:buNone/>
                      </a:pPr>
                      <a:r>
                        <a:rPr lang="en-US" sz="1600">
                          <a:effectLst/>
                          <a:latin typeface="Arial" panose="020B0604020202020204" pitchFamily="34" charset="0"/>
                          <a:cs typeface="Arial" panose="020B0604020202020204" pitchFamily="34" charset="0"/>
                        </a:rPr>
                        <a:t>NA</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tc>
                <a:tc>
                  <a:txBody>
                    <a:bodyPr/>
                    <a:lstStyle/>
                    <a:p>
                      <a:pPr marL="0" marR="0" algn="just">
                        <a:lnSpc>
                          <a:spcPct val="107000"/>
                        </a:lnSpc>
                        <a:spcAft>
                          <a:spcPts val="0"/>
                        </a:spcAft>
                        <a:buNone/>
                      </a:pPr>
                      <a:r>
                        <a:rPr lang="en-US" sz="1600" dirty="0">
                          <a:effectLst/>
                          <a:latin typeface="Arial" panose="020B0604020202020204" pitchFamily="34" charset="0"/>
                          <a:cs typeface="Arial" panose="020B0604020202020204" pitchFamily="34" charset="0"/>
                        </a:rPr>
                        <a:t>Deployed </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tc>
                <a:extLst>
                  <a:ext uri="{0D108BD9-81ED-4DB2-BD59-A6C34878D82A}">
                    <a16:rowId xmlns:a16="http://schemas.microsoft.com/office/drawing/2014/main" val="3483277280"/>
                  </a:ext>
                </a:extLst>
              </a:tr>
              <a:tr h="141285">
                <a:tc>
                  <a:txBody>
                    <a:bodyPr/>
                    <a:lstStyle/>
                    <a:p>
                      <a:pPr marL="0" marR="0" algn="just">
                        <a:lnSpc>
                          <a:spcPct val="107000"/>
                        </a:lnSpc>
                        <a:spcAft>
                          <a:spcPts val="0"/>
                        </a:spcAft>
                        <a:buNone/>
                      </a:pPr>
                      <a:r>
                        <a:rPr lang="en-US" sz="1600">
                          <a:effectLst/>
                          <a:latin typeface="Arial" panose="020B0604020202020204" pitchFamily="34" charset="0"/>
                          <a:cs typeface="Arial" panose="020B0604020202020204" pitchFamily="34" charset="0"/>
                        </a:rPr>
                        <a:t>Fertilizers or Pests management product</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tc>
                <a:tc>
                  <a:txBody>
                    <a:bodyPr/>
                    <a:lstStyle/>
                    <a:p>
                      <a:pPr marL="0" marR="0" algn="just">
                        <a:lnSpc>
                          <a:spcPct val="107000"/>
                        </a:lnSpc>
                        <a:spcAft>
                          <a:spcPts val="0"/>
                        </a:spcAft>
                        <a:buNone/>
                      </a:pPr>
                      <a:r>
                        <a:rPr lang="en-US" sz="1600">
                          <a:effectLst/>
                          <a:latin typeface="Arial" panose="020B0604020202020204" pitchFamily="34" charset="0"/>
                          <a:cs typeface="Arial" panose="020B0604020202020204" pitchFamily="34" charset="0"/>
                        </a:rPr>
                        <a:t>Granular urea</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nchor="b"/>
                </a:tc>
                <a:tc>
                  <a:txBody>
                    <a:bodyPr/>
                    <a:lstStyle/>
                    <a:p>
                      <a:pPr marL="0" marR="0" algn="just">
                        <a:lnSpc>
                          <a:spcPct val="107000"/>
                        </a:lnSpc>
                        <a:spcAft>
                          <a:spcPts val="0"/>
                        </a:spcAft>
                        <a:buNone/>
                      </a:pPr>
                      <a:r>
                        <a:rPr lang="en-US" sz="1600">
                          <a:effectLst/>
                          <a:latin typeface="Arial" panose="020B0604020202020204" pitchFamily="34" charset="0"/>
                          <a:cs typeface="Arial" panose="020B0604020202020204" pitchFamily="34" charset="0"/>
                        </a:rPr>
                        <a:t>NA</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tc>
                <a:tc>
                  <a:txBody>
                    <a:bodyPr/>
                    <a:lstStyle/>
                    <a:p>
                      <a:pPr marL="0" marR="0" algn="just">
                        <a:lnSpc>
                          <a:spcPct val="107000"/>
                        </a:lnSpc>
                        <a:spcAft>
                          <a:spcPts val="0"/>
                        </a:spcAft>
                        <a:buNone/>
                      </a:pPr>
                      <a:r>
                        <a:rPr lang="en-US" sz="1600" dirty="0">
                          <a:effectLst/>
                          <a:latin typeface="Arial" panose="020B0604020202020204" pitchFamily="34" charset="0"/>
                          <a:cs typeface="Arial" panose="020B0604020202020204" pitchFamily="34" charset="0"/>
                        </a:rPr>
                        <a:t>Deployed </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tc>
                <a:extLst>
                  <a:ext uri="{0D108BD9-81ED-4DB2-BD59-A6C34878D82A}">
                    <a16:rowId xmlns:a16="http://schemas.microsoft.com/office/drawing/2014/main" val="3716740419"/>
                  </a:ext>
                </a:extLst>
              </a:tr>
              <a:tr h="286118">
                <a:tc>
                  <a:txBody>
                    <a:bodyPr/>
                    <a:lstStyle/>
                    <a:p>
                      <a:pPr marL="0" marR="0" algn="just">
                        <a:lnSpc>
                          <a:spcPct val="107000"/>
                        </a:lnSpc>
                        <a:spcAft>
                          <a:spcPts val="0"/>
                        </a:spcAft>
                        <a:buNone/>
                      </a:pPr>
                      <a:r>
                        <a:rPr lang="en-US" sz="1600">
                          <a:effectLst/>
                          <a:latin typeface="Arial" panose="020B0604020202020204" pitchFamily="34" charset="0"/>
                          <a:cs typeface="Arial" panose="020B0604020202020204" pitchFamily="34" charset="0"/>
                        </a:rPr>
                        <a:t>Small Equipment</a:t>
                      </a:r>
                    </a:p>
                    <a:p>
                      <a:pPr marL="0" marR="0" algn="just">
                        <a:lnSpc>
                          <a:spcPct val="107000"/>
                        </a:lnSpc>
                        <a:spcAft>
                          <a:spcPts val="0"/>
                        </a:spcAft>
                        <a:buNone/>
                      </a:pPr>
                      <a:r>
                        <a:rPr lang="en-US" sz="1600">
                          <a:effectLst/>
                          <a:latin typeface="Arial" panose="020B0604020202020204" pitchFamily="34" charset="0"/>
                          <a:cs typeface="Arial" panose="020B0604020202020204" pitchFamily="34" charset="0"/>
                        </a:rPr>
                        <a:t> </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tc>
                <a:tc>
                  <a:txBody>
                    <a:bodyPr/>
                    <a:lstStyle/>
                    <a:p>
                      <a:pPr marL="0" marR="0">
                        <a:lnSpc>
                          <a:spcPct val="107000"/>
                        </a:lnSpc>
                        <a:spcAft>
                          <a:spcPts val="0"/>
                        </a:spcAft>
                        <a:buNone/>
                      </a:pPr>
                      <a:r>
                        <a:rPr lang="en-US" sz="1600">
                          <a:effectLst/>
                          <a:latin typeface="Arial" panose="020B0604020202020204" pitchFamily="34" charset="0"/>
                          <a:cs typeface="Arial" panose="020B0604020202020204" pitchFamily="34" charset="0"/>
                        </a:rPr>
                        <a:t>Mechanised peeler for cassava </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nchor="b"/>
                </a:tc>
                <a:tc>
                  <a:txBody>
                    <a:bodyPr/>
                    <a:lstStyle/>
                    <a:p>
                      <a:pPr marL="0" marR="0">
                        <a:lnSpc>
                          <a:spcPct val="107000"/>
                        </a:lnSpc>
                        <a:spcAft>
                          <a:spcPts val="0"/>
                        </a:spcAft>
                        <a:buNone/>
                      </a:pPr>
                      <a:r>
                        <a:rPr lang="en-US" sz="1600">
                          <a:effectLst/>
                          <a:latin typeface="Arial" panose="020B0604020202020204" pitchFamily="34" charset="0"/>
                          <a:cs typeface="Arial" panose="020B0604020202020204" pitchFamily="34" charset="0"/>
                        </a:rPr>
                        <a:t>Fomel Industry and National Industrialization Centre (FINIC) – Sierra  Leone (SL)</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tc>
                <a:tc>
                  <a:txBody>
                    <a:bodyPr/>
                    <a:lstStyle/>
                    <a:p>
                      <a:pPr marL="0" marR="0" algn="just">
                        <a:lnSpc>
                          <a:spcPct val="107000"/>
                        </a:lnSpc>
                        <a:spcAft>
                          <a:spcPts val="0"/>
                        </a:spcAft>
                        <a:buNone/>
                      </a:pPr>
                      <a:r>
                        <a:rPr lang="en-US" sz="1600" dirty="0">
                          <a:effectLst/>
                          <a:latin typeface="Arial" panose="020B0604020202020204" pitchFamily="34" charset="0"/>
                          <a:cs typeface="Arial" panose="020B0604020202020204" pitchFamily="34" charset="0"/>
                        </a:rPr>
                        <a:t>Deployed </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tc>
                <a:extLst>
                  <a:ext uri="{0D108BD9-81ED-4DB2-BD59-A6C34878D82A}">
                    <a16:rowId xmlns:a16="http://schemas.microsoft.com/office/drawing/2014/main" val="2928844303"/>
                  </a:ext>
                </a:extLst>
              </a:tr>
              <a:tr h="68869">
                <a:tc>
                  <a:txBody>
                    <a:bodyPr/>
                    <a:lstStyle/>
                    <a:p>
                      <a:pPr marL="0" marR="0" algn="just">
                        <a:lnSpc>
                          <a:spcPct val="107000"/>
                        </a:lnSpc>
                        <a:spcAft>
                          <a:spcPts val="0"/>
                        </a:spcAft>
                        <a:buNone/>
                      </a:pPr>
                      <a:r>
                        <a:rPr lang="en-US" sz="1600">
                          <a:effectLst/>
                          <a:latin typeface="Arial" panose="020B0604020202020204" pitchFamily="34" charset="0"/>
                          <a:cs typeface="Arial" panose="020B0604020202020204" pitchFamily="34" charset="0"/>
                        </a:rPr>
                        <a:t>Small Equipment</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tc>
                <a:tc>
                  <a:txBody>
                    <a:bodyPr/>
                    <a:lstStyle/>
                    <a:p>
                      <a:pPr marL="0" marR="0" algn="just">
                        <a:lnSpc>
                          <a:spcPct val="107000"/>
                        </a:lnSpc>
                        <a:spcAft>
                          <a:spcPts val="0"/>
                        </a:spcAft>
                        <a:buNone/>
                      </a:pPr>
                      <a:r>
                        <a:rPr lang="en-US" sz="1600">
                          <a:effectLst/>
                          <a:latin typeface="Arial" panose="020B0604020202020204" pitchFamily="34" charset="0"/>
                          <a:cs typeface="Arial" panose="020B0604020202020204" pitchFamily="34" charset="0"/>
                        </a:rPr>
                        <a:t>Cassava grater</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nchor="b"/>
                </a:tc>
                <a:tc>
                  <a:txBody>
                    <a:bodyPr/>
                    <a:lstStyle/>
                    <a:p>
                      <a:pPr marL="0" marR="0" algn="just">
                        <a:lnSpc>
                          <a:spcPct val="107000"/>
                        </a:lnSpc>
                        <a:spcAft>
                          <a:spcPts val="0"/>
                        </a:spcAft>
                        <a:buNone/>
                      </a:pPr>
                      <a:r>
                        <a:rPr lang="en-US" sz="1600">
                          <a:effectLst/>
                          <a:latin typeface="Arial" panose="020B0604020202020204" pitchFamily="34" charset="0"/>
                          <a:cs typeface="Arial" panose="020B0604020202020204" pitchFamily="34" charset="0"/>
                        </a:rPr>
                        <a:t>FINIC – SL </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tc>
                <a:tc>
                  <a:txBody>
                    <a:bodyPr/>
                    <a:lstStyle/>
                    <a:p>
                      <a:pPr marL="0" marR="0" algn="just">
                        <a:lnSpc>
                          <a:spcPct val="107000"/>
                        </a:lnSpc>
                        <a:spcAft>
                          <a:spcPts val="0"/>
                        </a:spcAft>
                        <a:buNone/>
                      </a:pPr>
                      <a:r>
                        <a:rPr lang="en-US" sz="1600" dirty="0">
                          <a:effectLst/>
                          <a:latin typeface="Arial" panose="020B0604020202020204" pitchFamily="34" charset="0"/>
                          <a:cs typeface="Arial" panose="020B0604020202020204" pitchFamily="34" charset="0"/>
                        </a:rPr>
                        <a:t>Deployed </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tc>
                <a:extLst>
                  <a:ext uri="{0D108BD9-81ED-4DB2-BD59-A6C34878D82A}">
                    <a16:rowId xmlns:a16="http://schemas.microsoft.com/office/drawing/2014/main" val="1140040765"/>
                  </a:ext>
                </a:extLst>
              </a:tr>
              <a:tr h="141285">
                <a:tc>
                  <a:txBody>
                    <a:bodyPr/>
                    <a:lstStyle/>
                    <a:p>
                      <a:pPr marL="0" marR="0" algn="just">
                        <a:lnSpc>
                          <a:spcPct val="107000"/>
                        </a:lnSpc>
                        <a:spcAft>
                          <a:spcPts val="0"/>
                        </a:spcAft>
                        <a:buNone/>
                      </a:pPr>
                      <a:r>
                        <a:rPr lang="en-US" sz="1600">
                          <a:effectLst/>
                          <a:latin typeface="Arial" panose="020B0604020202020204" pitchFamily="34" charset="0"/>
                          <a:cs typeface="Arial" panose="020B0604020202020204" pitchFamily="34" charset="0"/>
                        </a:rPr>
                        <a:t>Small Equipment</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tc>
                <a:tc>
                  <a:txBody>
                    <a:bodyPr/>
                    <a:lstStyle/>
                    <a:p>
                      <a:pPr marL="0" marR="0">
                        <a:lnSpc>
                          <a:spcPct val="107000"/>
                        </a:lnSpc>
                        <a:spcAft>
                          <a:spcPts val="0"/>
                        </a:spcAft>
                        <a:buNone/>
                      </a:pPr>
                      <a:r>
                        <a:rPr lang="en-US" sz="1600">
                          <a:effectLst/>
                          <a:latin typeface="Arial" panose="020B0604020202020204" pitchFamily="34" charset="0"/>
                          <a:cs typeface="Arial" panose="020B0604020202020204" pitchFamily="34" charset="0"/>
                        </a:rPr>
                        <a:t>Hhdraulic press for cassava</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nchor="b"/>
                </a:tc>
                <a:tc>
                  <a:txBody>
                    <a:bodyPr/>
                    <a:lstStyle/>
                    <a:p>
                      <a:pPr marL="0" marR="0" algn="just">
                        <a:lnSpc>
                          <a:spcPct val="107000"/>
                        </a:lnSpc>
                        <a:spcAft>
                          <a:spcPts val="0"/>
                        </a:spcAft>
                        <a:buNone/>
                      </a:pPr>
                      <a:r>
                        <a:rPr lang="en-US" sz="1600">
                          <a:effectLst/>
                          <a:latin typeface="Arial" panose="020B0604020202020204" pitchFamily="34" charset="0"/>
                          <a:cs typeface="Arial" panose="020B0604020202020204" pitchFamily="34" charset="0"/>
                        </a:rPr>
                        <a:t>FINIC – SL </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tc>
                <a:tc>
                  <a:txBody>
                    <a:bodyPr/>
                    <a:lstStyle/>
                    <a:p>
                      <a:pPr marL="0" marR="0" algn="just">
                        <a:lnSpc>
                          <a:spcPct val="107000"/>
                        </a:lnSpc>
                        <a:spcAft>
                          <a:spcPts val="0"/>
                        </a:spcAft>
                        <a:buNone/>
                      </a:pPr>
                      <a:r>
                        <a:rPr lang="en-US" sz="1600" dirty="0">
                          <a:effectLst/>
                          <a:latin typeface="Arial" panose="020B0604020202020204" pitchFamily="34" charset="0"/>
                          <a:cs typeface="Arial" panose="020B0604020202020204" pitchFamily="34" charset="0"/>
                        </a:rPr>
                        <a:t>Deployed </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tc>
                <a:extLst>
                  <a:ext uri="{0D108BD9-81ED-4DB2-BD59-A6C34878D82A}">
                    <a16:rowId xmlns:a16="http://schemas.microsoft.com/office/drawing/2014/main" val="4032746274"/>
                  </a:ext>
                </a:extLst>
              </a:tr>
              <a:tr h="68869">
                <a:tc>
                  <a:txBody>
                    <a:bodyPr/>
                    <a:lstStyle/>
                    <a:p>
                      <a:pPr marL="0" marR="0" algn="just">
                        <a:lnSpc>
                          <a:spcPct val="107000"/>
                        </a:lnSpc>
                        <a:spcAft>
                          <a:spcPts val="0"/>
                        </a:spcAft>
                        <a:buNone/>
                      </a:pPr>
                      <a:r>
                        <a:rPr lang="en-US" sz="1600">
                          <a:effectLst/>
                          <a:latin typeface="Arial" panose="020B0604020202020204" pitchFamily="34" charset="0"/>
                          <a:cs typeface="Arial" panose="020B0604020202020204" pitchFamily="34" charset="0"/>
                        </a:rPr>
                        <a:t>Small Equipment</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tc>
                <a:tc>
                  <a:txBody>
                    <a:bodyPr/>
                    <a:lstStyle/>
                    <a:p>
                      <a:pPr marL="0" marR="0" algn="just">
                        <a:lnSpc>
                          <a:spcPct val="107000"/>
                        </a:lnSpc>
                        <a:spcAft>
                          <a:spcPts val="0"/>
                        </a:spcAft>
                        <a:buNone/>
                      </a:pPr>
                      <a:r>
                        <a:rPr lang="en-US" sz="1600">
                          <a:effectLst/>
                          <a:latin typeface="Arial" panose="020B0604020202020204" pitchFamily="34" charset="0"/>
                          <a:cs typeface="Arial" panose="020B0604020202020204" pitchFamily="34" charset="0"/>
                        </a:rPr>
                        <a:t>Tray for cassava</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nchor="b"/>
                </a:tc>
                <a:tc>
                  <a:txBody>
                    <a:bodyPr/>
                    <a:lstStyle/>
                    <a:p>
                      <a:pPr marL="0" marR="0" algn="just">
                        <a:lnSpc>
                          <a:spcPct val="107000"/>
                        </a:lnSpc>
                        <a:spcAft>
                          <a:spcPts val="0"/>
                        </a:spcAft>
                        <a:buNone/>
                      </a:pPr>
                      <a:r>
                        <a:rPr lang="en-US" sz="1600">
                          <a:effectLst/>
                          <a:latin typeface="Arial" panose="020B0604020202020204" pitchFamily="34" charset="0"/>
                          <a:cs typeface="Arial" panose="020B0604020202020204" pitchFamily="34" charset="0"/>
                        </a:rPr>
                        <a:t>FINIC – SL </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tc>
                <a:tc>
                  <a:txBody>
                    <a:bodyPr/>
                    <a:lstStyle/>
                    <a:p>
                      <a:pPr marL="0" marR="0" algn="just">
                        <a:lnSpc>
                          <a:spcPct val="107000"/>
                        </a:lnSpc>
                        <a:spcAft>
                          <a:spcPts val="0"/>
                        </a:spcAft>
                        <a:buNone/>
                      </a:pPr>
                      <a:r>
                        <a:rPr lang="en-US" sz="1600" dirty="0">
                          <a:effectLst/>
                          <a:latin typeface="Arial" panose="020B0604020202020204" pitchFamily="34" charset="0"/>
                          <a:cs typeface="Arial" panose="020B0604020202020204" pitchFamily="34" charset="0"/>
                        </a:rPr>
                        <a:t>Deployed </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tc>
                <a:extLst>
                  <a:ext uri="{0D108BD9-81ED-4DB2-BD59-A6C34878D82A}">
                    <a16:rowId xmlns:a16="http://schemas.microsoft.com/office/drawing/2014/main" val="142484696"/>
                  </a:ext>
                </a:extLst>
              </a:tr>
              <a:tr h="68869">
                <a:tc>
                  <a:txBody>
                    <a:bodyPr/>
                    <a:lstStyle/>
                    <a:p>
                      <a:pPr marL="0" marR="0" algn="just">
                        <a:lnSpc>
                          <a:spcPct val="107000"/>
                        </a:lnSpc>
                        <a:spcAft>
                          <a:spcPts val="0"/>
                        </a:spcAft>
                        <a:buNone/>
                      </a:pPr>
                      <a:r>
                        <a:rPr lang="en-US" sz="1600">
                          <a:effectLst/>
                          <a:latin typeface="Arial" panose="020B0604020202020204" pitchFamily="34" charset="0"/>
                          <a:cs typeface="Arial" panose="020B0604020202020204" pitchFamily="34" charset="0"/>
                        </a:rPr>
                        <a:t>Small Equipment</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tc>
                <a:tc>
                  <a:txBody>
                    <a:bodyPr/>
                    <a:lstStyle/>
                    <a:p>
                      <a:pPr marL="0" marR="0" algn="just">
                        <a:lnSpc>
                          <a:spcPct val="107000"/>
                        </a:lnSpc>
                        <a:spcAft>
                          <a:spcPts val="0"/>
                        </a:spcAft>
                        <a:buNone/>
                      </a:pPr>
                      <a:r>
                        <a:rPr lang="en-US" sz="1600">
                          <a:effectLst/>
                          <a:latin typeface="Arial" panose="020B0604020202020204" pitchFamily="34" charset="0"/>
                          <a:cs typeface="Arial" panose="020B0604020202020204" pitchFamily="34" charset="0"/>
                        </a:rPr>
                        <a:t>Rice thresher</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nchor="b"/>
                </a:tc>
                <a:tc>
                  <a:txBody>
                    <a:bodyPr/>
                    <a:lstStyle/>
                    <a:p>
                      <a:pPr marL="0" marR="0" algn="just">
                        <a:lnSpc>
                          <a:spcPct val="107000"/>
                        </a:lnSpc>
                        <a:spcAft>
                          <a:spcPts val="0"/>
                        </a:spcAft>
                        <a:buNone/>
                      </a:pPr>
                      <a:r>
                        <a:rPr lang="en-US" sz="1600">
                          <a:effectLst/>
                          <a:latin typeface="Arial" panose="020B0604020202020204" pitchFamily="34" charset="0"/>
                          <a:cs typeface="Arial" panose="020B0604020202020204" pitchFamily="34" charset="0"/>
                        </a:rPr>
                        <a:t>China </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tc>
                <a:tc>
                  <a:txBody>
                    <a:bodyPr/>
                    <a:lstStyle/>
                    <a:p>
                      <a:pPr marL="0" marR="0" algn="just">
                        <a:lnSpc>
                          <a:spcPct val="107000"/>
                        </a:lnSpc>
                        <a:spcAft>
                          <a:spcPts val="0"/>
                        </a:spcAft>
                        <a:buNone/>
                      </a:pPr>
                      <a:r>
                        <a:rPr lang="en-US" sz="1600" dirty="0">
                          <a:effectLst/>
                          <a:latin typeface="Arial" panose="020B0604020202020204" pitchFamily="34" charset="0"/>
                          <a:cs typeface="Arial" panose="020B0604020202020204" pitchFamily="34" charset="0"/>
                        </a:rPr>
                        <a:t>Deployed </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tc>
                <a:extLst>
                  <a:ext uri="{0D108BD9-81ED-4DB2-BD59-A6C34878D82A}">
                    <a16:rowId xmlns:a16="http://schemas.microsoft.com/office/drawing/2014/main" val="1592411436"/>
                  </a:ext>
                </a:extLst>
              </a:tr>
              <a:tr h="141285">
                <a:tc>
                  <a:txBody>
                    <a:bodyPr/>
                    <a:lstStyle/>
                    <a:p>
                      <a:pPr marL="0" marR="0" algn="just">
                        <a:lnSpc>
                          <a:spcPct val="107000"/>
                        </a:lnSpc>
                        <a:spcAft>
                          <a:spcPts val="0"/>
                        </a:spcAft>
                        <a:buNone/>
                      </a:pPr>
                      <a:r>
                        <a:rPr lang="en-US" sz="1600">
                          <a:effectLst/>
                          <a:latin typeface="Arial" panose="020B0604020202020204" pitchFamily="34" charset="0"/>
                          <a:cs typeface="Arial" panose="020B0604020202020204" pitchFamily="34" charset="0"/>
                        </a:rPr>
                        <a:t>Small Equipment</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tc>
                <a:tc>
                  <a:txBody>
                    <a:bodyPr/>
                    <a:lstStyle/>
                    <a:p>
                      <a:pPr marL="0" marR="0">
                        <a:lnSpc>
                          <a:spcPct val="107000"/>
                        </a:lnSpc>
                        <a:spcAft>
                          <a:spcPts val="0"/>
                        </a:spcAft>
                        <a:buNone/>
                      </a:pPr>
                      <a:r>
                        <a:rPr lang="en-US" sz="1600">
                          <a:effectLst/>
                          <a:latin typeface="Arial" panose="020B0604020202020204" pitchFamily="34" charset="0"/>
                          <a:cs typeface="Arial" panose="020B0604020202020204" pitchFamily="34" charset="0"/>
                        </a:rPr>
                        <a:t>Combined mini-harvester  </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nchor="b"/>
                </a:tc>
                <a:tc>
                  <a:txBody>
                    <a:bodyPr/>
                    <a:lstStyle/>
                    <a:p>
                      <a:pPr marL="0" marR="0" algn="just">
                        <a:lnSpc>
                          <a:spcPct val="107000"/>
                        </a:lnSpc>
                        <a:spcAft>
                          <a:spcPts val="0"/>
                        </a:spcAft>
                        <a:buNone/>
                      </a:pPr>
                      <a:r>
                        <a:rPr lang="en-US" sz="1600">
                          <a:effectLst/>
                          <a:latin typeface="Arial" panose="020B0604020202020204" pitchFamily="34" charset="0"/>
                          <a:cs typeface="Arial" panose="020B0604020202020204" pitchFamily="34" charset="0"/>
                        </a:rPr>
                        <a:t>China </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tc>
                <a:tc>
                  <a:txBody>
                    <a:bodyPr/>
                    <a:lstStyle/>
                    <a:p>
                      <a:pPr marL="0" marR="0" algn="just">
                        <a:lnSpc>
                          <a:spcPct val="107000"/>
                        </a:lnSpc>
                        <a:spcAft>
                          <a:spcPts val="0"/>
                        </a:spcAft>
                        <a:buNone/>
                      </a:pPr>
                      <a:r>
                        <a:rPr lang="en-US" sz="1600" dirty="0">
                          <a:effectLst/>
                          <a:latin typeface="Arial" panose="020B0604020202020204" pitchFamily="34" charset="0"/>
                          <a:cs typeface="Arial" panose="020B0604020202020204" pitchFamily="34" charset="0"/>
                        </a:rPr>
                        <a:t>Deployed </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tc>
                <a:extLst>
                  <a:ext uri="{0D108BD9-81ED-4DB2-BD59-A6C34878D82A}">
                    <a16:rowId xmlns:a16="http://schemas.microsoft.com/office/drawing/2014/main" val="3319273429"/>
                  </a:ext>
                </a:extLst>
              </a:tr>
              <a:tr h="68869">
                <a:tc>
                  <a:txBody>
                    <a:bodyPr/>
                    <a:lstStyle/>
                    <a:p>
                      <a:pPr marL="0" marR="0" algn="just">
                        <a:lnSpc>
                          <a:spcPct val="107000"/>
                        </a:lnSpc>
                        <a:spcAft>
                          <a:spcPts val="0"/>
                        </a:spcAft>
                        <a:buNone/>
                      </a:pPr>
                      <a:r>
                        <a:rPr lang="en-US" sz="1600">
                          <a:effectLst/>
                          <a:latin typeface="Arial" panose="020B0604020202020204" pitchFamily="34" charset="0"/>
                          <a:cs typeface="Arial" panose="020B0604020202020204" pitchFamily="34" charset="0"/>
                        </a:rPr>
                        <a:t>Small Equipment</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tc>
                <a:tc>
                  <a:txBody>
                    <a:bodyPr/>
                    <a:lstStyle/>
                    <a:p>
                      <a:pPr marL="0" marR="0" algn="just">
                        <a:lnSpc>
                          <a:spcPct val="107000"/>
                        </a:lnSpc>
                        <a:spcAft>
                          <a:spcPts val="0"/>
                        </a:spcAft>
                        <a:buNone/>
                      </a:pPr>
                      <a:r>
                        <a:rPr lang="en-US" sz="1600">
                          <a:effectLst/>
                          <a:latin typeface="Arial" panose="020B0604020202020204" pitchFamily="34" charset="0"/>
                          <a:cs typeface="Arial" panose="020B0604020202020204" pitchFamily="34" charset="0"/>
                        </a:rPr>
                        <a:t>Rice miller</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nchor="b"/>
                </a:tc>
                <a:tc>
                  <a:txBody>
                    <a:bodyPr/>
                    <a:lstStyle/>
                    <a:p>
                      <a:pPr marL="0" marR="0" algn="just">
                        <a:lnSpc>
                          <a:spcPct val="107000"/>
                        </a:lnSpc>
                        <a:spcAft>
                          <a:spcPts val="0"/>
                        </a:spcAft>
                        <a:buNone/>
                      </a:pPr>
                      <a:r>
                        <a:rPr lang="en-US" sz="1600">
                          <a:effectLst/>
                          <a:latin typeface="Arial" panose="020B0604020202020204" pitchFamily="34" charset="0"/>
                          <a:cs typeface="Arial" panose="020B0604020202020204" pitchFamily="34" charset="0"/>
                        </a:rPr>
                        <a:t>China </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tc>
                <a:tc>
                  <a:txBody>
                    <a:bodyPr/>
                    <a:lstStyle/>
                    <a:p>
                      <a:pPr marL="0" marR="0" algn="just">
                        <a:lnSpc>
                          <a:spcPct val="107000"/>
                        </a:lnSpc>
                        <a:spcAft>
                          <a:spcPts val="0"/>
                        </a:spcAft>
                        <a:buNone/>
                      </a:pPr>
                      <a:r>
                        <a:rPr lang="en-US" sz="1600" dirty="0">
                          <a:effectLst/>
                          <a:latin typeface="Arial" panose="020B0604020202020204" pitchFamily="34" charset="0"/>
                          <a:cs typeface="Arial" panose="020B0604020202020204" pitchFamily="34" charset="0"/>
                        </a:rPr>
                        <a:t>Deployed </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tc>
                <a:extLst>
                  <a:ext uri="{0D108BD9-81ED-4DB2-BD59-A6C34878D82A}">
                    <a16:rowId xmlns:a16="http://schemas.microsoft.com/office/drawing/2014/main" val="1677144934"/>
                  </a:ext>
                </a:extLst>
              </a:tr>
              <a:tr h="286118">
                <a:tc>
                  <a:txBody>
                    <a:bodyPr/>
                    <a:lstStyle/>
                    <a:p>
                      <a:pPr marL="0" marR="0" algn="just">
                        <a:lnSpc>
                          <a:spcPct val="107000"/>
                        </a:lnSpc>
                        <a:spcAft>
                          <a:spcPts val="0"/>
                        </a:spcAft>
                        <a:buNone/>
                      </a:pPr>
                      <a:r>
                        <a:rPr lang="en-US" sz="1600">
                          <a:effectLst/>
                          <a:latin typeface="Arial" panose="020B0604020202020204" pitchFamily="34" charset="0"/>
                          <a:cs typeface="Arial" panose="020B0604020202020204" pitchFamily="34" charset="0"/>
                        </a:rPr>
                        <a:t>Small Equipment</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tc>
                <a:tc>
                  <a:txBody>
                    <a:bodyPr/>
                    <a:lstStyle/>
                    <a:p>
                      <a:pPr marL="0" marR="0" algn="just">
                        <a:lnSpc>
                          <a:spcPct val="107000"/>
                        </a:lnSpc>
                        <a:spcAft>
                          <a:spcPts val="0"/>
                        </a:spcAft>
                        <a:buNone/>
                      </a:pPr>
                      <a:r>
                        <a:rPr lang="en-US" sz="1600">
                          <a:effectLst/>
                          <a:latin typeface="Arial" panose="020B0604020202020204" pitchFamily="34" charset="0"/>
                          <a:cs typeface="Arial" panose="020B0604020202020204" pitchFamily="34" charset="0"/>
                        </a:rPr>
                        <a:t>Solar-powered drip irrigation system for vegetable production </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nchor="b"/>
                </a:tc>
                <a:tc>
                  <a:txBody>
                    <a:bodyPr/>
                    <a:lstStyle/>
                    <a:p>
                      <a:pPr marL="0" marR="0" algn="just">
                        <a:lnSpc>
                          <a:spcPct val="107000"/>
                        </a:lnSpc>
                        <a:spcAft>
                          <a:spcPts val="0"/>
                        </a:spcAft>
                        <a:buNone/>
                      </a:pPr>
                      <a:r>
                        <a:rPr lang="en-US" sz="1600">
                          <a:effectLst/>
                          <a:latin typeface="Arial" panose="020B0604020202020204" pitchFamily="34" charset="0"/>
                          <a:cs typeface="Arial" panose="020B0604020202020204" pitchFamily="34" charset="0"/>
                        </a:rPr>
                        <a:t>China </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tc>
                <a:tc>
                  <a:txBody>
                    <a:bodyPr/>
                    <a:lstStyle/>
                    <a:p>
                      <a:pPr marL="0" marR="0" algn="just">
                        <a:lnSpc>
                          <a:spcPct val="107000"/>
                        </a:lnSpc>
                        <a:spcAft>
                          <a:spcPts val="0"/>
                        </a:spcAft>
                        <a:buNone/>
                      </a:pPr>
                      <a:r>
                        <a:rPr lang="en-US" sz="1600" dirty="0">
                          <a:effectLst/>
                          <a:latin typeface="Arial" panose="020B0604020202020204" pitchFamily="34" charset="0"/>
                          <a:cs typeface="Arial" panose="020B0604020202020204" pitchFamily="34" charset="0"/>
                        </a:rPr>
                        <a:t>Deployed </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tc>
                <a:extLst>
                  <a:ext uri="{0D108BD9-81ED-4DB2-BD59-A6C34878D82A}">
                    <a16:rowId xmlns:a16="http://schemas.microsoft.com/office/drawing/2014/main" val="4021132195"/>
                  </a:ext>
                </a:extLst>
              </a:tr>
              <a:tr h="141285">
                <a:tc>
                  <a:txBody>
                    <a:bodyPr/>
                    <a:lstStyle/>
                    <a:p>
                      <a:pPr marL="0" marR="0" algn="just">
                        <a:lnSpc>
                          <a:spcPct val="107000"/>
                        </a:lnSpc>
                        <a:spcAft>
                          <a:spcPts val="0"/>
                        </a:spcAft>
                        <a:buNone/>
                      </a:pPr>
                      <a:r>
                        <a:rPr lang="en-US" sz="1600">
                          <a:effectLst/>
                          <a:latin typeface="Arial" panose="020B0604020202020204" pitchFamily="34" charset="0"/>
                          <a:cs typeface="Arial" panose="020B0604020202020204" pitchFamily="34" charset="0"/>
                        </a:rPr>
                        <a:t>Small Equipment</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tc>
                <a:tc>
                  <a:txBody>
                    <a:bodyPr/>
                    <a:lstStyle/>
                    <a:p>
                      <a:pPr marL="0" marR="0">
                        <a:lnSpc>
                          <a:spcPct val="107000"/>
                        </a:lnSpc>
                        <a:spcAft>
                          <a:spcPts val="0"/>
                        </a:spcAft>
                        <a:buNone/>
                      </a:pPr>
                      <a:r>
                        <a:rPr lang="en-US" sz="1600">
                          <a:effectLst/>
                          <a:latin typeface="Arial" panose="020B0604020202020204" pitchFamily="34" charset="0"/>
                          <a:cs typeface="Arial" panose="020B0604020202020204" pitchFamily="34" charset="0"/>
                        </a:rPr>
                        <a:t>Growing in greenhouse</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nchor="b"/>
                </a:tc>
                <a:tc>
                  <a:txBody>
                    <a:bodyPr/>
                    <a:lstStyle/>
                    <a:p>
                      <a:pPr marL="0" marR="0" algn="just">
                        <a:lnSpc>
                          <a:spcPct val="107000"/>
                        </a:lnSpc>
                        <a:spcAft>
                          <a:spcPts val="0"/>
                        </a:spcAft>
                        <a:buNone/>
                      </a:pPr>
                      <a:r>
                        <a:rPr lang="en-US" sz="1600">
                          <a:effectLst/>
                          <a:latin typeface="Arial" panose="020B0604020202020204" pitchFamily="34" charset="0"/>
                          <a:cs typeface="Arial" panose="020B0604020202020204" pitchFamily="34" charset="0"/>
                        </a:rPr>
                        <a:t>China </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tc>
                <a:tc>
                  <a:txBody>
                    <a:bodyPr/>
                    <a:lstStyle/>
                    <a:p>
                      <a:pPr marL="0" marR="0" algn="just">
                        <a:lnSpc>
                          <a:spcPct val="107000"/>
                        </a:lnSpc>
                        <a:spcAft>
                          <a:spcPts val="0"/>
                        </a:spcAft>
                        <a:buNone/>
                      </a:pPr>
                      <a:r>
                        <a:rPr lang="en-US" sz="1600" dirty="0">
                          <a:effectLst/>
                          <a:latin typeface="Arial" panose="020B0604020202020204" pitchFamily="34" charset="0"/>
                          <a:cs typeface="Arial" panose="020B0604020202020204" pitchFamily="34" charset="0"/>
                        </a:rPr>
                        <a:t>Deployed </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tc>
                <a:extLst>
                  <a:ext uri="{0D108BD9-81ED-4DB2-BD59-A6C34878D82A}">
                    <a16:rowId xmlns:a16="http://schemas.microsoft.com/office/drawing/2014/main" val="3185771731"/>
                  </a:ext>
                </a:extLst>
              </a:tr>
              <a:tr h="213702">
                <a:tc>
                  <a:txBody>
                    <a:bodyPr/>
                    <a:lstStyle/>
                    <a:p>
                      <a:pPr marL="0" marR="0" algn="just">
                        <a:lnSpc>
                          <a:spcPct val="107000"/>
                        </a:lnSpc>
                        <a:spcAft>
                          <a:spcPts val="0"/>
                        </a:spcAft>
                        <a:buNone/>
                      </a:pPr>
                      <a:r>
                        <a:rPr lang="en-US" sz="1600">
                          <a:effectLst/>
                          <a:latin typeface="Arial" panose="020B0604020202020204" pitchFamily="34" charset="0"/>
                          <a:cs typeface="Arial" panose="020B0604020202020204" pitchFamily="34" charset="0"/>
                        </a:rPr>
                        <a:t>Agricultural Practice</a:t>
                      </a:r>
                    </a:p>
                    <a:p>
                      <a:pPr marL="0" marR="0" algn="just">
                        <a:lnSpc>
                          <a:spcPct val="107000"/>
                        </a:lnSpc>
                        <a:spcAft>
                          <a:spcPts val="0"/>
                        </a:spcAft>
                        <a:buNone/>
                      </a:pPr>
                      <a:r>
                        <a:rPr lang="en-US" sz="1600">
                          <a:effectLst/>
                          <a:latin typeface="Arial" panose="020B0604020202020204" pitchFamily="34" charset="0"/>
                          <a:cs typeface="Arial" panose="020B0604020202020204" pitchFamily="34" charset="0"/>
                        </a:rPr>
                        <a:t> </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tc>
                <a:tc>
                  <a:txBody>
                    <a:bodyPr/>
                    <a:lstStyle/>
                    <a:p>
                      <a:pPr marL="0" marR="0">
                        <a:lnSpc>
                          <a:spcPct val="107000"/>
                        </a:lnSpc>
                        <a:spcAft>
                          <a:spcPts val="0"/>
                        </a:spcAft>
                        <a:buNone/>
                      </a:pPr>
                      <a:r>
                        <a:rPr lang="en-US" sz="1600">
                          <a:effectLst/>
                          <a:latin typeface="Arial" panose="020B0604020202020204" pitchFamily="34" charset="0"/>
                          <a:cs typeface="Arial" panose="020B0604020202020204" pitchFamily="34" charset="0"/>
                        </a:rPr>
                        <a:t>Intercropping (cassava and groundnut) </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nchor="b"/>
                </a:tc>
                <a:tc>
                  <a:txBody>
                    <a:bodyPr/>
                    <a:lstStyle/>
                    <a:p>
                      <a:pPr marL="0" marR="0" algn="just">
                        <a:lnSpc>
                          <a:spcPct val="107000"/>
                        </a:lnSpc>
                        <a:spcAft>
                          <a:spcPts val="0"/>
                        </a:spcAft>
                        <a:buNone/>
                      </a:pPr>
                      <a:r>
                        <a:rPr lang="en-US" sz="1600">
                          <a:effectLst/>
                          <a:latin typeface="Arial" panose="020B0604020202020204" pitchFamily="34" charset="0"/>
                          <a:cs typeface="Arial" panose="020B0604020202020204" pitchFamily="34" charset="0"/>
                        </a:rPr>
                        <a:t>NA</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tc>
                <a:tc>
                  <a:txBody>
                    <a:bodyPr/>
                    <a:lstStyle/>
                    <a:p>
                      <a:pPr marL="0" marR="0" algn="just">
                        <a:lnSpc>
                          <a:spcPct val="107000"/>
                        </a:lnSpc>
                        <a:spcAft>
                          <a:spcPts val="0"/>
                        </a:spcAft>
                        <a:buNone/>
                      </a:pPr>
                      <a:r>
                        <a:rPr lang="en-US" sz="1600" dirty="0">
                          <a:effectLst/>
                          <a:latin typeface="Arial" panose="020B0604020202020204" pitchFamily="34" charset="0"/>
                          <a:cs typeface="Arial" panose="020B0604020202020204" pitchFamily="34" charset="0"/>
                        </a:rPr>
                        <a:t>Deployed </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tc>
                <a:extLst>
                  <a:ext uri="{0D108BD9-81ED-4DB2-BD59-A6C34878D82A}">
                    <a16:rowId xmlns:a16="http://schemas.microsoft.com/office/drawing/2014/main" val="3447306955"/>
                  </a:ext>
                </a:extLst>
              </a:tr>
              <a:tr h="213702">
                <a:tc>
                  <a:txBody>
                    <a:bodyPr/>
                    <a:lstStyle/>
                    <a:p>
                      <a:pPr marL="0" marR="0" algn="just">
                        <a:lnSpc>
                          <a:spcPct val="107000"/>
                        </a:lnSpc>
                        <a:spcAft>
                          <a:spcPts val="0"/>
                        </a:spcAft>
                        <a:buNone/>
                      </a:pPr>
                      <a:r>
                        <a:rPr lang="en-US" sz="1600">
                          <a:effectLst/>
                          <a:latin typeface="Arial" panose="020B0604020202020204" pitchFamily="34" charset="0"/>
                          <a:cs typeface="Arial" panose="020B0604020202020204" pitchFamily="34" charset="0"/>
                        </a:rPr>
                        <a:t>Agricultural Practice</a:t>
                      </a:r>
                    </a:p>
                    <a:p>
                      <a:pPr marL="0" marR="0" algn="just">
                        <a:lnSpc>
                          <a:spcPct val="107000"/>
                        </a:lnSpc>
                        <a:spcAft>
                          <a:spcPts val="0"/>
                        </a:spcAft>
                        <a:buNone/>
                      </a:pPr>
                      <a:r>
                        <a:rPr lang="en-US" sz="1600">
                          <a:effectLst/>
                          <a:latin typeface="Arial" panose="020B0604020202020204" pitchFamily="34" charset="0"/>
                          <a:cs typeface="Arial" panose="020B0604020202020204" pitchFamily="34" charset="0"/>
                        </a:rPr>
                        <a:t> </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tc>
                <a:tc>
                  <a:txBody>
                    <a:bodyPr/>
                    <a:lstStyle/>
                    <a:p>
                      <a:pPr marL="0" marR="0">
                        <a:lnSpc>
                          <a:spcPct val="107000"/>
                        </a:lnSpc>
                        <a:spcAft>
                          <a:spcPts val="0"/>
                        </a:spcAft>
                        <a:buNone/>
                      </a:pPr>
                      <a:r>
                        <a:rPr lang="en-US" sz="1600">
                          <a:effectLst/>
                          <a:latin typeface="Arial" panose="020B0604020202020204" pitchFamily="34" charset="0"/>
                          <a:cs typeface="Arial" panose="020B0604020202020204" pitchFamily="34" charset="0"/>
                        </a:rPr>
                        <a:t>Intercropping (cassava and cowpea) </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nchor="b"/>
                </a:tc>
                <a:tc>
                  <a:txBody>
                    <a:bodyPr/>
                    <a:lstStyle/>
                    <a:p>
                      <a:pPr marL="0" marR="0" algn="just">
                        <a:lnSpc>
                          <a:spcPct val="107000"/>
                        </a:lnSpc>
                        <a:spcAft>
                          <a:spcPts val="0"/>
                        </a:spcAft>
                        <a:buNone/>
                      </a:pPr>
                      <a:r>
                        <a:rPr lang="en-US" sz="1600">
                          <a:effectLst/>
                          <a:latin typeface="Arial" panose="020B0604020202020204" pitchFamily="34" charset="0"/>
                          <a:cs typeface="Arial" panose="020B0604020202020204" pitchFamily="34" charset="0"/>
                        </a:rPr>
                        <a:t>NA</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tc>
                <a:tc>
                  <a:txBody>
                    <a:bodyPr/>
                    <a:lstStyle/>
                    <a:p>
                      <a:pPr marL="0" marR="0" algn="just">
                        <a:lnSpc>
                          <a:spcPct val="107000"/>
                        </a:lnSpc>
                        <a:spcAft>
                          <a:spcPts val="0"/>
                        </a:spcAft>
                        <a:buNone/>
                      </a:pPr>
                      <a:r>
                        <a:rPr lang="en-US" sz="1600" dirty="0">
                          <a:effectLst/>
                          <a:latin typeface="Arial" panose="020B0604020202020204" pitchFamily="34" charset="0"/>
                          <a:cs typeface="Arial" panose="020B0604020202020204" pitchFamily="34" charset="0"/>
                        </a:rPr>
                        <a:t>Deployed </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tc>
                <a:extLst>
                  <a:ext uri="{0D108BD9-81ED-4DB2-BD59-A6C34878D82A}">
                    <a16:rowId xmlns:a16="http://schemas.microsoft.com/office/drawing/2014/main" val="611490869"/>
                  </a:ext>
                </a:extLst>
              </a:tr>
              <a:tr h="68869">
                <a:tc>
                  <a:txBody>
                    <a:bodyPr/>
                    <a:lstStyle/>
                    <a:p>
                      <a:pPr marL="0" marR="0" algn="just">
                        <a:lnSpc>
                          <a:spcPct val="107000"/>
                        </a:lnSpc>
                        <a:spcAft>
                          <a:spcPts val="0"/>
                        </a:spcAft>
                        <a:buNone/>
                      </a:pPr>
                      <a:r>
                        <a:rPr lang="en-US" sz="1600" dirty="0">
                          <a:effectLst/>
                          <a:latin typeface="Arial" panose="020B0604020202020204" pitchFamily="34" charset="0"/>
                          <a:cs typeface="Arial" panose="020B0604020202020204" pitchFamily="34" charset="0"/>
                        </a:rPr>
                        <a:t>Agricultural Practice</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tc>
                <a:tc>
                  <a:txBody>
                    <a:bodyPr/>
                    <a:lstStyle/>
                    <a:p>
                      <a:pPr marL="0" marR="0" algn="just">
                        <a:lnSpc>
                          <a:spcPct val="107000"/>
                        </a:lnSpc>
                        <a:spcAft>
                          <a:spcPts val="0"/>
                        </a:spcAft>
                        <a:buNone/>
                      </a:pPr>
                      <a:r>
                        <a:rPr lang="en-US" sz="1600">
                          <a:effectLst/>
                          <a:latin typeface="Arial" panose="020B0604020202020204" pitchFamily="34" charset="0"/>
                          <a:cs typeface="Arial" panose="020B0604020202020204" pitchFamily="34" charset="0"/>
                        </a:rPr>
                        <a:t>Crop rotation</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nchor="b"/>
                </a:tc>
                <a:tc>
                  <a:txBody>
                    <a:bodyPr/>
                    <a:lstStyle/>
                    <a:p>
                      <a:pPr marL="0" marR="0" algn="just">
                        <a:lnSpc>
                          <a:spcPct val="107000"/>
                        </a:lnSpc>
                        <a:spcAft>
                          <a:spcPts val="0"/>
                        </a:spcAft>
                        <a:buNone/>
                      </a:pPr>
                      <a:r>
                        <a:rPr lang="en-US" sz="1600">
                          <a:effectLst/>
                          <a:latin typeface="Arial" panose="020B0604020202020204" pitchFamily="34" charset="0"/>
                          <a:cs typeface="Arial" panose="020B0604020202020204" pitchFamily="34" charset="0"/>
                        </a:rPr>
                        <a:t>NA</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tc>
                <a:tc>
                  <a:txBody>
                    <a:bodyPr/>
                    <a:lstStyle/>
                    <a:p>
                      <a:pPr marL="0" marR="0" algn="just">
                        <a:lnSpc>
                          <a:spcPct val="107000"/>
                        </a:lnSpc>
                        <a:spcAft>
                          <a:spcPts val="0"/>
                        </a:spcAft>
                        <a:buNone/>
                      </a:pPr>
                      <a:r>
                        <a:rPr lang="en-US" sz="1600" dirty="0">
                          <a:effectLst/>
                          <a:latin typeface="Arial" panose="020B0604020202020204" pitchFamily="34" charset="0"/>
                          <a:cs typeface="Arial" panose="020B0604020202020204" pitchFamily="34" charset="0"/>
                        </a:rPr>
                        <a:t>Deployed </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25376" marR="25376" marT="0" marB="0"/>
                </a:tc>
                <a:extLst>
                  <a:ext uri="{0D108BD9-81ED-4DB2-BD59-A6C34878D82A}">
                    <a16:rowId xmlns:a16="http://schemas.microsoft.com/office/drawing/2014/main" val="4226504496"/>
                  </a:ext>
                </a:extLst>
              </a:tr>
            </a:tbl>
          </a:graphicData>
        </a:graphic>
      </p:graphicFrame>
      <p:sp>
        <p:nvSpPr>
          <p:cNvPr id="4" name="TextBox 3">
            <a:extLst>
              <a:ext uri="{FF2B5EF4-FFF2-40B4-BE49-F238E27FC236}">
                <a16:creationId xmlns:a16="http://schemas.microsoft.com/office/drawing/2014/main" id="{DB2789F6-E402-0192-9972-82BAEF85A40F}"/>
              </a:ext>
            </a:extLst>
          </p:cNvPr>
          <p:cNvSpPr txBox="1"/>
          <p:nvPr/>
        </p:nvSpPr>
        <p:spPr>
          <a:xfrm>
            <a:off x="357997" y="84766"/>
            <a:ext cx="7975120" cy="400110"/>
          </a:xfrm>
          <a:prstGeom prst="rect">
            <a:avLst/>
          </a:prstGeom>
          <a:noFill/>
        </p:spPr>
        <p:txBody>
          <a:bodyPr wrap="square">
            <a:spAutoFit/>
          </a:bodyPr>
          <a:lstStyle/>
          <a:p>
            <a:r>
              <a:rPr lang="en-US" sz="2000" b="1" dirty="0">
                <a:effectLst/>
                <a:latin typeface="Arial" panose="020B0604020202020204" pitchFamily="34" charset="0"/>
                <a:ea typeface="Calibri" panose="020F0502020204030204" pitchFamily="34" charset="0"/>
                <a:cs typeface="Arial" panose="020B0604020202020204" pitchFamily="34" charset="0"/>
              </a:rPr>
              <a:t>Table 11: Cont’d</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4878743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71C318-5656-27C2-BC01-0E6E9F8E8967}"/>
            </a:ext>
          </a:extLst>
        </p:cNvPr>
        <p:cNvGrpSpPr/>
        <p:nvPr/>
      </p:nvGrpSpPr>
      <p:grpSpPr>
        <a:xfrm>
          <a:off x="0" y="0"/>
          <a:ext cx="0" cy="0"/>
          <a:chOff x="0" y="0"/>
          <a:chExt cx="0" cy="0"/>
        </a:xfrm>
      </p:grpSpPr>
      <p:sp>
        <p:nvSpPr>
          <p:cNvPr id="3" name="Date Placeholder 2">
            <a:extLst>
              <a:ext uri="{FF2B5EF4-FFF2-40B4-BE49-F238E27FC236}">
                <a16:creationId xmlns:a16="http://schemas.microsoft.com/office/drawing/2014/main" id="{AE668E8C-9680-99D0-B663-5029EE981D62}"/>
              </a:ext>
            </a:extLst>
          </p:cNvPr>
          <p:cNvSpPr>
            <a:spLocks noGrp="1"/>
          </p:cNvSpPr>
          <p:nvPr>
            <p:ph type="dt" sz="half" idx="10"/>
          </p:nvPr>
        </p:nvSpPr>
        <p:spPr/>
        <p:txBody>
          <a:bodyPr/>
          <a:lstStyle/>
          <a:p>
            <a:fld id="{4F5F04B2-81B6-4222-817F-9329F8690712}" type="datetime3">
              <a:rPr lang="en-US" smtClean="0"/>
              <a:t>13 December 2025</a:t>
            </a:fld>
            <a:endParaRPr lang="en-US" dirty="0"/>
          </a:p>
        </p:txBody>
      </p:sp>
      <p:sp>
        <p:nvSpPr>
          <p:cNvPr id="7" name="Slide Number Placeholder 6">
            <a:extLst>
              <a:ext uri="{FF2B5EF4-FFF2-40B4-BE49-F238E27FC236}">
                <a16:creationId xmlns:a16="http://schemas.microsoft.com/office/drawing/2014/main" id="{84DB3DE6-6AEC-EB7D-D31D-E0ADD69703AB}"/>
              </a:ext>
            </a:extLst>
          </p:cNvPr>
          <p:cNvSpPr>
            <a:spLocks noGrp="1"/>
          </p:cNvSpPr>
          <p:nvPr>
            <p:ph type="sldNum" sz="quarter" idx="12"/>
          </p:nvPr>
        </p:nvSpPr>
        <p:spPr/>
        <p:txBody>
          <a:bodyPr/>
          <a:lstStyle/>
          <a:p>
            <a:fld id="{C1C11204-8A74-44E9-96C8-B6A49D60E869}" type="slidenum">
              <a:rPr lang="en-US" smtClean="0"/>
              <a:t>44</a:t>
            </a:fld>
            <a:endParaRPr lang="en-US" dirty="0"/>
          </a:p>
        </p:txBody>
      </p:sp>
      <p:graphicFrame>
        <p:nvGraphicFramePr>
          <p:cNvPr id="2" name="Chart 1">
            <a:extLst>
              <a:ext uri="{FF2B5EF4-FFF2-40B4-BE49-F238E27FC236}">
                <a16:creationId xmlns:a16="http://schemas.microsoft.com/office/drawing/2014/main" id="{2C86FB57-1223-8873-C431-39C10E6126A1}"/>
              </a:ext>
            </a:extLst>
          </p:cNvPr>
          <p:cNvGraphicFramePr/>
          <p:nvPr>
            <p:extLst>
              <p:ext uri="{D42A27DB-BD31-4B8C-83A1-F6EECF244321}">
                <p14:modId xmlns:p14="http://schemas.microsoft.com/office/powerpoint/2010/main" val="1748837682"/>
              </p:ext>
            </p:extLst>
          </p:nvPr>
        </p:nvGraphicFramePr>
        <p:xfrm>
          <a:off x="345162" y="685799"/>
          <a:ext cx="8265438" cy="3661914"/>
        </p:xfrm>
        <a:graphic>
          <a:graphicData uri="http://schemas.openxmlformats.org/drawingml/2006/chart">
            <c:chart xmlns:c="http://schemas.openxmlformats.org/drawingml/2006/chart" xmlns:r="http://schemas.openxmlformats.org/officeDocument/2006/relationships" r:id="rId2"/>
          </a:graphicData>
        </a:graphic>
      </p:graphicFrame>
      <p:sp>
        <p:nvSpPr>
          <p:cNvPr id="10" name="TextBox 9">
            <a:extLst>
              <a:ext uri="{FF2B5EF4-FFF2-40B4-BE49-F238E27FC236}">
                <a16:creationId xmlns:a16="http://schemas.microsoft.com/office/drawing/2014/main" id="{CDCEFF64-5324-43F4-8C77-19DCA52B7833}"/>
              </a:ext>
            </a:extLst>
          </p:cNvPr>
          <p:cNvSpPr txBox="1"/>
          <p:nvPr/>
        </p:nvSpPr>
        <p:spPr>
          <a:xfrm>
            <a:off x="345162" y="4462595"/>
            <a:ext cx="6098874" cy="400110"/>
          </a:xfrm>
          <a:prstGeom prst="rect">
            <a:avLst/>
          </a:prstGeom>
          <a:noFill/>
        </p:spPr>
        <p:txBody>
          <a:bodyPr wrap="square">
            <a:spAutoFit/>
          </a:bodyPr>
          <a:lstStyle/>
          <a:p>
            <a:r>
              <a:rPr lang="en-US" sz="2000" b="1" dirty="0">
                <a:effectLst/>
                <a:latin typeface="Arial" panose="020B0604020202020204" pitchFamily="34" charset="0"/>
                <a:ea typeface="Calibri" panose="020F0502020204030204" pitchFamily="34" charset="0"/>
                <a:cs typeface="Arial" panose="020B0604020202020204" pitchFamily="34" charset="0"/>
              </a:rPr>
              <a:t>Figure 21:</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b="1" dirty="0">
                <a:effectLst/>
                <a:latin typeface="Arial" panose="020B0604020202020204" pitchFamily="34" charset="0"/>
                <a:ea typeface="Calibri" panose="020F0502020204030204" pitchFamily="34" charset="0"/>
                <a:cs typeface="Arial" panose="020B0604020202020204" pitchFamily="34" charset="0"/>
              </a:rPr>
              <a:t>Climate-smartness of technologies</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8635974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196E26-7158-B36E-7DC7-C8085A12EF8C}"/>
            </a:ext>
          </a:extLst>
        </p:cNvPr>
        <p:cNvGrpSpPr/>
        <p:nvPr/>
      </p:nvGrpSpPr>
      <p:grpSpPr>
        <a:xfrm>
          <a:off x="0" y="0"/>
          <a:ext cx="0" cy="0"/>
          <a:chOff x="0" y="0"/>
          <a:chExt cx="0" cy="0"/>
        </a:xfrm>
      </p:grpSpPr>
      <p:sp>
        <p:nvSpPr>
          <p:cNvPr id="3" name="Date Placeholder 2">
            <a:extLst>
              <a:ext uri="{FF2B5EF4-FFF2-40B4-BE49-F238E27FC236}">
                <a16:creationId xmlns:a16="http://schemas.microsoft.com/office/drawing/2014/main" id="{6B08EF16-AD91-CB5D-F270-1E35D8003729}"/>
              </a:ext>
            </a:extLst>
          </p:cNvPr>
          <p:cNvSpPr>
            <a:spLocks noGrp="1"/>
          </p:cNvSpPr>
          <p:nvPr>
            <p:ph type="dt" sz="half" idx="10"/>
          </p:nvPr>
        </p:nvSpPr>
        <p:spPr/>
        <p:txBody>
          <a:bodyPr/>
          <a:lstStyle/>
          <a:p>
            <a:fld id="{4F5F04B2-81B6-4222-817F-9329F8690712}" type="datetime3">
              <a:rPr lang="en-US" smtClean="0"/>
              <a:t>14 December 2025</a:t>
            </a:fld>
            <a:endParaRPr lang="en-US" dirty="0"/>
          </a:p>
        </p:txBody>
      </p:sp>
      <p:sp>
        <p:nvSpPr>
          <p:cNvPr id="7" name="Slide Number Placeholder 6">
            <a:extLst>
              <a:ext uri="{FF2B5EF4-FFF2-40B4-BE49-F238E27FC236}">
                <a16:creationId xmlns:a16="http://schemas.microsoft.com/office/drawing/2014/main" id="{ADE5FB30-5309-2183-6101-3E9E8626AC58}"/>
              </a:ext>
            </a:extLst>
          </p:cNvPr>
          <p:cNvSpPr>
            <a:spLocks noGrp="1"/>
          </p:cNvSpPr>
          <p:nvPr>
            <p:ph type="sldNum" sz="quarter" idx="12"/>
          </p:nvPr>
        </p:nvSpPr>
        <p:spPr/>
        <p:txBody>
          <a:bodyPr/>
          <a:lstStyle/>
          <a:p>
            <a:fld id="{C1C11204-8A74-44E9-96C8-B6A49D60E869}" type="slidenum">
              <a:rPr lang="en-US" smtClean="0"/>
              <a:t>45</a:t>
            </a:fld>
            <a:endParaRPr lang="en-US" dirty="0"/>
          </a:p>
        </p:txBody>
      </p:sp>
      <p:sp>
        <p:nvSpPr>
          <p:cNvPr id="4" name="TextBox 3">
            <a:extLst>
              <a:ext uri="{FF2B5EF4-FFF2-40B4-BE49-F238E27FC236}">
                <a16:creationId xmlns:a16="http://schemas.microsoft.com/office/drawing/2014/main" id="{C02B7950-46A2-2932-6677-ECCE8F51EA04}"/>
              </a:ext>
            </a:extLst>
          </p:cNvPr>
          <p:cNvSpPr txBox="1"/>
          <p:nvPr/>
        </p:nvSpPr>
        <p:spPr>
          <a:xfrm>
            <a:off x="150961" y="136525"/>
            <a:ext cx="9096555" cy="400110"/>
          </a:xfrm>
          <a:prstGeom prst="rect">
            <a:avLst/>
          </a:prstGeom>
          <a:noFill/>
        </p:spPr>
        <p:txBody>
          <a:bodyPr wrap="square">
            <a:spAutoFit/>
          </a:bodyPr>
          <a:lstStyle/>
          <a:p>
            <a:r>
              <a:rPr lang="en-US" sz="2000" b="1" kern="0" dirty="0">
                <a:effectLst/>
                <a:latin typeface="Arial" panose="020B0604020202020204" pitchFamily="34" charset="0"/>
                <a:ea typeface="Calibri" panose="020F0502020204030204" pitchFamily="34" charset="0"/>
                <a:cs typeface="Arial" panose="020B0604020202020204" pitchFamily="34" charset="0"/>
              </a:rPr>
              <a:t>Category I: Best-bet crop seed varieties or animal breeds</a:t>
            </a:r>
            <a:endParaRPr lang="en-US" sz="2000" dirty="0">
              <a:latin typeface="Arial" panose="020B0604020202020204" pitchFamily="34" charset="0"/>
              <a:cs typeface="Arial" panose="020B0604020202020204" pitchFamily="34" charset="0"/>
            </a:endParaRPr>
          </a:p>
        </p:txBody>
      </p:sp>
      <p:graphicFrame>
        <p:nvGraphicFramePr>
          <p:cNvPr id="10" name="Table 9">
            <a:extLst>
              <a:ext uri="{FF2B5EF4-FFF2-40B4-BE49-F238E27FC236}">
                <a16:creationId xmlns:a16="http://schemas.microsoft.com/office/drawing/2014/main" id="{F06CDACA-4FE7-E980-3197-B6F38AA0ADB0}"/>
              </a:ext>
            </a:extLst>
          </p:cNvPr>
          <p:cNvGraphicFramePr>
            <a:graphicFrameLocks noGrp="1"/>
          </p:cNvGraphicFramePr>
          <p:nvPr>
            <p:extLst>
              <p:ext uri="{D42A27DB-BD31-4B8C-83A1-F6EECF244321}">
                <p14:modId xmlns:p14="http://schemas.microsoft.com/office/powerpoint/2010/main" val="3503024127"/>
              </p:ext>
            </p:extLst>
          </p:nvPr>
        </p:nvGraphicFramePr>
        <p:xfrm>
          <a:off x="418958" y="678570"/>
          <a:ext cx="11002416" cy="4629831"/>
        </p:xfrm>
        <a:graphic>
          <a:graphicData uri="http://schemas.openxmlformats.org/drawingml/2006/table">
            <a:tbl>
              <a:tblPr firstRow="1" bandRow="1">
                <a:tableStyleId>{5C22544A-7EE6-4342-B048-85BDC9FD1C3A}</a:tableStyleId>
              </a:tblPr>
              <a:tblGrid>
                <a:gridCol w="3032185">
                  <a:extLst>
                    <a:ext uri="{9D8B030D-6E8A-4147-A177-3AD203B41FA5}">
                      <a16:colId xmlns:a16="http://schemas.microsoft.com/office/drawing/2014/main" val="2760487554"/>
                    </a:ext>
                  </a:extLst>
                </a:gridCol>
                <a:gridCol w="4968238">
                  <a:extLst>
                    <a:ext uri="{9D8B030D-6E8A-4147-A177-3AD203B41FA5}">
                      <a16:colId xmlns:a16="http://schemas.microsoft.com/office/drawing/2014/main" val="1378331322"/>
                    </a:ext>
                  </a:extLst>
                </a:gridCol>
                <a:gridCol w="3001993">
                  <a:extLst>
                    <a:ext uri="{9D8B030D-6E8A-4147-A177-3AD203B41FA5}">
                      <a16:colId xmlns:a16="http://schemas.microsoft.com/office/drawing/2014/main" val="3775432685"/>
                    </a:ext>
                  </a:extLst>
                </a:gridCol>
              </a:tblGrid>
              <a:tr h="529128">
                <a:tc>
                  <a:txBody>
                    <a:bodyPr/>
                    <a:lstStyle/>
                    <a:p>
                      <a:r>
                        <a:rPr lang="en-US" sz="2000" b="1" kern="1200" dirty="0">
                          <a:solidFill>
                            <a:schemeClr val="lt1"/>
                          </a:solidFill>
                          <a:effectLst/>
                          <a:latin typeface="+mn-lt"/>
                          <a:ea typeface="+mn-ea"/>
                          <a:cs typeface="+mn-cs"/>
                        </a:rPr>
                        <a:t>Technology</a:t>
                      </a:r>
                      <a:endParaRPr lang="en-US" sz="2000" dirty="0"/>
                    </a:p>
                  </a:txBody>
                  <a:tcPr/>
                </a:tc>
                <a:tc>
                  <a:txBody>
                    <a:bodyPr/>
                    <a:lstStyle/>
                    <a:p>
                      <a:pPr marL="0" marR="0" algn="just">
                        <a:lnSpc>
                          <a:spcPct val="107000"/>
                        </a:lnSpc>
                        <a:spcAft>
                          <a:spcPts val="800"/>
                        </a:spcAft>
                        <a:buNone/>
                      </a:pPr>
                      <a:r>
                        <a:rPr lang="en-US" sz="2000" b="1">
                          <a:effectLst/>
                          <a:latin typeface="Times New Roman" panose="02020603050405020304" pitchFamily="18" charset="0"/>
                          <a:ea typeface="Calibri" panose="020F0502020204030204" pitchFamily="34" charset="0"/>
                          <a:cs typeface="Times New Roman" panose="02020603050405020304" pitchFamily="18" charset="0"/>
                        </a:rPr>
                        <a:t>Comment </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US" sz="2000" b="1" kern="1200" dirty="0">
                          <a:solidFill>
                            <a:schemeClr val="lt1"/>
                          </a:solidFill>
                          <a:effectLst/>
                          <a:latin typeface="+mn-lt"/>
                          <a:ea typeface="+mn-ea"/>
                          <a:cs typeface="+mn-cs"/>
                        </a:rPr>
                        <a:t>Photo</a:t>
                      </a:r>
                      <a:endParaRPr lang="en-US" sz="2000" dirty="0"/>
                    </a:p>
                  </a:txBody>
                  <a:tcPr/>
                </a:tc>
                <a:extLst>
                  <a:ext uri="{0D108BD9-81ED-4DB2-BD59-A6C34878D82A}">
                    <a16:rowId xmlns:a16="http://schemas.microsoft.com/office/drawing/2014/main" val="1153779260"/>
                  </a:ext>
                </a:extLst>
              </a:tr>
              <a:tr h="3473009">
                <a:tc>
                  <a:txBody>
                    <a:bodyPr/>
                    <a:lstStyle/>
                    <a:p>
                      <a:endParaRPr lang="en-US" sz="2000" dirty="0"/>
                    </a:p>
                  </a:txBody>
                  <a:tcPr/>
                </a:tc>
                <a:tc>
                  <a:txBody>
                    <a:bodyPr/>
                    <a:lstStyle/>
                    <a:p>
                      <a:pPr marL="0" marR="0">
                        <a:lnSpc>
                          <a:spcPct val="107000"/>
                        </a:lnSpc>
                        <a:spcAft>
                          <a:spcPts val="800"/>
                        </a:spcAft>
                        <a:buNone/>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P: The variety is high yielding (&gt; 33 t/ha), increasing farmers’ income, and highly nutritious</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Aft>
                          <a:spcPts val="800"/>
                        </a:spcAft>
                        <a:buNone/>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A: Resistant to ACMD and CBB, fairly tolerant to CGM and Mealy Bugs (MB), generally accepted by farmers across the country, has multiple revenue streams, tolerant to drought, and gender sensitive – provides income opportunities for women</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Aft>
                          <a:spcPts val="800"/>
                        </a:spcAft>
                        <a:buNone/>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M: It contributes to soil organic matter, enhancing fertility and reducing erosion, and it utilizes nutrients efficiently</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endParaRPr lang="en-US" sz="2000" dirty="0"/>
                    </a:p>
                  </a:txBody>
                  <a:tcPr/>
                </a:tc>
                <a:extLst>
                  <a:ext uri="{0D108BD9-81ED-4DB2-BD59-A6C34878D82A}">
                    <a16:rowId xmlns:a16="http://schemas.microsoft.com/office/drawing/2014/main" val="3920529063"/>
                  </a:ext>
                </a:extLst>
              </a:tr>
            </a:tbl>
          </a:graphicData>
        </a:graphic>
      </p:graphicFrame>
      <p:pic>
        <p:nvPicPr>
          <p:cNvPr id="11" name="Picture 10">
            <a:extLst>
              <a:ext uri="{FF2B5EF4-FFF2-40B4-BE49-F238E27FC236}">
                <a16:creationId xmlns:a16="http://schemas.microsoft.com/office/drawing/2014/main" id="{A352E68C-DA2D-980B-90D3-F22CEBD02C3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418958" y="1176684"/>
            <a:ext cx="3031608" cy="2774214"/>
          </a:xfrm>
          <a:prstGeom prst="rect">
            <a:avLst/>
          </a:prstGeom>
          <a:noFill/>
        </p:spPr>
      </p:pic>
      <p:pic>
        <p:nvPicPr>
          <p:cNvPr id="12" name="Picture 11">
            <a:extLst>
              <a:ext uri="{FF2B5EF4-FFF2-40B4-BE49-F238E27FC236}">
                <a16:creationId xmlns:a16="http://schemas.microsoft.com/office/drawing/2014/main" id="{98939481-0AC7-C20A-74D6-6A64239A6A97}"/>
              </a:ext>
            </a:extLst>
          </p:cNvPr>
          <p:cNvPicPr>
            <a:picLocks noChangeAspect="1"/>
          </p:cNvPicPr>
          <p:nvPr/>
        </p:nvPicPr>
        <p:blipFill>
          <a:blip r:embed="rId3" cstate="print">
            <a:extLst>
              <a:ext uri="{28A0092B-C50C-407E-A947-70E740481C1C}">
                <a14:useLocalDpi xmlns:a14="http://schemas.microsoft.com/office/drawing/2010/main" val="0"/>
              </a:ext>
            </a:extLst>
          </a:blip>
          <a:srcRect b="33610"/>
          <a:stretch>
            <a:fillRect/>
          </a:stretch>
        </p:blipFill>
        <p:spPr>
          <a:xfrm>
            <a:off x="8610600" y="1304925"/>
            <a:ext cx="2743200" cy="3375782"/>
          </a:xfrm>
          <a:prstGeom prst="rect">
            <a:avLst/>
          </a:prstGeom>
          <a:noFill/>
          <a:ln>
            <a:noFill/>
          </a:ln>
        </p:spPr>
      </p:pic>
    </p:spTree>
    <p:extLst>
      <p:ext uri="{BB962C8B-B14F-4D97-AF65-F5344CB8AC3E}">
        <p14:creationId xmlns:p14="http://schemas.microsoft.com/office/powerpoint/2010/main" val="347215653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396535-6139-A721-1D6B-7CF7F3F811CF}"/>
            </a:ext>
          </a:extLst>
        </p:cNvPr>
        <p:cNvGrpSpPr/>
        <p:nvPr/>
      </p:nvGrpSpPr>
      <p:grpSpPr>
        <a:xfrm>
          <a:off x="0" y="0"/>
          <a:ext cx="0" cy="0"/>
          <a:chOff x="0" y="0"/>
          <a:chExt cx="0" cy="0"/>
        </a:xfrm>
      </p:grpSpPr>
      <p:sp>
        <p:nvSpPr>
          <p:cNvPr id="3" name="Date Placeholder 2">
            <a:extLst>
              <a:ext uri="{FF2B5EF4-FFF2-40B4-BE49-F238E27FC236}">
                <a16:creationId xmlns:a16="http://schemas.microsoft.com/office/drawing/2014/main" id="{0197FECA-4D16-36D0-F56E-E475DE00ADCA}"/>
              </a:ext>
            </a:extLst>
          </p:cNvPr>
          <p:cNvSpPr>
            <a:spLocks noGrp="1"/>
          </p:cNvSpPr>
          <p:nvPr>
            <p:ph type="dt" sz="half" idx="10"/>
          </p:nvPr>
        </p:nvSpPr>
        <p:spPr/>
        <p:txBody>
          <a:bodyPr/>
          <a:lstStyle/>
          <a:p>
            <a:fld id="{4F5F04B2-81B6-4222-817F-9329F8690712}" type="datetime3">
              <a:rPr lang="en-US" smtClean="0"/>
              <a:t>14 December 2025</a:t>
            </a:fld>
            <a:endParaRPr lang="en-US" dirty="0"/>
          </a:p>
        </p:txBody>
      </p:sp>
      <p:sp>
        <p:nvSpPr>
          <p:cNvPr id="7" name="Slide Number Placeholder 6">
            <a:extLst>
              <a:ext uri="{FF2B5EF4-FFF2-40B4-BE49-F238E27FC236}">
                <a16:creationId xmlns:a16="http://schemas.microsoft.com/office/drawing/2014/main" id="{3714DE91-50BE-75E5-1D20-149473C4F872}"/>
              </a:ext>
            </a:extLst>
          </p:cNvPr>
          <p:cNvSpPr>
            <a:spLocks noGrp="1"/>
          </p:cNvSpPr>
          <p:nvPr>
            <p:ph type="sldNum" sz="quarter" idx="12"/>
          </p:nvPr>
        </p:nvSpPr>
        <p:spPr/>
        <p:txBody>
          <a:bodyPr/>
          <a:lstStyle/>
          <a:p>
            <a:fld id="{C1C11204-8A74-44E9-96C8-B6A49D60E869}" type="slidenum">
              <a:rPr lang="en-US" smtClean="0"/>
              <a:t>46</a:t>
            </a:fld>
            <a:endParaRPr lang="en-US" dirty="0"/>
          </a:p>
        </p:txBody>
      </p:sp>
      <p:sp>
        <p:nvSpPr>
          <p:cNvPr id="4" name="TextBox 3">
            <a:extLst>
              <a:ext uri="{FF2B5EF4-FFF2-40B4-BE49-F238E27FC236}">
                <a16:creationId xmlns:a16="http://schemas.microsoft.com/office/drawing/2014/main" id="{BBA58E12-A2A8-34B0-245D-E810307FE7E1}"/>
              </a:ext>
            </a:extLst>
          </p:cNvPr>
          <p:cNvSpPr txBox="1"/>
          <p:nvPr/>
        </p:nvSpPr>
        <p:spPr>
          <a:xfrm>
            <a:off x="150961" y="136525"/>
            <a:ext cx="9096555" cy="400110"/>
          </a:xfrm>
          <a:prstGeom prst="rect">
            <a:avLst/>
          </a:prstGeom>
          <a:noFill/>
        </p:spPr>
        <p:txBody>
          <a:bodyPr wrap="square">
            <a:spAutoFit/>
          </a:bodyPr>
          <a:lstStyle/>
          <a:p>
            <a:r>
              <a:rPr lang="en-US" sz="2000" b="1" kern="0" dirty="0">
                <a:effectLst/>
                <a:latin typeface="Arial" panose="020B0604020202020204" pitchFamily="34" charset="0"/>
                <a:ea typeface="Calibri" panose="020F0502020204030204" pitchFamily="34" charset="0"/>
                <a:cs typeface="Arial" panose="020B0604020202020204" pitchFamily="34" charset="0"/>
              </a:rPr>
              <a:t>Category I: Best-bet crop seed varieties or animal breeds</a:t>
            </a:r>
            <a:endParaRPr lang="en-US" sz="2000" dirty="0">
              <a:latin typeface="Arial" panose="020B0604020202020204" pitchFamily="34" charset="0"/>
              <a:cs typeface="Arial" panose="020B0604020202020204" pitchFamily="34" charset="0"/>
            </a:endParaRPr>
          </a:p>
        </p:txBody>
      </p:sp>
      <p:graphicFrame>
        <p:nvGraphicFramePr>
          <p:cNvPr id="10" name="Table 9">
            <a:extLst>
              <a:ext uri="{FF2B5EF4-FFF2-40B4-BE49-F238E27FC236}">
                <a16:creationId xmlns:a16="http://schemas.microsoft.com/office/drawing/2014/main" id="{6E020734-4970-5DC3-9953-588ECACD9905}"/>
              </a:ext>
            </a:extLst>
          </p:cNvPr>
          <p:cNvGraphicFramePr>
            <a:graphicFrameLocks noGrp="1"/>
          </p:cNvGraphicFramePr>
          <p:nvPr>
            <p:extLst>
              <p:ext uri="{D42A27DB-BD31-4B8C-83A1-F6EECF244321}">
                <p14:modId xmlns:p14="http://schemas.microsoft.com/office/powerpoint/2010/main" val="4152161136"/>
              </p:ext>
            </p:extLst>
          </p:nvPr>
        </p:nvGraphicFramePr>
        <p:xfrm>
          <a:off x="418958" y="678570"/>
          <a:ext cx="11002416" cy="4629830"/>
        </p:xfrm>
        <a:graphic>
          <a:graphicData uri="http://schemas.openxmlformats.org/drawingml/2006/table">
            <a:tbl>
              <a:tblPr firstRow="1" bandRow="1">
                <a:tableStyleId>{5C22544A-7EE6-4342-B048-85BDC9FD1C3A}</a:tableStyleId>
              </a:tblPr>
              <a:tblGrid>
                <a:gridCol w="3032185">
                  <a:extLst>
                    <a:ext uri="{9D8B030D-6E8A-4147-A177-3AD203B41FA5}">
                      <a16:colId xmlns:a16="http://schemas.microsoft.com/office/drawing/2014/main" val="2760487554"/>
                    </a:ext>
                  </a:extLst>
                </a:gridCol>
                <a:gridCol w="4968238">
                  <a:extLst>
                    <a:ext uri="{9D8B030D-6E8A-4147-A177-3AD203B41FA5}">
                      <a16:colId xmlns:a16="http://schemas.microsoft.com/office/drawing/2014/main" val="1378331322"/>
                    </a:ext>
                  </a:extLst>
                </a:gridCol>
                <a:gridCol w="3001993">
                  <a:extLst>
                    <a:ext uri="{9D8B030D-6E8A-4147-A177-3AD203B41FA5}">
                      <a16:colId xmlns:a16="http://schemas.microsoft.com/office/drawing/2014/main" val="3775432685"/>
                    </a:ext>
                  </a:extLst>
                </a:gridCol>
              </a:tblGrid>
              <a:tr h="612116">
                <a:tc>
                  <a:txBody>
                    <a:bodyPr/>
                    <a:lstStyle/>
                    <a:p>
                      <a:r>
                        <a:rPr lang="en-US" sz="2000" b="1" kern="1200" dirty="0">
                          <a:solidFill>
                            <a:schemeClr val="lt1"/>
                          </a:solidFill>
                          <a:effectLst/>
                          <a:latin typeface="Arial" panose="020B0604020202020204" pitchFamily="34" charset="0"/>
                          <a:ea typeface="+mn-ea"/>
                          <a:cs typeface="Arial" panose="020B0604020202020204" pitchFamily="34" charset="0"/>
                        </a:rPr>
                        <a:t>Technology</a:t>
                      </a:r>
                      <a:endParaRPr lang="en-US" sz="2000" dirty="0">
                        <a:latin typeface="Arial" panose="020B0604020202020204" pitchFamily="34" charset="0"/>
                        <a:cs typeface="Arial" panose="020B0604020202020204" pitchFamily="34" charset="0"/>
                      </a:endParaRPr>
                    </a:p>
                  </a:txBody>
                  <a:tcPr/>
                </a:tc>
                <a:tc>
                  <a:txBody>
                    <a:bodyPr/>
                    <a:lstStyle/>
                    <a:p>
                      <a:pPr marL="0" marR="0" algn="just">
                        <a:lnSpc>
                          <a:spcPct val="107000"/>
                        </a:lnSpc>
                        <a:spcAft>
                          <a:spcPts val="800"/>
                        </a:spcAft>
                        <a:buNone/>
                      </a:pPr>
                      <a:r>
                        <a:rPr lang="en-US" sz="2000" b="1">
                          <a:effectLst/>
                          <a:latin typeface="Arial" panose="020B0604020202020204" pitchFamily="34" charset="0"/>
                          <a:ea typeface="Calibri" panose="020F0502020204030204" pitchFamily="34" charset="0"/>
                          <a:cs typeface="Arial" panose="020B0604020202020204" pitchFamily="34" charset="0"/>
                        </a:rPr>
                        <a:t>Comment </a:t>
                      </a:r>
                      <a:endParaRPr lang="en-US"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r>
                        <a:rPr lang="en-US" sz="2000" b="1" kern="1200" dirty="0">
                          <a:solidFill>
                            <a:schemeClr val="lt1"/>
                          </a:solidFill>
                          <a:effectLst/>
                          <a:latin typeface="Arial" panose="020B0604020202020204" pitchFamily="34" charset="0"/>
                          <a:ea typeface="+mn-ea"/>
                          <a:cs typeface="Arial" panose="020B0604020202020204" pitchFamily="34" charset="0"/>
                        </a:rPr>
                        <a:t>Photo</a:t>
                      </a:r>
                      <a:endParaRPr lang="en-US"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153779260"/>
                  </a:ext>
                </a:extLst>
              </a:tr>
              <a:tr h="4017714">
                <a:tc>
                  <a:txBody>
                    <a:bodyPr/>
                    <a:lstStyle/>
                    <a:p>
                      <a:endParaRPr lang="en-US" sz="2000" dirty="0">
                        <a:latin typeface="Arial" panose="020B0604020202020204" pitchFamily="34" charset="0"/>
                        <a:cs typeface="Arial" panose="020B0604020202020204" pitchFamily="34" charset="0"/>
                      </a:endParaRPr>
                    </a:p>
                  </a:txBody>
                  <a:tcPr/>
                </a:tc>
                <a:tc>
                  <a:txBody>
                    <a:bodyPr/>
                    <a:lstStyle/>
                    <a:p>
                      <a:r>
                        <a:rPr lang="en-US" sz="2000" kern="1200" dirty="0">
                          <a:solidFill>
                            <a:schemeClr val="dk1"/>
                          </a:solidFill>
                          <a:effectLst/>
                          <a:latin typeface="Arial" panose="020B0604020202020204" pitchFamily="34" charset="0"/>
                          <a:ea typeface="+mn-ea"/>
                          <a:cs typeface="Arial" panose="020B0604020202020204" pitchFamily="34" charset="0"/>
                        </a:rPr>
                        <a:t>P: High yielding, increases income, nutritious</a:t>
                      </a:r>
                    </a:p>
                    <a:p>
                      <a:r>
                        <a:rPr lang="en-US" sz="2000" kern="1200" dirty="0">
                          <a:solidFill>
                            <a:schemeClr val="dk1"/>
                          </a:solidFill>
                          <a:effectLst/>
                          <a:latin typeface="Arial" panose="020B0604020202020204" pitchFamily="34" charset="0"/>
                          <a:ea typeface="+mn-ea"/>
                          <a:cs typeface="Arial" panose="020B0604020202020204" pitchFamily="34" charset="0"/>
                        </a:rPr>
                        <a:t>A: Resistant to ACMD and BB, fairly tolerant to CGM and MB, Improves Soil structure, generally accepted, income diversification, withstands dry spells, gender sensitive</a:t>
                      </a:r>
                    </a:p>
                    <a:p>
                      <a:r>
                        <a:rPr lang="en-US" sz="2000" kern="1200" dirty="0">
                          <a:solidFill>
                            <a:schemeClr val="dk1"/>
                          </a:solidFill>
                          <a:effectLst/>
                          <a:latin typeface="Arial" panose="020B0604020202020204" pitchFamily="34" charset="0"/>
                          <a:ea typeface="+mn-ea"/>
                          <a:cs typeface="Arial" panose="020B0604020202020204" pitchFamily="34" charset="0"/>
                        </a:rPr>
                        <a:t>M: It contributes to soil organic matter</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endParaRPr lang="en-US"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920529063"/>
                  </a:ext>
                </a:extLst>
              </a:tr>
            </a:tbl>
          </a:graphicData>
        </a:graphic>
      </p:graphicFrame>
      <p:pic>
        <p:nvPicPr>
          <p:cNvPr id="2" name="Picture 1">
            <a:extLst>
              <a:ext uri="{FF2B5EF4-FFF2-40B4-BE49-F238E27FC236}">
                <a16:creationId xmlns:a16="http://schemas.microsoft.com/office/drawing/2014/main" id="{53630C77-828F-46D0-89E8-7CFA327A9387}"/>
              </a:ext>
            </a:extLst>
          </p:cNvPr>
          <p:cNvPicPr>
            <a:picLocks noChangeAspect="1"/>
          </p:cNvPicPr>
          <p:nvPr/>
        </p:nvPicPr>
        <p:blipFill>
          <a:blip r:embed="rId2" cstate="print">
            <a:extLst>
              <a:ext uri="{28A0092B-C50C-407E-A947-70E740481C1C}">
                <a14:useLocalDpi xmlns:a14="http://schemas.microsoft.com/office/drawing/2010/main" val="0"/>
              </a:ext>
            </a:extLst>
          </a:blip>
          <a:srcRect l="8730" t="2470" b="9965"/>
          <a:stretch>
            <a:fillRect/>
          </a:stretch>
        </p:blipFill>
        <p:spPr>
          <a:xfrm>
            <a:off x="8458200" y="1184873"/>
            <a:ext cx="2895600" cy="4123527"/>
          </a:xfrm>
          <a:prstGeom prst="rect">
            <a:avLst/>
          </a:prstGeom>
          <a:noFill/>
          <a:ln>
            <a:noFill/>
          </a:ln>
        </p:spPr>
      </p:pic>
      <p:pic>
        <p:nvPicPr>
          <p:cNvPr id="5" name="Picture 4">
            <a:extLst>
              <a:ext uri="{FF2B5EF4-FFF2-40B4-BE49-F238E27FC236}">
                <a16:creationId xmlns:a16="http://schemas.microsoft.com/office/drawing/2014/main" id="{B1190900-0F19-F8FF-C304-58854CA1FF6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418958" y="1184873"/>
            <a:ext cx="2895600" cy="2679761"/>
          </a:xfrm>
          <a:prstGeom prst="rect">
            <a:avLst/>
          </a:prstGeom>
          <a:noFill/>
        </p:spPr>
      </p:pic>
    </p:spTree>
    <p:extLst>
      <p:ext uri="{BB962C8B-B14F-4D97-AF65-F5344CB8AC3E}">
        <p14:creationId xmlns:p14="http://schemas.microsoft.com/office/powerpoint/2010/main" val="305661973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FD6B10-0B12-1797-D599-4D6B6C10FBD8}"/>
            </a:ext>
          </a:extLst>
        </p:cNvPr>
        <p:cNvGrpSpPr/>
        <p:nvPr/>
      </p:nvGrpSpPr>
      <p:grpSpPr>
        <a:xfrm>
          <a:off x="0" y="0"/>
          <a:ext cx="0" cy="0"/>
          <a:chOff x="0" y="0"/>
          <a:chExt cx="0" cy="0"/>
        </a:xfrm>
      </p:grpSpPr>
      <p:sp>
        <p:nvSpPr>
          <p:cNvPr id="3" name="Date Placeholder 2">
            <a:extLst>
              <a:ext uri="{FF2B5EF4-FFF2-40B4-BE49-F238E27FC236}">
                <a16:creationId xmlns:a16="http://schemas.microsoft.com/office/drawing/2014/main" id="{A92188E6-657B-DA8C-0CF8-30EB6CDF57B1}"/>
              </a:ext>
            </a:extLst>
          </p:cNvPr>
          <p:cNvSpPr>
            <a:spLocks noGrp="1"/>
          </p:cNvSpPr>
          <p:nvPr>
            <p:ph type="dt" sz="half" idx="10"/>
          </p:nvPr>
        </p:nvSpPr>
        <p:spPr/>
        <p:txBody>
          <a:bodyPr/>
          <a:lstStyle/>
          <a:p>
            <a:fld id="{4F5F04B2-81B6-4222-817F-9329F8690712}" type="datetime3">
              <a:rPr lang="en-US" smtClean="0"/>
              <a:t>14 December 2025</a:t>
            </a:fld>
            <a:endParaRPr lang="en-US" dirty="0"/>
          </a:p>
        </p:txBody>
      </p:sp>
      <p:sp>
        <p:nvSpPr>
          <p:cNvPr id="7" name="Slide Number Placeholder 6">
            <a:extLst>
              <a:ext uri="{FF2B5EF4-FFF2-40B4-BE49-F238E27FC236}">
                <a16:creationId xmlns:a16="http://schemas.microsoft.com/office/drawing/2014/main" id="{BF561916-F3CF-6F07-04AE-ABF7EC8ADF85}"/>
              </a:ext>
            </a:extLst>
          </p:cNvPr>
          <p:cNvSpPr>
            <a:spLocks noGrp="1"/>
          </p:cNvSpPr>
          <p:nvPr>
            <p:ph type="sldNum" sz="quarter" idx="12"/>
          </p:nvPr>
        </p:nvSpPr>
        <p:spPr/>
        <p:txBody>
          <a:bodyPr/>
          <a:lstStyle/>
          <a:p>
            <a:fld id="{C1C11204-8A74-44E9-96C8-B6A49D60E869}" type="slidenum">
              <a:rPr lang="en-US" smtClean="0"/>
              <a:t>47</a:t>
            </a:fld>
            <a:endParaRPr lang="en-US" dirty="0"/>
          </a:p>
        </p:txBody>
      </p:sp>
      <p:sp>
        <p:nvSpPr>
          <p:cNvPr id="4" name="TextBox 3">
            <a:extLst>
              <a:ext uri="{FF2B5EF4-FFF2-40B4-BE49-F238E27FC236}">
                <a16:creationId xmlns:a16="http://schemas.microsoft.com/office/drawing/2014/main" id="{5D1EB1D1-799B-5F76-A7AF-82C728796A0C}"/>
              </a:ext>
            </a:extLst>
          </p:cNvPr>
          <p:cNvSpPr txBox="1"/>
          <p:nvPr/>
        </p:nvSpPr>
        <p:spPr>
          <a:xfrm>
            <a:off x="150961" y="136525"/>
            <a:ext cx="9096555" cy="400110"/>
          </a:xfrm>
          <a:prstGeom prst="rect">
            <a:avLst/>
          </a:prstGeom>
          <a:noFill/>
        </p:spPr>
        <p:txBody>
          <a:bodyPr wrap="square">
            <a:spAutoFit/>
          </a:bodyPr>
          <a:lstStyle/>
          <a:p>
            <a:r>
              <a:rPr lang="en-US" sz="2000" b="1" kern="0" dirty="0">
                <a:effectLst/>
                <a:latin typeface="Arial" panose="020B0604020202020204" pitchFamily="34" charset="0"/>
                <a:ea typeface="Calibri" panose="020F0502020204030204" pitchFamily="34" charset="0"/>
                <a:cs typeface="Arial" panose="020B0604020202020204" pitchFamily="34" charset="0"/>
              </a:rPr>
              <a:t>Category I: Best-bet crop seed varieties or animal breeds</a:t>
            </a:r>
            <a:endParaRPr lang="en-US" sz="2000" dirty="0">
              <a:latin typeface="Arial" panose="020B0604020202020204" pitchFamily="34" charset="0"/>
              <a:cs typeface="Arial" panose="020B0604020202020204" pitchFamily="34" charset="0"/>
            </a:endParaRPr>
          </a:p>
        </p:txBody>
      </p:sp>
      <p:graphicFrame>
        <p:nvGraphicFramePr>
          <p:cNvPr id="10" name="Table 9">
            <a:extLst>
              <a:ext uri="{FF2B5EF4-FFF2-40B4-BE49-F238E27FC236}">
                <a16:creationId xmlns:a16="http://schemas.microsoft.com/office/drawing/2014/main" id="{C4E8FCBB-8EB6-C8D6-22A6-B999FE53DBAC}"/>
              </a:ext>
            </a:extLst>
          </p:cNvPr>
          <p:cNvGraphicFramePr>
            <a:graphicFrameLocks noGrp="1"/>
          </p:cNvGraphicFramePr>
          <p:nvPr>
            <p:extLst>
              <p:ext uri="{D42A27DB-BD31-4B8C-83A1-F6EECF244321}">
                <p14:modId xmlns:p14="http://schemas.microsoft.com/office/powerpoint/2010/main" val="185684198"/>
              </p:ext>
            </p:extLst>
          </p:nvPr>
        </p:nvGraphicFramePr>
        <p:xfrm>
          <a:off x="418958" y="678570"/>
          <a:ext cx="11002416" cy="4002137"/>
        </p:xfrm>
        <a:graphic>
          <a:graphicData uri="http://schemas.openxmlformats.org/drawingml/2006/table">
            <a:tbl>
              <a:tblPr firstRow="1" bandRow="1">
                <a:tableStyleId>{5C22544A-7EE6-4342-B048-85BDC9FD1C3A}</a:tableStyleId>
              </a:tblPr>
              <a:tblGrid>
                <a:gridCol w="3032185">
                  <a:extLst>
                    <a:ext uri="{9D8B030D-6E8A-4147-A177-3AD203B41FA5}">
                      <a16:colId xmlns:a16="http://schemas.microsoft.com/office/drawing/2014/main" val="2760487554"/>
                    </a:ext>
                  </a:extLst>
                </a:gridCol>
                <a:gridCol w="4968238">
                  <a:extLst>
                    <a:ext uri="{9D8B030D-6E8A-4147-A177-3AD203B41FA5}">
                      <a16:colId xmlns:a16="http://schemas.microsoft.com/office/drawing/2014/main" val="1378331322"/>
                    </a:ext>
                  </a:extLst>
                </a:gridCol>
                <a:gridCol w="3001993">
                  <a:extLst>
                    <a:ext uri="{9D8B030D-6E8A-4147-A177-3AD203B41FA5}">
                      <a16:colId xmlns:a16="http://schemas.microsoft.com/office/drawing/2014/main" val="3775432685"/>
                    </a:ext>
                  </a:extLst>
                </a:gridCol>
              </a:tblGrid>
              <a:tr h="529128">
                <a:tc>
                  <a:txBody>
                    <a:bodyPr/>
                    <a:lstStyle/>
                    <a:p>
                      <a:r>
                        <a:rPr lang="en-US" sz="2000" b="1" kern="1200" dirty="0">
                          <a:solidFill>
                            <a:schemeClr val="lt1"/>
                          </a:solidFill>
                          <a:effectLst/>
                          <a:latin typeface="Arial" panose="020B0604020202020204" pitchFamily="34" charset="0"/>
                          <a:ea typeface="+mn-ea"/>
                          <a:cs typeface="Arial" panose="020B0604020202020204" pitchFamily="34" charset="0"/>
                        </a:rPr>
                        <a:t>Technology</a:t>
                      </a:r>
                      <a:endParaRPr lang="en-US" sz="2000" dirty="0">
                        <a:latin typeface="Arial" panose="020B0604020202020204" pitchFamily="34" charset="0"/>
                        <a:cs typeface="Arial" panose="020B0604020202020204" pitchFamily="34" charset="0"/>
                      </a:endParaRPr>
                    </a:p>
                  </a:txBody>
                  <a:tcPr/>
                </a:tc>
                <a:tc>
                  <a:txBody>
                    <a:bodyPr/>
                    <a:lstStyle/>
                    <a:p>
                      <a:pPr marL="0" marR="0" algn="just">
                        <a:lnSpc>
                          <a:spcPct val="107000"/>
                        </a:lnSpc>
                        <a:spcAft>
                          <a:spcPts val="800"/>
                        </a:spcAft>
                        <a:buNone/>
                      </a:pPr>
                      <a:r>
                        <a:rPr lang="en-US" sz="2000" b="1">
                          <a:effectLst/>
                          <a:latin typeface="Arial" panose="020B0604020202020204" pitchFamily="34" charset="0"/>
                          <a:ea typeface="Calibri" panose="020F0502020204030204" pitchFamily="34" charset="0"/>
                          <a:cs typeface="Arial" panose="020B0604020202020204" pitchFamily="34" charset="0"/>
                        </a:rPr>
                        <a:t>Comment </a:t>
                      </a:r>
                      <a:endParaRPr lang="en-US"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r>
                        <a:rPr lang="en-US" sz="2000" b="1" kern="1200" dirty="0">
                          <a:solidFill>
                            <a:schemeClr val="lt1"/>
                          </a:solidFill>
                          <a:effectLst/>
                          <a:latin typeface="Arial" panose="020B0604020202020204" pitchFamily="34" charset="0"/>
                          <a:ea typeface="+mn-ea"/>
                          <a:cs typeface="Arial" panose="020B0604020202020204" pitchFamily="34" charset="0"/>
                        </a:rPr>
                        <a:t>Photo</a:t>
                      </a:r>
                      <a:endParaRPr lang="en-US"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153779260"/>
                  </a:ext>
                </a:extLst>
              </a:tr>
              <a:tr h="3473009">
                <a:tc>
                  <a:txBody>
                    <a:bodyPr/>
                    <a:lstStyle/>
                    <a:p>
                      <a:endParaRPr lang="en-US" sz="2000" dirty="0">
                        <a:latin typeface="Arial" panose="020B0604020202020204" pitchFamily="34" charset="0"/>
                        <a:cs typeface="Arial" panose="020B0604020202020204" pitchFamily="34" charset="0"/>
                      </a:endParaRPr>
                    </a:p>
                  </a:txBody>
                  <a:tcPr/>
                </a:tc>
                <a:tc>
                  <a:txBody>
                    <a:bodyPr/>
                    <a:lstStyle/>
                    <a:p>
                      <a:r>
                        <a:rPr lang="en-US" sz="2000" kern="1200" dirty="0">
                          <a:solidFill>
                            <a:schemeClr val="dk1"/>
                          </a:solidFill>
                          <a:effectLst/>
                          <a:latin typeface="Arial" panose="020B0604020202020204" pitchFamily="34" charset="0"/>
                          <a:ea typeface="+mn-ea"/>
                          <a:cs typeface="Arial" panose="020B0604020202020204" pitchFamily="34" charset="0"/>
                        </a:rPr>
                        <a:t>P: Yields up to 4 t/ha, more than the country average in the last five years (1.76 t/ha) increases income, nutritious</a:t>
                      </a:r>
                    </a:p>
                    <a:p>
                      <a:r>
                        <a:rPr lang="en-US" sz="2000" kern="1200" dirty="0">
                          <a:solidFill>
                            <a:schemeClr val="dk1"/>
                          </a:solidFill>
                          <a:effectLst/>
                          <a:latin typeface="Arial" panose="020B0604020202020204" pitchFamily="34" charset="0"/>
                          <a:ea typeface="+mn-ea"/>
                          <a:cs typeface="Arial" panose="020B0604020202020204" pitchFamily="34" charset="0"/>
                        </a:rPr>
                        <a:t>A: Resistant to rice blast, can thrive in various rice ecologies (upland, IVS, </a:t>
                      </a:r>
                      <a:r>
                        <a:rPr lang="en-US" sz="2000" kern="1200" dirty="0" err="1">
                          <a:solidFill>
                            <a:schemeClr val="dk1"/>
                          </a:solidFill>
                          <a:effectLst/>
                          <a:latin typeface="Arial" panose="020B0604020202020204" pitchFamily="34" charset="0"/>
                          <a:ea typeface="+mn-ea"/>
                          <a:cs typeface="Arial" panose="020B0604020202020204" pitchFamily="34" charset="0"/>
                        </a:rPr>
                        <a:t>bolilands</a:t>
                      </a:r>
                      <a:r>
                        <a:rPr lang="en-US" sz="2000" kern="1200" dirty="0">
                          <a:solidFill>
                            <a:schemeClr val="dk1"/>
                          </a:solidFill>
                          <a:effectLst/>
                          <a:latin typeface="Arial" panose="020B0604020202020204" pitchFamily="34" charset="0"/>
                          <a:ea typeface="+mn-ea"/>
                          <a:cs typeface="Arial" panose="020B0604020202020204" pitchFamily="34" charset="0"/>
                        </a:rPr>
                        <a:t>, </a:t>
                      </a:r>
                      <a:r>
                        <a:rPr lang="en-US" sz="2000" kern="1200" dirty="0" err="1">
                          <a:solidFill>
                            <a:schemeClr val="dk1"/>
                          </a:solidFill>
                          <a:effectLst/>
                          <a:latin typeface="Arial" panose="020B0604020202020204" pitchFamily="34" charset="0"/>
                          <a:ea typeface="+mn-ea"/>
                          <a:cs typeface="Arial" panose="020B0604020202020204" pitchFamily="34" charset="0"/>
                        </a:rPr>
                        <a:t>etc</a:t>
                      </a:r>
                      <a:r>
                        <a:rPr lang="en-US" sz="2000" kern="1200" dirty="0">
                          <a:solidFill>
                            <a:schemeClr val="dk1"/>
                          </a:solidFill>
                          <a:effectLst/>
                          <a:latin typeface="Arial" panose="020B0604020202020204" pitchFamily="34" charset="0"/>
                          <a:ea typeface="+mn-ea"/>
                          <a:cs typeface="Arial" panose="020B0604020202020204" pitchFamily="34" charset="0"/>
                        </a:rPr>
                        <a:t>), it is a gender sensitive variety </a:t>
                      </a:r>
                    </a:p>
                    <a:p>
                      <a:r>
                        <a:rPr lang="en-US" sz="2000" kern="1200" dirty="0">
                          <a:solidFill>
                            <a:schemeClr val="dk1"/>
                          </a:solidFill>
                          <a:effectLst/>
                          <a:latin typeface="Arial" panose="020B0604020202020204" pitchFamily="34" charset="0"/>
                          <a:ea typeface="+mn-ea"/>
                          <a:cs typeface="Arial" panose="020B0604020202020204" pitchFamily="34" charset="0"/>
                        </a:rPr>
                        <a:t>M: Minimizes reliance on synthetic fertilizers, lowering greenhouse gas (ghg) emission</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endParaRPr lang="en-US"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920529063"/>
                  </a:ext>
                </a:extLst>
              </a:tr>
            </a:tbl>
          </a:graphicData>
        </a:graphic>
      </p:graphicFrame>
      <p:pic>
        <p:nvPicPr>
          <p:cNvPr id="2" name="Picture 1">
            <a:extLst>
              <a:ext uri="{FF2B5EF4-FFF2-40B4-BE49-F238E27FC236}">
                <a16:creationId xmlns:a16="http://schemas.microsoft.com/office/drawing/2014/main" id="{09467854-D69C-713F-F507-F0B4B25001C6}"/>
              </a:ext>
            </a:extLst>
          </p:cNvPr>
          <p:cNvPicPr>
            <a:picLocks noChangeAspect="1"/>
          </p:cNvPicPr>
          <p:nvPr/>
        </p:nvPicPr>
        <p:blipFill>
          <a:blip r:embed="rId2" cstate="print">
            <a:extLst>
              <a:ext uri="{28A0092B-C50C-407E-A947-70E740481C1C}">
                <a14:useLocalDpi xmlns:a14="http://schemas.microsoft.com/office/drawing/2010/main" val="0"/>
              </a:ext>
            </a:extLst>
          </a:blip>
          <a:srcRect t="12471" r="33598" b="1183"/>
          <a:stretch>
            <a:fillRect/>
          </a:stretch>
        </p:blipFill>
        <p:spPr>
          <a:xfrm>
            <a:off x="8430260" y="1234476"/>
            <a:ext cx="2923540" cy="2750928"/>
          </a:xfrm>
          <a:prstGeom prst="rect">
            <a:avLst/>
          </a:prstGeom>
          <a:noFill/>
          <a:ln>
            <a:noFill/>
          </a:ln>
        </p:spPr>
      </p:pic>
      <p:pic>
        <p:nvPicPr>
          <p:cNvPr id="5" name="Picture 4">
            <a:extLst>
              <a:ext uri="{FF2B5EF4-FFF2-40B4-BE49-F238E27FC236}">
                <a16:creationId xmlns:a16="http://schemas.microsoft.com/office/drawing/2014/main" id="{B41F6369-291E-119B-CB5A-E22063F3BCB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418958" y="1234476"/>
            <a:ext cx="2923540" cy="2750928"/>
          </a:xfrm>
          <a:prstGeom prst="rect">
            <a:avLst/>
          </a:prstGeom>
          <a:noFill/>
        </p:spPr>
      </p:pic>
    </p:spTree>
    <p:extLst>
      <p:ext uri="{BB962C8B-B14F-4D97-AF65-F5344CB8AC3E}">
        <p14:creationId xmlns:p14="http://schemas.microsoft.com/office/powerpoint/2010/main" val="250176248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72640D-627D-D589-D1CB-5A1B64BDF69B}"/>
            </a:ext>
          </a:extLst>
        </p:cNvPr>
        <p:cNvGrpSpPr/>
        <p:nvPr/>
      </p:nvGrpSpPr>
      <p:grpSpPr>
        <a:xfrm>
          <a:off x="0" y="0"/>
          <a:ext cx="0" cy="0"/>
          <a:chOff x="0" y="0"/>
          <a:chExt cx="0" cy="0"/>
        </a:xfrm>
      </p:grpSpPr>
      <p:sp>
        <p:nvSpPr>
          <p:cNvPr id="3" name="Date Placeholder 2">
            <a:extLst>
              <a:ext uri="{FF2B5EF4-FFF2-40B4-BE49-F238E27FC236}">
                <a16:creationId xmlns:a16="http://schemas.microsoft.com/office/drawing/2014/main" id="{4171A5A1-F28B-FB13-81CA-3A07AAB04316}"/>
              </a:ext>
            </a:extLst>
          </p:cNvPr>
          <p:cNvSpPr>
            <a:spLocks noGrp="1"/>
          </p:cNvSpPr>
          <p:nvPr>
            <p:ph type="dt" sz="half" idx="10"/>
          </p:nvPr>
        </p:nvSpPr>
        <p:spPr/>
        <p:txBody>
          <a:bodyPr/>
          <a:lstStyle/>
          <a:p>
            <a:fld id="{4F5F04B2-81B6-4222-817F-9329F8690712}" type="datetime3">
              <a:rPr lang="en-US" smtClean="0"/>
              <a:t>14 December 2025</a:t>
            </a:fld>
            <a:endParaRPr lang="en-US" dirty="0"/>
          </a:p>
        </p:txBody>
      </p:sp>
      <p:sp>
        <p:nvSpPr>
          <p:cNvPr id="7" name="Slide Number Placeholder 6">
            <a:extLst>
              <a:ext uri="{FF2B5EF4-FFF2-40B4-BE49-F238E27FC236}">
                <a16:creationId xmlns:a16="http://schemas.microsoft.com/office/drawing/2014/main" id="{298FFF99-0F03-B361-6ABD-0F5141134603}"/>
              </a:ext>
            </a:extLst>
          </p:cNvPr>
          <p:cNvSpPr>
            <a:spLocks noGrp="1"/>
          </p:cNvSpPr>
          <p:nvPr>
            <p:ph type="sldNum" sz="quarter" idx="12"/>
          </p:nvPr>
        </p:nvSpPr>
        <p:spPr/>
        <p:txBody>
          <a:bodyPr/>
          <a:lstStyle/>
          <a:p>
            <a:fld id="{C1C11204-8A74-44E9-96C8-B6A49D60E869}" type="slidenum">
              <a:rPr lang="en-US" smtClean="0"/>
              <a:t>48</a:t>
            </a:fld>
            <a:endParaRPr lang="en-US" dirty="0"/>
          </a:p>
        </p:txBody>
      </p:sp>
      <p:sp>
        <p:nvSpPr>
          <p:cNvPr id="4" name="TextBox 3">
            <a:extLst>
              <a:ext uri="{FF2B5EF4-FFF2-40B4-BE49-F238E27FC236}">
                <a16:creationId xmlns:a16="http://schemas.microsoft.com/office/drawing/2014/main" id="{D6B4135E-0147-6A11-ED77-030032C78BE0}"/>
              </a:ext>
            </a:extLst>
          </p:cNvPr>
          <p:cNvSpPr txBox="1"/>
          <p:nvPr/>
        </p:nvSpPr>
        <p:spPr>
          <a:xfrm>
            <a:off x="150961" y="136525"/>
            <a:ext cx="9096555" cy="400110"/>
          </a:xfrm>
          <a:prstGeom prst="rect">
            <a:avLst/>
          </a:prstGeom>
          <a:noFill/>
        </p:spPr>
        <p:txBody>
          <a:bodyPr wrap="square">
            <a:spAutoFit/>
          </a:bodyPr>
          <a:lstStyle/>
          <a:p>
            <a:r>
              <a:rPr lang="en-US" sz="2000" b="1" kern="0" dirty="0">
                <a:effectLst/>
                <a:latin typeface="Arial" panose="020B0604020202020204" pitchFamily="34" charset="0"/>
                <a:ea typeface="Calibri" panose="020F0502020204030204" pitchFamily="34" charset="0"/>
                <a:cs typeface="Arial" panose="020B0604020202020204" pitchFamily="34" charset="0"/>
              </a:rPr>
              <a:t>Category I: Best-bet crop seed varieties or animal breeds</a:t>
            </a:r>
            <a:endParaRPr lang="en-US" sz="2000" dirty="0">
              <a:latin typeface="Arial" panose="020B0604020202020204" pitchFamily="34" charset="0"/>
              <a:cs typeface="Arial" panose="020B0604020202020204" pitchFamily="34" charset="0"/>
            </a:endParaRPr>
          </a:p>
        </p:txBody>
      </p:sp>
      <p:graphicFrame>
        <p:nvGraphicFramePr>
          <p:cNvPr id="10" name="Table 9">
            <a:extLst>
              <a:ext uri="{FF2B5EF4-FFF2-40B4-BE49-F238E27FC236}">
                <a16:creationId xmlns:a16="http://schemas.microsoft.com/office/drawing/2014/main" id="{3DE1E210-7FBD-2D5C-4A51-EB57BE8E30E3}"/>
              </a:ext>
            </a:extLst>
          </p:cNvPr>
          <p:cNvGraphicFramePr>
            <a:graphicFrameLocks noGrp="1"/>
          </p:cNvGraphicFramePr>
          <p:nvPr>
            <p:extLst>
              <p:ext uri="{D42A27DB-BD31-4B8C-83A1-F6EECF244321}">
                <p14:modId xmlns:p14="http://schemas.microsoft.com/office/powerpoint/2010/main" val="2431289409"/>
              </p:ext>
            </p:extLst>
          </p:nvPr>
        </p:nvGraphicFramePr>
        <p:xfrm>
          <a:off x="418958" y="678570"/>
          <a:ext cx="11002416" cy="4002137"/>
        </p:xfrm>
        <a:graphic>
          <a:graphicData uri="http://schemas.openxmlformats.org/drawingml/2006/table">
            <a:tbl>
              <a:tblPr firstRow="1" bandRow="1">
                <a:tableStyleId>{5C22544A-7EE6-4342-B048-85BDC9FD1C3A}</a:tableStyleId>
              </a:tblPr>
              <a:tblGrid>
                <a:gridCol w="3032185">
                  <a:extLst>
                    <a:ext uri="{9D8B030D-6E8A-4147-A177-3AD203B41FA5}">
                      <a16:colId xmlns:a16="http://schemas.microsoft.com/office/drawing/2014/main" val="2760487554"/>
                    </a:ext>
                  </a:extLst>
                </a:gridCol>
                <a:gridCol w="4968238">
                  <a:extLst>
                    <a:ext uri="{9D8B030D-6E8A-4147-A177-3AD203B41FA5}">
                      <a16:colId xmlns:a16="http://schemas.microsoft.com/office/drawing/2014/main" val="1378331322"/>
                    </a:ext>
                  </a:extLst>
                </a:gridCol>
                <a:gridCol w="3001993">
                  <a:extLst>
                    <a:ext uri="{9D8B030D-6E8A-4147-A177-3AD203B41FA5}">
                      <a16:colId xmlns:a16="http://schemas.microsoft.com/office/drawing/2014/main" val="3775432685"/>
                    </a:ext>
                  </a:extLst>
                </a:gridCol>
              </a:tblGrid>
              <a:tr h="529128">
                <a:tc>
                  <a:txBody>
                    <a:bodyPr/>
                    <a:lstStyle/>
                    <a:p>
                      <a:r>
                        <a:rPr lang="en-US" sz="2000" b="1" kern="1200" dirty="0">
                          <a:solidFill>
                            <a:schemeClr val="lt1"/>
                          </a:solidFill>
                          <a:effectLst/>
                          <a:latin typeface="Arial" panose="020B0604020202020204" pitchFamily="34" charset="0"/>
                          <a:ea typeface="+mn-ea"/>
                          <a:cs typeface="Arial" panose="020B0604020202020204" pitchFamily="34" charset="0"/>
                        </a:rPr>
                        <a:t>Technology</a:t>
                      </a:r>
                      <a:endParaRPr lang="en-US" sz="2000" dirty="0">
                        <a:latin typeface="Arial" panose="020B0604020202020204" pitchFamily="34" charset="0"/>
                        <a:cs typeface="Arial" panose="020B0604020202020204" pitchFamily="34" charset="0"/>
                      </a:endParaRPr>
                    </a:p>
                  </a:txBody>
                  <a:tcPr/>
                </a:tc>
                <a:tc>
                  <a:txBody>
                    <a:bodyPr/>
                    <a:lstStyle/>
                    <a:p>
                      <a:pPr marL="0" marR="0" algn="just">
                        <a:lnSpc>
                          <a:spcPct val="107000"/>
                        </a:lnSpc>
                        <a:spcAft>
                          <a:spcPts val="800"/>
                        </a:spcAft>
                        <a:buNone/>
                      </a:pPr>
                      <a:r>
                        <a:rPr lang="en-US" sz="2000" b="1">
                          <a:effectLst/>
                          <a:latin typeface="Arial" panose="020B0604020202020204" pitchFamily="34" charset="0"/>
                          <a:ea typeface="Calibri" panose="020F0502020204030204" pitchFamily="34" charset="0"/>
                          <a:cs typeface="Arial" panose="020B0604020202020204" pitchFamily="34" charset="0"/>
                        </a:rPr>
                        <a:t>Comment </a:t>
                      </a:r>
                      <a:endParaRPr lang="en-US"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r>
                        <a:rPr lang="en-US" sz="2000" b="1" kern="1200" dirty="0">
                          <a:solidFill>
                            <a:schemeClr val="lt1"/>
                          </a:solidFill>
                          <a:effectLst/>
                          <a:latin typeface="Arial" panose="020B0604020202020204" pitchFamily="34" charset="0"/>
                          <a:ea typeface="+mn-ea"/>
                          <a:cs typeface="Arial" panose="020B0604020202020204" pitchFamily="34" charset="0"/>
                        </a:rPr>
                        <a:t>Photo</a:t>
                      </a:r>
                      <a:endParaRPr lang="en-US"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153779260"/>
                  </a:ext>
                </a:extLst>
              </a:tr>
              <a:tr h="3473009">
                <a:tc>
                  <a:txBody>
                    <a:bodyPr/>
                    <a:lstStyle/>
                    <a:p>
                      <a:endParaRPr lang="en-US" sz="2000" dirty="0">
                        <a:latin typeface="Arial" panose="020B0604020202020204" pitchFamily="34" charset="0"/>
                        <a:cs typeface="Arial" panose="020B0604020202020204" pitchFamily="34" charset="0"/>
                      </a:endParaRPr>
                    </a:p>
                  </a:txBody>
                  <a:tcPr/>
                </a:tc>
                <a:tc>
                  <a:txBody>
                    <a:bodyPr/>
                    <a:lstStyle/>
                    <a:p>
                      <a:r>
                        <a:rPr lang="en-US" sz="2000" kern="1200" dirty="0">
                          <a:solidFill>
                            <a:schemeClr val="dk1"/>
                          </a:solidFill>
                          <a:effectLst/>
                          <a:latin typeface="Arial" panose="020B0604020202020204" pitchFamily="34" charset="0"/>
                          <a:ea typeface="+mn-ea"/>
                          <a:cs typeface="Arial" panose="020B0604020202020204" pitchFamily="34" charset="0"/>
                        </a:rPr>
                        <a:t>P: Among the highest yielding (35 – 40 t/ha) cassava varieties in the country, increase income</a:t>
                      </a:r>
                    </a:p>
                    <a:p>
                      <a:r>
                        <a:rPr lang="en-US" sz="2000" kern="1200" dirty="0">
                          <a:solidFill>
                            <a:schemeClr val="dk1"/>
                          </a:solidFill>
                          <a:effectLst/>
                          <a:latin typeface="Arial" panose="020B0604020202020204" pitchFamily="34" charset="0"/>
                          <a:ea typeface="+mn-ea"/>
                          <a:cs typeface="Arial" panose="020B0604020202020204" pitchFamily="34" charset="0"/>
                        </a:rPr>
                        <a:t>A: Resistant to ACMD and CBB, fairly tolerant to CGM and MB, generally accepted, income diversification, withstands dry spells, and gender sensitive</a:t>
                      </a:r>
                    </a:p>
                    <a:p>
                      <a:r>
                        <a:rPr lang="en-US" sz="2000" kern="1200" dirty="0">
                          <a:solidFill>
                            <a:schemeClr val="dk1"/>
                          </a:solidFill>
                          <a:effectLst/>
                          <a:latin typeface="Arial" panose="020B0604020202020204" pitchFamily="34" charset="0"/>
                          <a:ea typeface="+mn-ea"/>
                          <a:cs typeface="Arial" panose="020B0604020202020204" pitchFamily="34" charset="0"/>
                        </a:rPr>
                        <a:t>M: Contributes to soil organic matter, improving soil structure.</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endParaRPr lang="en-US"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920529063"/>
                  </a:ext>
                </a:extLst>
              </a:tr>
            </a:tbl>
          </a:graphicData>
        </a:graphic>
      </p:graphicFrame>
      <p:pic>
        <p:nvPicPr>
          <p:cNvPr id="6" name="Picture 5">
            <a:extLst>
              <a:ext uri="{FF2B5EF4-FFF2-40B4-BE49-F238E27FC236}">
                <a16:creationId xmlns:a16="http://schemas.microsoft.com/office/drawing/2014/main" id="{8B9042A1-DDEA-9941-9A44-E1000C25885C}"/>
              </a:ext>
            </a:extLst>
          </p:cNvPr>
          <p:cNvPicPr>
            <a:picLocks noChangeAspect="1"/>
          </p:cNvPicPr>
          <p:nvPr/>
        </p:nvPicPr>
        <p:blipFill>
          <a:blip r:embed="rId2" cstate="print">
            <a:extLst>
              <a:ext uri="{28A0092B-C50C-407E-A947-70E740481C1C}">
                <a14:useLocalDpi xmlns:a14="http://schemas.microsoft.com/office/drawing/2010/main" val="0"/>
              </a:ext>
            </a:extLst>
          </a:blip>
          <a:srcRect l="63493" t="2216" r="3259" b="19482"/>
          <a:stretch>
            <a:fillRect/>
          </a:stretch>
        </p:blipFill>
        <p:spPr>
          <a:xfrm>
            <a:off x="8476308" y="1193102"/>
            <a:ext cx="2877492" cy="3085599"/>
          </a:xfrm>
          <a:prstGeom prst="rect">
            <a:avLst/>
          </a:prstGeom>
          <a:noFill/>
          <a:ln>
            <a:noFill/>
          </a:ln>
        </p:spPr>
      </p:pic>
      <p:pic>
        <p:nvPicPr>
          <p:cNvPr id="8" name="Picture 7">
            <a:extLst>
              <a:ext uri="{FF2B5EF4-FFF2-40B4-BE49-F238E27FC236}">
                <a16:creationId xmlns:a16="http://schemas.microsoft.com/office/drawing/2014/main" id="{42313D41-EBD6-11FE-0AC5-6C3DFF1A568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418958" y="1193102"/>
            <a:ext cx="2877492" cy="2499004"/>
          </a:xfrm>
          <a:prstGeom prst="rect">
            <a:avLst/>
          </a:prstGeom>
          <a:noFill/>
        </p:spPr>
      </p:pic>
    </p:spTree>
    <p:extLst>
      <p:ext uri="{BB962C8B-B14F-4D97-AF65-F5344CB8AC3E}">
        <p14:creationId xmlns:p14="http://schemas.microsoft.com/office/powerpoint/2010/main" val="344412392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712B3E-0551-CBB2-279E-FE2DC92D3A4D}"/>
            </a:ext>
          </a:extLst>
        </p:cNvPr>
        <p:cNvGrpSpPr/>
        <p:nvPr/>
      </p:nvGrpSpPr>
      <p:grpSpPr>
        <a:xfrm>
          <a:off x="0" y="0"/>
          <a:ext cx="0" cy="0"/>
          <a:chOff x="0" y="0"/>
          <a:chExt cx="0" cy="0"/>
        </a:xfrm>
      </p:grpSpPr>
      <p:sp>
        <p:nvSpPr>
          <p:cNvPr id="3" name="Date Placeholder 2">
            <a:extLst>
              <a:ext uri="{FF2B5EF4-FFF2-40B4-BE49-F238E27FC236}">
                <a16:creationId xmlns:a16="http://schemas.microsoft.com/office/drawing/2014/main" id="{AC4D3FF3-D80D-AFC4-A5EE-7AC7F2029E7E}"/>
              </a:ext>
            </a:extLst>
          </p:cNvPr>
          <p:cNvSpPr>
            <a:spLocks noGrp="1"/>
          </p:cNvSpPr>
          <p:nvPr>
            <p:ph type="dt" sz="half" idx="10"/>
          </p:nvPr>
        </p:nvSpPr>
        <p:spPr/>
        <p:txBody>
          <a:bodyPr/>
          <a:lstStyle/>
          <a:p>
            <a:fld id="{4F5F04B2-81B6-4222-817F-9329F8690712}" type="datetime3">
              <a:rPr lang="en-US" smtClean="0"/>
              <a:t>14 December 2025</a:t>
            </a:fld>
            <a:endParaRPr lang="en-US" dirty="0"/>
          </a:p>
        </p:txBody>
      </p:sp>
      <p:sp>
        <p:nvSpPr>
          <p:cNvPr id="7" name="Slide Number Placeholder 6">
            <a:extLst>
              <a:ext uri="{FF2B5EF4-FFF2-40B4-BE49-F238E27FC236}">
                <a16:creationId xmlns:a16="http://schemas.microsoft.com/office/drawing/2014/main" id="{15621FA5-6347-08C2-6B17-6F8C494672E0}"/>
              </a:ext>
            </a:extLst>
          </p:cNvPr>
          <p:cNvSpPr>
            <a:spLocks noGrp="1"/>
          </p:cNvSpPr>
          <p:nvPr>
            <p:ph type="sldNum" sz="quarter" idx="12"/>
          </p:nvPr>
        </p:nvSpPr>
        <p:spPr/>
        <p:txBody>
          <a:bodyPr/>
          <a:lstStyle/>
          <a:p>
            <a:fld id="{C1C11204-8A74-44E9-96C8-B6A49D60E869}" type="slidenum">
              <a:rPr lang="en-US" smtClean="0"/>
              <a:t>49</a:t>
            </a:fld>
            <a:endParaRPr lang="en-US" dirty="0"/>
          </a:p>
        </p:txBody>
      </p:sp>
      <p:sp>
        <p:nvSpPr>
          <p:cNvPr id="4" name="TextBox 3">
            <a:extLst>
              <a:ext uri="{FF2B5EF4-FFF2-40B4-BE49-F238E27FC236}">
                <a16:creationId xmlns:a16="http://schemas.microsoft.com/office/drawing/2014/main" id="{E28467E6-45D5-AA52-920B-D452EE1ADB4D}"/>
              </a:ext>
            </a:extLst>
          </p:cNvPr>
          <p:cNvSpPr txBox="1"/>
          <p:nvPr/>
        </p:nvSpPr>
        <p:spPr>
          <a:xfrm>
            <a:off x="150961" y="136525"/>
            <a:ext cx="9096555" cy="400110"/>
          </a:xfrm>
          <a:prstGeom prst="rect">
            <a:avLst/>
          </a:prstGeom>
          <a:noFill/>
        </p:spPr>
        <p:txBody>
          <a:bodyPr wrap="square">
            <a:spAutoFit/>
          </a:bodyPr>
          <a:lstStyle/>
          <a:p>
            <a:r>
              <a:rPr lang="en-US" sz="2000" b="1" dirty="0">
                <a:latin typeface="Arial" panose="020B0604020202020204" pitchFamily="34" charset="0"/>
                <a:cs typeface="Arial" panose="020B0604020202020204" pitchFamily="34" charset="0"/>
              </a:rPr>
              <a:t>Category II:</a:t>
            </a:r>
            <a:r>
              <a:rPr lang="en-US" sz="2000" dirty="0">
                <a:latin typeface="Arial" panose="020B0604020202020204" pitchFamily="34" charset="0"/>
                <a:cs typeface="Arial" panose="020B0604020202020204" pitchFamily="34" charset="0"/>
              </a:rPr>
              <a:t> Fertilizers or Pests management products</a:t>
            </a:r>
          </a:p>
        </p:txBody>
      </p:sp>
      <p:graphicFrame>
        <p:nvGraphicFramePr>
          <p:cNvPr id="10" name="Table 9">
            <a:extLst>
              <a:ext uri="{FF2B5EF4-FFF2-40B4-BE49-F238E27FC236}">
                <a16:creationId xmlns:a16="http://schemas.microsoft.com/office/drawing/2014/main" id="{F99BEE51-3481-6D93-F031-53004AC67038}"/>
              </a:ext>
            </a:extLst>
          </p:cNvPr>
          <p:cNvGraphicFramePr>
            <a:graphicFrameLocks noGrp="1"/>
          </p:cNvGraphicFramePr>
          <p:nvPr>
            <p:extLst>
              <p:ext uri="{D42A27DB-BD31-4B8C-83A1-F6EECF244321}">
                <p14:modId xmlns:p14="http://schemas.microsoft.com/office/powerpoint/2010/main" val="2932355795"/>
              </p:ext>
            </p:extLst>
          </p:nvPr>
        </p:nvGraphicFramePr>
        <p:xfrm>
          <a:off x="418958" y="678570"/>
          <a:ext cx="11002416" cy="4186728"/>
        </p:xfrm>
        <a:graphic>
          <a:graphicData uri="http://schemas.openxmlformats.org/drawingml/2006/table">
            <a:tbl>
              <a:tblPr firstRow="1" bandRow="1">
                <a:tableStyleId>{5C22544A-7EE6-4342-B048-85BDC9FD1C3A}</a:tableStyleId>
              </a:tblPr>
              <a:tblGrid>
                <a:gridCol w="3032185">
                  <a:extLst>
                    <a:ext uri="{9D8B030D-6E8A-4147-A177-3AD203B41FA5}">
                      <a16:colId xmlns:a16="http://schemas.microsoft.com/office/drawing/2014/main" val="2760487554"/>
                    </a:ext>
                  </a:extLst>
                </a:gridCol>
                <a:gridCol w="4968238">
                  <a:extLst>
                    <a:ext uri="{9D8B030D-6E8A-4147-A177-3AD203B41FA5}">
                      <a16:colId xmlns:a16="http://schemas.microsoft.com/office/drawing/2014/main" val="1378331322"/>
                    </a:ext>
                  </a:extLst>
                </a:gridCol>
                <a:gridCol w="3001993">
                  <a:extLst>
                    <a:ext uri="{9D8B030D-6E8A-4147-A177-3AD203B41FA5}">
                      <a16:colId xmlns:a16="http://schemas.microsoft.com/office/drawing/2014/main" val="3775432685"/>
                    </a:ext>
                  </a:extLst>
                </a:gridCol>
              </a:tblGrid>
              <a:tr h="529128">
                <a:tc>
                  <a:txBody>
                    <a:bodyPr/>
                    <a:lstStyle/>
                    <a:p>
                      <a:r>
                        <a:rPr lang="en-US" sz="2000" b="1" kern="1200" dirty="0">
                          <a:solidFill>
                            <a:schemeClr val="lt1"/>
                          </a:solidFill>
                          <a:effectLst/>
                          <a:latin typeface="Arial" panose="020B0604020202020204" pitchFamily="34" charset="0"/>
                          <a:ea typeface="+mn-ea"/>
                          <a:cs typeface="Arial" panose="020B0604020202020204" pitchFamily="34" charset="0"/>
                        </a:rPr>
                        <a:t>Technology</a:t>
                      </a:r>
                      <a:endParaRPr lang="en-US" sz="2000" dirty="0">
                        <a:latin typeface="Arial" panose="020B0604020202020204" pitchFamily="34" charset="0"/>
                        <a:cs typeface="Arial" panose="020B0604020202020204" pitchFamily="34" charset="0"/>
                      </a:endParaRPr>
                    </a:p>
                  </a:txBody>
                  <a:tcPr/>
                </a:tc>
                <a:tc>
                  <a:txBody>
                    <a:bodyPr/>
                    <a:lstStyle/>
                    <a:p>
                      <a:pPr marL="0" marR="0" algn="just">
                        <a:lnSpc>
                          <a:spcPct val="107000"/>
                        </a:lnSpc>
                        <a:spcAft>
                          <a:spcPts val="800"/>
                        </a:spcAft>
                        <a:buNone/>
                      </a:pPr>
                      <a:r>
                        <a:rPr lang="en-US" sz="2000" b="1">
                          <a:effectLst/>
                          <a:latin typeface="Arial" panose="020B0604020202020204" pitchFamily="34" charset="0"/>
                          <a:ea typeface="Calibri" panose="020F0502020204030204" pitchFamily="34" charset="0"/>
                          <a:cs typeface="Arial" panose="020B0604020202020204" pitchFamily="34" charset="0"/>
                        </a:rPr>
                        <a:t>Comment </a:t>
                      </a:r>
                      <a:endParaRPr lang="en-US"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r>
                        <a:rPr lang="en-US" sz="2000" b="1" kern="1200" dirty="0">
                          <a:solidFill>
                            <a:schemeClr val="lt1"/>
                          </a:solidFill>
                          <a:effectLst/>
                          <a:latin typeface="Arial" panose="020B0604020202020204" pitchFamily="34" charset="0"/>
                          <a:ea typeface="+mn-ea"/>
                          <a:cs typeface="Arial" panose="020B0604020202020204" pitchFamily="34" charset="0"/>
                        </a:rPr>
                        <a:t>Photo</a:t>
                      </a:r>
                      <a:endParaRPr lang="en-US"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153779260"/>
                  </a:ext>
                </a:extLst>
              </a:tr>
              <a:tr h="3473009">
                <a:tc>
                  <a:txBody>
                    <a:bodyPr/>
                    <a:lstStyle/>
                    <a:p>
                      <a:endParaRPr lang="en-US" sz="2000" dirty="0">
                        <a:latin typeface="Arial" panose="020B0604020202020204" pitchFamily="34" charset="0"/>
                        <a:cs typeface="Arial" panose="020B0604020202020204" pitchFamily="34" charset="0"/>
                      </a:endParaRPr>
                    </a:p>
                  </a:txBody>
                  <a:tcPr/>
                </a:tc>
                <a:tc>
                  <a:txBody>
                    <a:bodyPr/>
                    <a:lstStyle/>
                    <a:p>
                      <a:r>
                        <a:rPr lang="en-US" sz="2000" kern="1200" dirty="0">
                          <a:solidFill>
                            <a:schemeClr val="dk1"/>
                          </a:solidFill>
                          <a:effectLst/>
                          <a:latin typeface="Arial" panose="020B0604020202020204" pitchFamily="34" charset="0"/>
                          <a:ea typeface="+mn-ea"/>
                          <a:cs typeface="Arial" panose="020B0604020202020204" pitchFamily="34" charset="0"/>
                        </a:rPr>
                        <a:t>P: Boost nutrient supply, increase crop yields by optimizing nutrient availability</a:t>
                      </a:r>
                    </a:p>
                    <a:p>
                      <a:endParaRPr lang="en-US" sz="2000" kern="1200" dirty="0">
                        <a:solidFill>
                          <a:schemeClr val="dk1"/>
                        </a:solidFill>
                        <a:effectLst/>
                        <a:latin typeface="Arial" panose="020B0604020202020204" pitchFamily="34" charset="0"/>
                        <a:ea typeface="+mn-ea"/>
                        <a:cs typeface="Arial" panose="020B0604020202020204" pitchFamily="34" charset="0"/>
                      </a:endParaRPr>
                    </a:p>
                    <a:p>
                      <a:r>
                        <a:rPr lang="en-US" sz="2000" kern="1200" dirty="0">
                          <a:solidFill>
                            <a:schemeClr val="dk1"/>
                          </a:solidFill>
                          <a:effectLst/>
                          <a:latin typeface="Arial" panose="020B0604020202020204" pitchFamily="34" charset="0"/>
                          <a:ea typeface="+mn-ea"/>
                          <a:cs typeface="Arial" panose="020B0604020202020204" pitchFamily="34" charset="0"/>
                        </a:rPr>
                        <a:t>A: It is a socially accepted agricultural input countrywide.</a:t>
                      </a:r>
                    </a:p>
                    <a:p>
                      <a:endParaRPr lang="en-US" sz="2000" kern="1200" dirty="0">
                        <a:solidFill>
                          <a:schemeClr val="dk1"/>
                        </a:solidFill>
                        <a:effectLst/>
                        <a:latin typeface="Arial" panose="020B0604020202020204" pitchFamily="34" charset="0"/>
                        <a:ea typeface="+mn-ea"/>
                        <a:cs typeface="Arial" panose="020B0604020202020204" pitchFamily="34" charset="0"/>
                      </a:endParaRPr>
                    </a:p>
                    <a:p>
                      <a:r>
                        <a:rPr lang="en-US" sz="2000" kern="1200" dirty="0">
                          <a:solidFill>
                            <a:schemeClr val="dk1"/>
                          </a:solidFill>
                          <a:effectLst/>
                          <a:latin typeface="Arial" panose="020B0604020202020204" pitchFamily="34" charset="0"/>
                          <a:ea typeface="+mn-ea"/>
                          <a:cs typeface="Arial" panose="020B0604020202020204" pitchFamily="34" charset="0"/>
                        </a:rPr>
                        <a:t>M: N volatilization is reduced when urea is applied in splits, minimizing GHG (N</a:t>
                      </a:r>
                      <a:r>
                        <a:rPr lang="en-US" sz="2000" kern="1200" baseline="-25000" dirty="0">
                          <a:solidFill>
                            <a:schemeClr val="dk1"/>
                          </a:solidFill>
                          <a:effectLst/>
                          <a:latin typeface="Arial" panose="020B0604020202020204" pitchFamily="34" charset="0"/>
                          <a:ea typeface="+mn-ea"/>
                          <a:cs typeface="Arial" panose="020B0604020202020204" pitchFamily="34" charset="0"/>
                        </a:rPr>
                        <a:t>2</a:t>
                      </a:r>
                      <a:r>
                        <a:rPr lang="en-US" sz="2000" kern="1200" dirty="0">
                          <a:solidFill>
                            <a:schemeClr val="dk1"/>
                          </a:solidFill>
                          <a:effectLst/>
                          <a:latin typeface="Arial" panose="020B0604020202020204" pitchFamily="34" charset="0"/>
                          <a:ea typeface="+mn-ea"/>
                          <a:cs typeface="Arial" panose="020B0604020202020204" pitchFamily="34" charset="0"/>
                        </a:rPr>
                        <a:t>O) emissions; N use efficiency increases when urea is applied at optimal rate; it prevents excessive land expansion for agriculture.</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endParaRPr lang="en-US"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920529063"/>
                  </a:ext>
                </a:extLst>
              </a:tr>
            </a:tbl>
          </a:graphicData>
        </a:graphic>
      </p:graphicFrame>
      <p:pic>
        <p:nvPicPr>
          <p:cNvPr id="2" name="Picture 1" descr="Urea - Pure">
            <a:extLst>
              <a:ext uri="{FF2B5EF4-FFF2-40B4-BE49-F238E27FC236}">
                <a16:creationId xmlns:a16="http://schemas.microsoft.com/office/drawing/2014/main" id="{A7B2607A-9FCE-9D4B-5CC9-621358634F9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8450590" y="1315023"/>
            <a:ext cx="2903209" cy="2791151"/>
          </a:xfrm>
          <a:prstGeom prst="rect">
            <a:avLst/>
          </a:prstGeom>
          <a:noFill/>
          <a:ln>
            <a:noFill/>
          </a:ln>
        </p:spPr>
      </p:pic>
      <p:pic>
        <p:nvPicPr>
          <p:cNvPr id="5" name="Picture 4">
            <a:extLst>
              <a:ext uri="{FF2B5EF4-FFF2-40B4-BE49-F238E27FC236}">
                <a16:creationId xmlns:a16="http://schemas.microsoft.com/office/drawing/2014/main" id="{F8369B19-703E-4D09-5C49-77380BFF92D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418957" y="1193938"/>
            <a:ext cx="2903209" cy="2912236"/>
          </a:xfrm>
          <a:prstGeom prst="rect">
            <a:avLst/>
          </a:prstGeom>
          <a:noFill/>
        </p:spPr>
      </p:pic>
    </p:spTree>
    <p:extLst>
      <p:ext uri="{BB962C8B-B14F-4D97-AF65-F5344CB8AC3E}">
        <p14:creationId xmlns:p14="http://schemas.microsoft.com/office/powerpoint/2010/main" val="5953692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E106D1-68CA-C22D-54ED-54F6E9548149}"/>
            </a:ext>
          </a:extLst>
        </p:cNvPr>
        <p:cNvGrpSpPr/>
        <p:nvPr/>
      </p:nvGrpSpPr>
      <p:grpSpPr>
        <a:xfrm>
          <a:off x="0" y="0"/>
          <a:ext cx="0" cy="0"/>
          <a:chOff x="0" y="0"/>
          <a:chExt cx="0" cy="0"/>
        </a:xfrm>
      </p:grpSpPr>
      <p:sp>
        <p:nvSpPr>
          <p:cNvPr id="20" name="Rectangle 19">
            <a:extLst>
              <a:ext uri="{FF2B5EF4-FFF2-40B4-BE49-F238E27FC236}">
                <a16:creationId xmlns:a16="http://schemas.microsoft.com/office/drawing/2014/main" id="{1A86D0F8-8640-2F33-BBCF-B9BDC3CD08A7}"/>
              </a:ext>
            </a:extLst>
          </p:cNvPr>
          <p:cNvSpPr/>
          <p:nvPr/>
        </p:nvSpPr>
        <p:spPr>
          <a:xfrm>
            <a:off x="9092631" y="6310475"/>
            <a:ext cx="3049919" cy="400110"/>
          </a:xfrm>
          <a:prstGeom prst="rect">
            <a:avLst/>
          </a:prstGeom>
        </p:spPr>
        <p:txBody>
          <a:bodyPr wrap="square">
            <a:spAutoFit/>
          </a:bodyPr>
          <a:lstStyle/>
          <a:p>
            <a:r>
              <a:rPr lang="en-US" sz="2000" b="1" dirty="0">
                <a:effectLst/>
                <a:latin typeface="Verdana" panose="020B0604030504040204" pitchFamily="34" charset="0"/>
                <a:ea typeface="Verdana" panose="020B0604030504040204" pitchFamily="34" charset="0"/>
                <a:cs typeface="Arial" panose="020B0604020202020204" pitchFamily="34" charset="0"/>
              </a:rPr>
              <a:t>Kanu </a:t>
            </a:r>
            <a:r>
              <a:rPr lang="en-US" sz="2000" b="1" i="1" dirty="0">
                <a:effectLst/>
                <a:latin typeface="Verdana" panose="020B0604030504040204" pitchFamily="34" charset="0"/>
                <a:ea typeface="Verdana" panose="020B0604030504040204" pitchFamily="34" charset="0"/>
                <a:cs typeface="Arial" panose="020B0604020202020204" pitchFamily="34" charset="0"/>
              </a:rPr>
              <a:t>et al</a:t>
            </a:r>
            <a:r>
              <a:rPr lang="en-US" sz="2000" b="1" dirty="0">
                <a:effectLst/>
                <a:latin typeface="Verdana" panose="020B0604030504040204" pitchFamily="34" charset="0"/>
                <a:ea typeface="Verdana" panose="020B0604030504040204" pitchFamily="34" charset="0"/>
                <a:cs typeface="Arial" panose="020B0604020202020204" pitchFamily="34" charset="0"/>
              </a:rPr>
              <a:t>., 2025</a:t>
            </a:r>
            <a:endParaRPr lang="en-US" sz="2000" b="1" dirty="0">
              <a:latin typeface="Verdana" panose="020B0604030504040204" pitchFamily="34" charset="0"/>
              <a:ea typeface="Verdana" panose="020B0604030504040204" pitchFamily="34" charset="0"/>
              <a:cs typeface="Arial" panose="020B0604020202020204" pitchFamily="34" charset="0"/>
            </a:endParaRPr>
          </a:p>
        </p:txBody>
      </p:sp>
      <p:sp>
        <p:nvSpPr>
          <p:cNvPr id="5" name="Date Placeholder 4">
            <a:extLst>
              <a:ext uri="{FF2B5EF4-FFF2-40B4-BE49-F238E27FC236}">
                <a16:creationId xmlns:a16="http://schemas.microsoft.com/office/drawing/2014/main" id="{8855C647-1B04-A9EC-CBA8-0A0F0326A042}"/>
              </a:ext>
            </a:extLst>
          </p:cNvPr>
          <p:cNvSpPr>
            <a:spLocks noGrp="1"/>
          </p:cNvSpPr>
          <p:nvPr>
            <p:ph type="dt" sz="half" idx="10"/>
          </p:nvPr>
        </p:nvSpPr>
        <p:spPr/>
        <p:txBody>
          <a:bodyPr/>
          <a:lstStyle/>
          <a:p>
            <a:fld id="{9FC4B771-0C94-4C27-BA3A-FE6EF534B808}" type="datetime3">
              <a:rPr lang="en-US" smtClean="0"/>
              <a:t>13 December 2025</a:t>
            </a:fld>
            <a:endParaRPr lang="en-US" dirty="0"/>
          </a:p>
        </p:txBody>
      </p:sp>
      <p:sp>
        <p:nvSpPr>
          <p:cNvPr id="8" name="Slide Number Placeholder 7">
            <a:extLst>
              <a:ext uri="{FF2B5EF4-FFF2-40B4-BE49-F238E27FC236}">
                <a16:creationId xmlns:a16="http://schemas.microsoft.com/office/drawing/2014/main" id="{4BC4DF45-A410-6C3D-788E-3EDC4C49BCB3}"/>
              </a:ext>
            </a:extLst>
          </p:cNvPr>
          <p:cNvSpPr>
            <a:spLocks noGrp="1"/>
          </p:cNvSpPr>
          <p:nvPr>
            <p:ph type="sldNum" sz="quarter" idx="12"/>
          </p:nvPr>
        </p:nvSpPr>
        <p:spPr/>
        <p:txBody>
          <a:bodyPr/>
          <a:lstStyle/>
          <a:p>
            <a:fld id="{C1C11204-8A74-44E9-96C8-B6A49D60E869}" type="slidenum">
              <a:rPr lang="en-US" smtClean="0"/>
              <a:t>5</a:t>
            </a:fld>
            <a:endParaRPr lang="en-US" dirty="0"/>
          </a:p>
        </p:txBody>
      </p:sp>
      <p:grpSp>
        <p:nvGrpSpPr>
          <p:cNvPr id="23" name="Group 22">
            <a:extLst>
              <a:ext uri="{FF2B5EF4-FFF2-40B4-BE49-F238E27FC236}">
                <a16:creationId xmlns:a16="http://schemas.microsoft.com/office/drawing/2014/main" id="{47E9AC2D-CFFE-1A48-3F39-41434EC5318C}"/>
              </a:ext>
            </a:extLst>
          </p:cNvPr>
          <p:cNvGrpSpPr/>
          <p:nvPr/>
        </p:nvGrpSpPr>
        <p:grpSpPr>
          <a:xfrm>
            <a:off x="228590" y="-18458"/>
            <a:ext cx="11801485" cy="689969"/>
            <a:chOff x="406400" y="3699153"/>
            <a:chExt cx="5689600" cy="1151280"/>
          </a:xfrm>
        </p:grpSpPr>
        <p:sp>
          <p:nvSpPr>
            <p:cNvPr id="24" name="Rectangle: Rounded Corners 23">
              <a:extLst>
                <a:ext uri="{FF2B5EF4-FFF2-40B4-BE49-F238E27FC236}">
                  <a16:creationId xmlns:a16="http://schemas.microsoft.com/office/drawing/2014/main" id="{92C4A7F0-7334-1598-8200-B65B6046E188}"/>
                </a:ext>
              </a:extLst>
            </p:cNvPr>
            <p:cNvSpPr/>
            <p:nvPr/>
          </p:nvSpPr>
          <p:spPr>
            <a:xfrm>
              <a:off x="406400" y="3699153"/>
              <a:ext cx="5689600" cy="1151280"/>
            </a:xfrm>
            <a:prstGeom prst="roundRect">
              <a:avLst/>
            </a:prstGeom>
          </p:spPr>
          <p:style>
            <a:lnRef idx="2">
              <a:schemeClr val="lt1">
                <a:hueOff val="0"/>
                <a:satOff val="0"/>
                <a:lumOff val="0"/>
                <a:alphaOff val="0"/>
              </a:schemeClr>
            </a:lnRef>
            <a:fillRef idx="1">
              <a:schemeClr val="accent5">
                <a:hueOff val="-7353344"/>
                <a:satOff val="-10228"/>
                <a:lumOff val="-3922"/>
                <a:alphaOff val="0"/>
              </a:schemeClr>
            </a:fillRef>
            <a:effectRef idx="0">
              <a:schemeClr val="accent5">
                <a:hueOff val="-7353344"/>
                <a:satOff val="-10228"/>
                <a:lumOff val="-3922"/>
                <a:alphaOff val="0"/>
              </a:schemeClr>
            </a:effectRef>
            <a:fontRef idx="minor">
              <a:schemeClr val="lt1"/>
            </a:fontRef>
          </p:style>
        </p:sp>
        <p:sp>
          <p:nvSpPr>
            <p:cNvPr id="25" name="Rectangle: Rounded Corners 4">
              <a:extLst>
                <a:ext uri="{FF2B5EF4-FFF2-40B4-BE49-F238E27FC236}">
                  <a16:creationId xmlns:a16="http://schemas.microsoft.com/office/drawing/2014/main" id="{93338208-4FD9-4EE0-676B-467E21986595}"/>
                </a:ext>
              </a:extLst>
            </p:cNvPr>
            <p:cNvSpPr txBox="1"/>
            <p:nvPr/>
          </p:nvSpPr>
          <p:spPr>
            <a:xfrm>
              <a:off x="462601" y="3755354"/>
              <a:ext cx="5552397" cy="103887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15053" tIns="0" rIns="215053" bIns="0" numCol="1" spcCol="1270" anchor="ctr" anchorCtr="0">
              <a:noAutofit/>
            </a:bodyPr>
            <a:lstStyle/>
            <a:p>
              <a:pPr lvl="0" algn="ctr"/>
              <a:r>
                <a:rPr lang="en-US" sz="3500" b="1" dirty="0">
                  <a:latin typeface="Verdana" panose="020B0604030504040204" pitchFamily="34" charset="0"/>
                  <a:ea typeface="Verdana" panose="020B0604030504040204" pitchFamily="34" charset="0"/>
                  <a:cs typeface="Arial" panose="020B0604020202020204" pitchFamily="34" charset="0"/>
                </a:rPr>
                <a:t>RARC</a:t>
              </a:r>
              <a:r>
                <a:rPr lang="en-US" sz="2400" b="1" dirty="0">
                  <a:latin typeface="Arial" panose="020B0604020202020204" pitchFamily="34" charset="0"/>
                  <a:cs typeface="Arial" panose="020B0604020202020204" pitchFamily="34" charset="0"/>
                </a:rPr>
                <a:t> </a:t>
              </a:r>
              <a:r>
                <a:rPr lang="en-US" sz="2000" b="1" dirty="0">
                  <a:latin typeface="Verdana" panose="020B0604030504040204" pitchFamily="34" charset="0"/>
                  <a:ea typeface="Verdana" panose="020B0604030504040204" pitchFamily="34" charset="0"/>
                  <a:cs typeface="Arial" panose="020B0604020202020204" pitchFamily="34" charset="0"/>
                </a:rPr>
                <a:t>cont’d</a:t>
              </a:r>
            </a:p>
          </p:txBody>
        </p:sp>
      </p:grpSp>
      <p:graphicFrame>
        <p:nvGraphicFramePr>
          <p:cNvPr id="2" name="Table 1">
            <a:extLst>
              <a:ext uri="{FF2B5EF4-FFF2-40B4-BE49-F238E27FC236}">
                <a16:creationId xmlns:a16="http://schemas.microsoft.com/office/drawing/2014/main" id="{FD29959F-6803-ED55-54C1-16260ADD42FB}"/>
              </a:ext>
            </a:extLst>
          </p:cNvPr>
          <p:cNvGraphicFramePr>
            <a:graphicFrameLocks noGrp="1"/>
          </p:cNvGraphicFramePr>
          <p:nvPr>
            <p:extLst>
              <p:ext uri="{D42A27DB-BD31-4B8C-83A1-F6EECF244321}">
                <p14:modId xmlns:p14="http://schemas.microsoft.com/office/powerpoint/2010/main" val="17849957"/>
              </p:ext>
            </p:extLst>
          </p:nvPr>
        </p:nvGraphicFramePr>
        <p:xfrm>
          <a:off x="221876" y="701283"/>
          <a:ext cx="8870755" cy="4860227"/>
        </p:xfrm>
        <a:graphic>
          <a:graphicData uri="http://schemas.openxmlformats.org/drawingml/2006/table">
            <a:tbl>
              <a:tblPr firstRow="1" firstCol="1" bandRow="1">
                <a:tableStyleId>{5C22544A-7EE6-4342-B048-85BDC9FD1C3A}</a:tableStyleId>
              </a:tblPr>
              <a:tblGrid>
                <a:gridCol w="2235490">
                  <a:extLst>
                    <a:ext uri="{9D8B030D-6E8A-4147-A177-3AD203B41FA5}">
                      <a16:colId xmlns:a16="http://schemas.microsoft.com/office/drawing/2014/main" val="1147510601"/>
                    </a:ext>
                  </a:extLst>
                </a:gridCol>
                <a:gridCol w="2593298">
                  <a:extLst>
                    <a:ext uri="{9D8B030D-6E8A-4147-A177-3AD203B41FA5}">
                      <a16:colId xmlns:a16="http://schemas.microsoft.com/office/drawing/2014/main" val="1826754891"/>
                    </a:ext>
                  </a:extLst>
                </a:gridCol>
                <a:gridCol w="2289255">
                  <a:extLst>
                    <a:ext uri="{9D8B030D-6E8A-4147-A177-3AD203B41FA5}">
                      <a16:colId xmlns:a16="http://schemas.microsoft.com/office/drawing/2014/main" val="2698269628"/>
                    </a:ext>
                  </a:extLst>
                </a:gridCol>
                <a:gridCol w="1752712">
                  <a:extLst>
                    <a:ext uri="{9D8B030D-6E8A-4147-A177-3AD203B41FA5}">
                      <a16:colId xmlns:a16="http://schemas.microsoft.com/office/drawing/2014/main" val="2087523602"/>
                    </a:ext>
                  </a:extLst>
                </a:gridCol>
              </a:tblGrid>
              <a:tr h="557182">
                <a:tc>
                  <a:txBody>
                    <a:bodyPr/>
                    <a:lstStyle/>
                    <a:p>
                      <a:pPr marL="0" marR="0">
                        <a:lnSpc>
                          <a:spcPct val="115000"/>
                        </a:lnSpc>
                        <a:spcAft>
                          <a:spcPts val="800"/>
                        </a:spcAft>
                        <a:buNone/>
                      </a:pPr>
                      <a:r>
                        <a:rPr lang="en-US" sz="2000" kern="100">
                          <a:effectLst/>
                          <a:latin typeface="Arial" panose="020B0604020202020204" pitchFamily="34" charset="0"/>
                          <a:cs typeface="Arial" panose="020B0604020202020204" pitchFamily="34" charset="0"/>
                        </a:rPr>
                        <a:t>NAME OF PROJECT</a:t>
                      </a:r>
                      <a:endParaRPr lang="en-US" sz="2000" kern="10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tc>
                  <a:txBody>
                    <a:bodyPr/>
                    <a:lstStyle/>
                    <a:p>
                      <a:pPr marL="0" marR="0">
                        <a:lnSpc>
                          <a:spcPct val="115000"/>
                        </a:lnSpc>
                        <a:spcAft>
                          <a:spcPts val="800"/>
                        </a:spcAft>
                        <a:buNone/>
                      </a:pPr>
                      <a:r>
                        <a:rPr lang="en-US" sz="2000" kern="100">
                          <a:effectLst/>
                          <a:latin typeface="Arial" panose="020B0604020202020204" pitchFamily="34" charset="0"/>
                          <a:cs typeface="Arial" panose="020B0604020202020204" pitchFamily="34" charset="0"/>
                        </a:rPr>
                        <a:t>OBJECTIVES</a:t>
                      </a:r>
                      <a:endParaRPr lang="en-US" sz="2000" kern="10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tc>
                  <a:txBody>
                    <a:bodyPr/>
                    <a:lstStyle/>
                    <a:p>
                      <a:pPr marL="0" marR="0">
                        <a:lnSpc>
                          <a:spcPct val="115000"/>
                        </a:lnSpc>
                        <a:spcAft>
                          <a:spcPts val="800"/>
                        </a:spcAft>
                        <a:buNone/>
                      </a:pPr>
                      <a:r>
                        <a:rPr lang="en-US" sz="2000" kern="100">
                          <a:effectLst/>
                          <a:latin typeface="Arial" panose="020B0604020202020204" pitchFamily="34" charset="0"/>
                          <a:cs typeface="Arial" panose="020B0604020202020204" pitchFamily="34" charset="0"/>
                        </a:rPr>
                        <a:t>BRIEF SUMMARY</a:t>
                      </a:r>
                      <a:endParaRPr lang="en-US" sz="2000" kern="10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tc>
                  <a:txBody>
                    <a:bodyPr/>
                    <a:lstStyle/>
                    <a:p>
                      <a:pPr marL="0" marR="0">
                        <a:lnSpc>
                          <a:spcPct val="115000"/>
                        </a:lnSpc>
                        <a:spcAft>
                          <a:spcPts val="800"/>
                        </a:spcAft>
                        <a:buNone/>
                      </a:pPr>
                      <a:r>
                        <a:rPr lang="en-US" sz="2000" kern="100">
                          <a:effectLst/>
                          <a:latin typeface="Arial" panose="020B0604020202020204" pitchFamily="34" charset="0"/>
                          <a:cs typeface="Arial" panose="020B0604020202020204" pitchFamily="34" charset="0"/>
                        </a:rPr>
                        <a:t>CURRENT STATUS</a:t>
                      </a:r>
                      <a:endParaRPr lang="en-US" sz="2000" kern="10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extLst>
                  <a:ext uri="{0D108BD9-81ED-4DB2-BD59-A6C34878D82A}">
                    <a16:rowId xmlns:a16="http://schemas.microsoft.com/office/drawing/2014/main" val="636132889"/>
                  </a:ext>
                </a:extLst>
              </a:tr>
              <a:tr h="2813848">
                <a:tc>
                  <a:txBody>
                    <a:bodyPr/>
                    <a:lstStyle/>
                    <a:p>
                      <a:pPr marL="0" marR="0">
                        <a:lnSpc>
                          <a:spcPct val="115000"/>
                        </a:lnSpc>
                        <a:spcAft>
                          <a:spcPts val="800"/>
                        </a:spcAft>
                        <a:buNone/>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CORAF/ECOWAS youth training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programme</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342900" marR="0" lvl="0" indent="-342900">
                        <a:lnSpc>
                          <a:spcPct val="115000"/>
                        </a:lnSpc>
                        <a:buFont typeface="+mj-lt"/>
                        <a:buAutoNum type="arabicPeriod"/>
                      </a:pPr>
                      <a:r>
                        <a:rPr lang="en-US" sz="2000" kern="100">
                          <a:effectLst/>
                          <a:latin typeface="Aptos" panose="020B0004020202020204" pitchFamily="34" charset="0"/>
                          <a:ea typeface="Aptos" panose="020B0004020202020204" pitchFamily="34" charset="0"/>
                          <a:cs typeface="Times New Roman" panose="02020603050405020304" pitchFamily="18" charset="0"/>
                        </a:rPr>
                        <a:t>Train youth on mangrove rice production, processing and marketing techniques</a:t>
                      </a:r>
                    </a:p>
                    <a:p>
                      <a:pPr marL="342900" marR="0" lvl="0" indent="-342900">
                        <a:lnSpc>
                          <a:spcPct val="115000"/>
                        </a:lnSpc>
                        <a:spcAft>
                          <a:spcPts val="800"/>
                        </a:spcAft>
                        <a:buFont typeface="+mj-lt"/>
                        <a:buAutoNum type="arabicPeriod"/>
                      </a:pPr>
                      <a:r>
                        <a:rPr lang="en-US" sz="2000" kern="100">
                          <a:effectLst/>
                          <a:latin typeface="Aptos" panose="020B0004020202020204" pitchFamily="34" charset="0"/>
                          <a:ea typeface="Aptos" panose="020B0004020202020204" pitchFamily="34" charset="0"/>
                          <a:cs typeface="Times New Roman" panose="02020603050405020304" pitchFamily="18" charset="0"/>
                        </a:rPr>
                        <a:t>Develop attractive business plans</a:t>
                      </a:r>
                    </a:p>
                  </a:txBody>
                  <a:tcPr marL="68580" marR="68580" marT="0" marB="0"/>
                </a:tc>
                <a:tc>
                  <a:txBody>
                    <a:bodyPr/>
                    <a:lstStyle/>
                    <a:p>
                      <a:pPr marL="0" marR="0">
                        <a:lnSpc>
                          <a:spcPct val="115000"/>
                        </a:lnSpc>
                        <a:spcAft>
                          <a:spcPts val="800"/>
                        </a:spcAft>
                        <a:buNone/>
                      </a:pPr>
                      <a:r>
                        <a:rPr lang="en-US" sz="2000" kern="100">
                          <a:effectLst/>
                          <a:latin typeface="Aptos" panose="020B0004020202020204" pitchFamily="34" charset="0"/>
                          <a:ea typeface="Aptos" panose="020B0004020202020204" pitchFamily="34" charset="0"/>
                          <a:cs typeface="Times New Roman" panose="02020603050405020304" pitchFamily="18" charset="0"/>
                        </a:rPr>
                        <a:t>The project target is to train 150 youths and 75of them have been trained in the first set based on the MOU and budget provided.  We are now waiting for funds to carry out the second training.</a:t>
                      </a:r>
                    </a:p>
                  </a:txBody>
                  <a:tcPr marL="68580" marR="68580" marT="0" marB="0"/>
                </a:tc>
                <a:tc>
                  <a:txBody>
                    <a:bodyPr/>
                    <a:lstStyle/>
                    <a:p>
                      <a:pPr marL="0" marR="0">
                        <a:lnSpc>
                          <a:spcPct val="115000"/>
                        </a:lnSpc>
                        <a:spcAft>
                          <a:spcPts val="800"/>
                        </a:spcAft>
                        <a:buNone/>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In progress</a:t>
                      </a:r>
                    </a:p>
                  </a:txBody>
                  <a:tcPr marL="68580" marR="68580" marT="0" marB="0"/>
                </a:tc>
                <a:extLst>
                  <a:ext uri="{0D108BD9-81ED-4DB2-BD59-A6C34878D82A}">
                    <a16:rowId xmlns:a16="http://schemas.microsoft.com/office/drawing/2014/main" val="1338475523"/>
                  </a:ext>
                </a:extLst>
              </a:tr>
            </a:tbl>
          </a:graphicData>
        </a:graphic>
      </p:graphicFrame>
      <p:pic>
        <p:nvPicPr>
          <p:cNvPr id="6" name="Picture 5">
            <a:extLst>
              <a:ext uri="{FF2B5EF4-FFF2-40B4-BE49-F238E27FC236}">
                <a16:creationId xmlns:a16="http://schemas.microsoft.com/office/drawing/2014/main" id="{46F12DDF-4DE1-5CDC-FC90-67150D900B1B}"/>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092631" y="700815"/>
            <a:ext cx="3049918" cy="1496789"/>
          </a:xfrm>
          <a:prstGeom prst="rect">
            <a:avLst/>
          </a:prstGeom>
          <a:noFill/>
          <a:ln>
            <a:noFill/>
          </a:ln>
        </p:spPr>
      </p:pic>
      <p:pic>
        <p:nvPicPr>
          <p:cNvPr id="10" name="Picture 9">
            <a:extLst>
              <a:ext uri="{FF2B5EF4-FFF2-40B4-BE49-F238E27FC236}">
                <a16:creationId xmlns:a16="http://schemas.microsoft.com/office/drawing/2014/main" id="{7B03D2D8-8CC5-0298-AFBB-0E05FFDD7CB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092631" y="2208491"/>
            <a:ext cx="3049918" cy="1414600"/>
          </a:xfrm>
          <a:prstGeom prst="rect">
            <a:avLst/>
          </a:prstGeom>
          <a:noFill/>
          <a:ln>
            <a:noFill/>
          </a:ln>
        </p:spPr>
      </p:pic>
      <p:pic>
        <p:nvPicPr>
          <p:cNvPr id="11" name="Picture 10">
            <a:extLst>
              <a:ext uri="{FF2B5EF4-FFF2-40B4-BE49-F238E27FC236}">
                <a16:creationId xmlns:a16="http://schemas.microsoft.com/office/drawing/2014/main" id="{B65124D2-3CA7-6C72-28EE-67CF0AA86AF1}"/>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092631" y="3640345"/>
            <a:ext cx="3049918" cy="1276710"/>
          </a:xfrm>
          <a:prstGeom prst="rect">
            <a:avLst/>
          </a:prstGeom>
          <a:noFill/>
          <a:ln>
            <a:noFill/>
          </a:ln>
        </p:spPr>
      </p:pic>
      <p:pic>
        <p:nvPicPr>
          <p:cNvPr id="14" name="Picture 13">
            <a:extLst>
              <a:ext uri="{FF2B5EF4-FFF2-40B4-BE49-F238E27FC236}">
                <a16:creationId xmlns:a16="http://schemas.microsoft.com/office/drawing/2014/main" id="{45E02189-A0CB-6268-DC2D-DAF365A4FB5A}"/>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132888" y="4934310"/>
            <a:ext cx="3009661" cy="1222876"/>
          </a:xfrm>
          <a:prstGeom prst="rect">
            <a:avLst/>
          </a:prstGeom>
          <a:noFill/>
          <a:ln>
            <a:noFill/>
          </a:ln>
        </p:spPr>
      </p:pic>
    </p:spTree>
    <p:extLst>
      <p:ext uri="{BB962C8B-B14F-4D97-AF65-F5344CB8AC3E}">
        <p14:creationId xmlns:p14="http://schemas.microsoft.com/office/powerpoint/2010/main" val="283393130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326233-B169-17E8-2B07-332FD59CFC4C}"/>
            </a:ext>
          </a:extLst>
        </p:cNvPr>
        <p:cNvGrpSpPr/>
        <p:nvPr/>
      </p:nvGrpSpPr>
      <p:grpSpPr>
        <a:xfrm>
          <a:off x="0" y="0"/>
          <a:ext cx="0" cy="0"/>
          <a:chOff x="0" y="0"/>
          <a:chExt cx="0" cy="0"/>
        </a:xfrm>
      </p:grpSpPr>
      <p:sp>
        <p:nvSpPr>
          <p:cNvPr id="3" name="Date Placeholder 2">
            <a:extLst>
              <a:ext uri="{FF2B5EF4-FFF2-40B4-BE49-F238E27FC236}">
                <a16:creationId xmlns:a16="http://schemas.microsoft.com/office/drawing/2014/main" id="{EC41A168-11C1-BA20-2E13-4669DC091689}"/>
              </a:ext>
            </a:extLst>
          </p:cNvPr>
          <p:cNvSpPr>
            <a:spLocks noGrp="1"/>
          </p:cNvSpPr>
          <p:nvPr>
            <p:ph type="dt" sz="half" idx="10"/>
          </p:nvPr>
        </p:nvSpPr>
        <p:spPr/>
        <p:txBody>
          <a:bodyPr/>
          <a:lstStyle/>
          <a:p>
            <a:fld id="{4F5F04B2-81B6-4222-817F-9329F8690712}" type="datetime3">
              <a:rPr lang="en-US" smtClean="0"/>
              <a:t>14 December 2025</a:t>
            </a:fld>
            <a:endParaRPr lang="en-US" dirty="0"/>
          </a:p>
        </p:txBody>
      </p:sp>
      <p:sp>
        <p:nvSpPr>
          <p:cNvPr id="7" name="Slide Number Placeholder 6">
            <a:extLst>
              <a:ext uri="{FF2B5EF4-FFF2-40B4-BE49-F238E27FC236}">
                <a16:creationId xmlns:a16="http://schemas.microsoft.com/office/drawing/2014/main" id="{A5DA1B5E-BDE8-3655-7B1D-EF3288A00CFD}"/>
              </a:ext>
            </a:extLst>
          </p:cNvPr>
          <p:cNvSpPr>
            <a:spLocks noGrp="1"/>
          </p:cNvSpPr>
          <p:nvPr>
            <p:ph type="sldNum" sz="quarter" idx="12"/>
          </p:nvPr>
        </p:nvSpPr>
        <p:spPr/>
        <p:txBody>
          <a:bodyPr/>
          <a:lstStyle/>
          <a:p>
            <a:fld id="{C1C11204-8A74-44E9-96C8-B6A49D60E869}" type="slidenum">
              <a:rPr lang="en-US" smtClean="0"/>
              <a:t>50</a:t>
            </a:fld>
            <a:endParaRPr lang="en-US" dirty="0"/>
          </a:p>
        </p:txBody>
      </p:sp>
      <p:sp>
        <p:nvSpPr>
          <p:cNvPr id="4" name="TextBox 3">
            <a:extLst>
              <a:ext uri="{FF2B5EF4-FFF2-40B4-BE49-F238E27FC236}">
                <a16:creationId xmlns:a16="http://schemas.microsoft.com/office/drawing/2014/main" id="{38CEA483-CB3B-994D-58DB-FDBFB884F965}"/>
              </a:ext>
            </a:extLst>
          </p:cNvPr>
          <p:cNvSpPr txBox="1"/>
          <p:nvPr/>
        </p:nvSpPr>
        <p:spPr>
          <a:xfrm>
            <a:off x="150961" y="136525"/>
            <a:ext cx="9096555" cy="400110"/>
          </a:xfrm>
          <a:prstGeom prst="rect">
            <a:avLst/>
          </a:prstGeom>
          <a:noFill/>
        </p:spPr>
        <p:txBody>
          <a:bodyPr wrap="square">
            <a:spAutoFit/>
          </a:bodyPr>
          <a:lstStyle/>
          <a:p>
            <a:r>
              <a:rPr lang="en-US" sz="2000" b="1" dirty="0">
                <a:latin typeface="Arial" panose="020B0604020202020204" pitchFamily="34" charset="0"/>
                <a:cs typeface="Arial" panose="020B0604020202020204" pitchFamily="34" charset="0"/>
              </a:rPr>
              <a:t>Category II:</a:t>
            </a:r>
            <a:r>
              <a:rPr lang="en-US" sz="2000" dirty="0">
                <a:latin typeface="Arial" panose="020B0604020202020204" pitchFamily="34" charset="0"/>
                <a:cs typeface="Arial" panose="020B0604020202020204" pitchFamily="34" charset="0"/>
              </a:rPr>
              <a:t> Fertilizers or Pests management products</a:t>
            </a:r>
          </a:p>
        </p:txBody>
      </p:sp>
      <p:graphicFrame>
        <p:nvGraphicFramePr>
          <p:cNvPr id="10" name="Table 9">
            <a:extLst>
              <a:ext uri="{FF2B5EF4-FFF2-40B4-BE49-F238E27FC236}">
                <a16:creationId xmlns:a16="http://schemas.microsoft.com/office/drawing/2014/main" id="{D4A7A58F-14DB-0A65-5837-1616C6465F0B}"/>
              </a:ext>
            </a:extLst>
          </p:cNvPr>
          <p:cNvGraphicFramePr>
            <a:graphicFrameLocks noGrp="1"/>
          </p:cNvGraphicFramePr>
          <p:nvPr>
            <p:extLst>
              <p:ext uri="{D42A27DB-BD31-4B8C-83A1-F6EECF244321}">
                <p14:modId xmlns:p14="http://schemas.microsoft.com/office/powerpoint/2010/main" val="3146689344"/>
              </p:ext>
            </p:extLst>
          </p:nvPr>
        </p:nvGraphicFramePr>
        <p:xfrm>
          <a:off x="418958" y="678570"/>
          <a:ext cx="11002416" cy="4186728"/>
        </p:xfrm>
        <a:graphic>
          <a:graphicData uri="http://schemas.openxmlformats.org/drawingml/2006/table">
            <a:tbl>
              <a:tblPr firstRow="1" bandRow="1">
                <a:tableStyleId>{5C22544A-7EE6-4342-B048-85BDC9FD1C3A}</a:tableStyleId>
              </a:tblPr>
              <a:tblGrid>
                <a:gridCol w="3032185">
                  <a:extLst>
                    <a:ext uri="{9D8B030D-6E8A-4147-A177-3AD203B41FA5}">
                      <a16:colId xmlns:a16="http://schemas.microsoft.com/office/drawing/2014/main" val="2760487554"/>
                    </a:ext>
                  </a:extLst>
                </a:gridCol>
                <a:gridCol w="4968238">
                  <a:extLst>
                    <a:ext uri="{9D8B030D-6E8A-4147-A177-3AD203B41FA5}">
                      <a16:colId xmlns:a16="http://schemas.microsoft.com/office/drawing/2014/main" val="1378331322"/>
                    </a:ext>
                  </a:extLst>
                </a:gridCol>
                <a:gridCol w="3001993">
                  <a:extLst>
                    <a:ext uri="{9D8B030D-6E8A-4147-A177-3AD203B41FA5}">
                      <a16:colId xmlns:a16="http://schemas.microsoft.com/office/drawing/2014/main" val="3775432685"/>
                    </a:ext>
                  </a:extLst>
                </a:gridCol>
              </a:tblGrid>
              <a:tr h="529128">
                <a:tc>
                  <a:txBody>
                    <a:bodyPr/>
                    <a:lstStyle/>
                    <a:p>
                      <a:r>
                        <a:rPr lang="en-US" sz="2000" b="1" kern="1200" dirty="0">
                          <a:solidFill>
                            <a:schemeClr val="lt1"/>
                          </a:solidFill>
                          <a:effectLst/>
                          <a:latin typeface="Arial" panose="020B0604020202020204" pitchFamily="34" charset="0"/>
                          <a:ea typeface="+mn-ea"/>
                          <a:cs typeface="Arial" panose="020B0604020202020204" pitchFamily="34" charset="0"/>
                        </a:rPr>
                        <a:t>Technology</a:t>
                      </a:r>
                      <a:endParaRPr lang="en-US" sz="2000" dirty="0">
                        <a:latin typeface="Arial" panose="020B0604020202020204" pitchFamily="34" charset="0"/>
                        <a:cs typeface="Arial" panose="020B0604020202020204" pitchFamily="34" charset="0"/>
                      </a:endParaRPr>
                    </a:p>
                  </a:txBody>
                  <a:tcPr/>
                </a:tc>
                <a:tc>
                  <a:txBody>
                    <a:bodyPr/>
                    <a:lstStyle/>
                    <a:p>
                      <a:pPr marL="0" marR="0" algn="just">
                        <a:lnSpc>
                          <a:spcPct val="107000"/>
                        </a:lnSpc>
                        <a:spcAft>
                          <a:spcPts val="800"/>
                        </a:spcAft>
                        <a:buNone/>
                      </a:pPr>
                      <a:r>
                        <a:rPr lang="en-US" sz="2000" b="1" dirty="0">
                          <a:effectLst/>
                          <a:latin typeface="Arial" panose="020B0604020202020204" pitchFamily="34" charset="0"/>
                          <a:ea typeface="Calibri" panose="020F0502020204030204" pitchFamily="34" charset="0"/>
                          <a:cs typeface="Arial" panose="020B0604020202020204" pitchFamily="34" charset="0"/>
                        </a:rPr>
                        <a:t>Comment </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r>
                        <a:rPr lang="en-US" sz="2000" b="1" kern="1200" dirty="0">
                          <a:solidFill>
                            <a:schemeClr val="lt1"/>
                          </a:solidFill>
                          <a:effectLst/>
                          <a:latin typeface="Arial" panose="020B0604020202020204" pitchFamily="34" charset="0"/>
                          <a:ea typeface="+mn-ea"/>
                          <a:cs typeface="Arial" panose="020B0604020202020204" pitchFamily="34" charset="0"/>
                        </a:rPr>
                        <a:t>Photo</a:t>
                      </a:r>
                      <a:endParaRPr lang="en-US"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153779260"/>
                  </a:ext>
                </a:extLst>
              </a:tr>
              <a:tr h="3473009">
                <a:tc>
                  <a:txBody>
                    <a:bodyPr/>
                    <a:lstStyle/>
                    <a:p>
                      <a:endParaRPr lang="en-US" sz="2000" dirty="0">
                        <a:latin typeface="Arial" panose="020B0604020202020204" pitchFamily="34" charset="0"/>
                        <a:cs typeface="Arial" panose="020B0604020202020204" pitchFamily="34" charset="0"/>
                      </a:endParaRPr>
                    </a:p>
                  </a:txBody>
                  <a:tcPr/>
                </a:tc>
                <a:tc>
                  <a:txBody>
                    <a:bodyPr/>
                    <a:lstStyle/>
                    <a:p>
                      <a:r>
                        <a:rPr lang="en-US" sz="2000" kern="1200" dirty="0">
                          <a:solidFill>
                            <a:schemeClr val="dk1"/>
                          </a:solidFill>
                          <a:effectLst/>
                          <a:latin typeface="Arial" panose="020B0604020202020204" pitchFamily="34" charset="0"/>
                          <a:ea typeface="+mn-ea"/>
                          <a:cs typeface="Arial" panose="020B0604020202020204" pitchFamily="34" charset="0"/>
                        </a:rPr>
                        <a:t>P: NKP 15:15:15 provides a balanced supply of N, P and K, enhancing crop yields and farmers’ income</a:t>
                      </a:r>
                    </a:p>
                    <a:p>
                      <a:endParaRPr lang="en-US" sz="2000" kern="1200" dirty="0">
                        <a:solidFill>
                          <a:schemeClr val="dk1"/>
                        </a:solidFill>
                        <a:effectLst/>
                        <a:latin typeface="Arial" panose="020B0604020202020204" pitchFamily="34" charset="0"/>
                        <a:ea typeface="+mn-ea"/>
                        <a:cs typeface="Arial" panose="020B0604020202020204" pitchFamily="34" charset="0"/>
                      </a:endParaRPr>
                    </a:p>
                    <a:p>
                      <a:r>
                        <a:rPr lang="en-US" sz="2000" kern="1200" dirty="0">
                          <a:solidFill>
                            <a:schemeClr val="dk1"/>
                          </a:solidFill>
                          <a:effectLst/>
                          <a:latin typeface="Arial" panose="020B0604020202020204" pitchFamily="34" charset="0"/>
                          <a:ea typeface="+mn-ea"/>
                          <a:cs typeface="Arial" panose="020B0604020202020204" pitchFamily="34" charset="0"/>
                        </a:rPr>
                        <a:t>A: Balanced NPK application improves crop resilience against drought and other extreme weather conditions </a:t>
                      </a:r>
                    </a:p>
                    <a:p>
                      <a:endParaRPr lang="en-US" sz="2000" kern="1200" dirty="0">
                        <a:solidFill>
                          <a:schemeClr val="dk1"/>
                        </a:solidFill>
                        <a:effectLst/>
                        <a:latin typeface="Arial" panose="020B0604020202020204" pitchFamily="34" charset="0"/>
                        <a:ea typeface="+mn-ea"/>
                        <a:cs typeface="Arial" panose="020B0604020202020204" pitchFamily="34" charset="0"/>
                      </a:endParaRPr>
                    </a:p>
                    <a:p>
                      <a:r>
                        <a:rPr lang="en-US" sz="2000" kern="1200" dirty="0">
                          <a:solidFill>
                            <a:schemeClr val="dk1"/>
                          </a:solidFill>
                          <a:effectLst/>
                          <a:latin typeface="Arial" panose="020B0604020202020204" pitchFamily="34" charset="0"/>
                          <a:ea typeface="+mn-ea"/>
                          <a:cs typeface="Arial" panose="020B0604020202020204" pitchFamily="34" charset="0"/>
                        </a:rPr>
                        <a:t>M: NPK 15:15:15 supports carbon sequestration by improving SOM; it reduces land degradation by preventing excessive land expansion for agriculture.</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endParaRPr lang="en-US"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920529063"/>
                  </a:ext>
                </a:extLst>
              </a:tr>
            </a:tbl>
          </a:graphicData>
        </a:graphic>
      </p:graphicFrame>
      <p:pic>
        <p:nvPicPr>
          <p:cNvPr id="6" name="Picture 5" descr="C:\Users\MRCONT~1\AppData\Local\Temp\{378F7AA4-E692-4B62-A333-8C16EA5D55B5}.tmp">
            <a:extLst>
              <a:ext uri="{FF2B5EF4-FFF2-40B4-BE49-F238E27FC236}">
                <a16:creationId xmlns:a16="http://schemas.microsoft.com/office/drawing/2014/main" id="{4C48F242-0242-F6A3-38C5-F1D43002B5BE}"/>
              </a:ext>
            </a:extLst>
          </p:cNvPr>
          <p:cNvPicPr>
            <a:picLocks noChangeAspect="1"/>
          </p:cNvPicPr>
          <p:nvPr/>
        </p:nvPicPr>
        <p:blipFill>
          <a:blip r:embed="rId2">
            <a:extLst>
              <a:ext uri="{28A0092B-C50C-407E-A947-70E740481C1C}">
                <a14:useLocalDpi xmlns:a14="http://schemas.microsoft.com/office/drawing/2010/main" val="0"/>
              </a:ext>
            </a:extLst>
          </a:blip>
          <a:srcRect l="10416" t="9820" r="9225" b="12202"/>
          <a:stretch>
            <a:fillRect/>
          </a:stretch>
        </p:blipFill>
        <p:spPr>
          <a:xfrm>
            <a:off x="8610600" y="1203263"/>
            <a:ext cx="2743200" cy="2971922"/>
          </a:xfrm>
          <a:prstGeom prst="rect">
            <a:avLst/>
          </a:prstGeom>
          <a:noFill/>
          <a:ln>
            <a:noFill/>
          </a:ln>
        </p:spPr>
      </p:pic>
      <p:pic>
        <p:nvPicPr>
          <p:cNvPr id="8" name="Picture 7">
            <a:extLst>
              <a:ext uri="{FF2B5EF4-FFF2-40B4-BE49-F238E27FC236}">
                <a16:creationId xmlns:a16="http://schemas.microsoft.com/office/drawing/2014/main" id="{5F057DE3-4559-3BE8-17DA-1516F4E5E12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453463" y="1203263"/>
            <a:ext cx="2893585" cy="2971922"/>
          </a:xfrm>
          <a:prstGeom prst="rect">
            <a:avLst/>
          </a:prstGeom>
          <a:noFill/>
        </p:spPr>
      </p:pic>
    </p:spTree>
    <p:extLst>
      <p:ext uri="{BB962C8B-B14F-4D97-AF65-F5344CB8AC3E}">
        <p14:creationId xmlns:p14="http://schemas.microsoft.com/office/powerpoint/2010/main" val="426771017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E21C50-0B3D-90DF-8437-28A09A4175DC}"/>
            </a:ext>
          </a:extLst>
        </p:cNvPr>
        <p:cNvGrpSpPr/>
        <p:nvPr/>
      </p:nvGrpSpPr>
      <p:grpSpPr>
        <a:xfrm>
          <a:off x="0" y="0"/>
          <a:ext cx="0" cy="0"/>
          <a:chOff x="0" y="0"/>
          <a:chExt cx="0" cy="0"/>
        </a:xfrm>
      </p:grpSpPr>
      <p:sp>
        <p:nvSpPr>
          <p:cNvPr id="3" name="Date Placeholder 2">
            <a:extLst>
              <a:ext uri="{FF2B5EF4-FFF2-40B4-BE49-F238E27FC236}">
                <a16:creationId xmlns:a16="http://schemas.microsoft.com/office/drawing/2014/main" id="{6EE9F270-869E-366A-266F-5F93DB168509}"/>
              </a:ext>
            </a:extLst>
          </p:cNvPr>
          <p:cNvSpPr>
            <a:spLocks noGrp="1"/>
          </p:cNvSpPr>
          <p:nvPr>
            <p:ph type="dt" sz="half" idx="10"/>
          </p:nvPr>
        </p:nvSpPr>
        <p:spPr/>
        <p:txBody>
          <a:bodyPr/>
          <a:lstStyle/>
          <a:p>
            <a:fld id="{4F5F04B2-81B6-4222-817F-9329F8690712}" type="datetime3">
              <a:rPr lang="en-US" smtClean="0"/>
              <a:t>14 December 2025</a:t>
            </a:fld>
            <a:endParaRPr lang="en-US" dirty="0"/>
          </a:p>
        </p:txBody>
      </p:sp>
      <p:sp>
        <p:nvSpPr>
          <p:cNvPr id="7" name="Slide Number Placeholder 6">
            <a:extLst>
              <a:ext uri="{FF2B5EF4-FFF2-40B4-BE49-F238E27FC236}">
                <a16:creationId xmlns:a16="http://schemas.microsoft.com/office/drawing/2014/main" id="{A1210F09-3862-3B4A-DFD9-63E213D7D010}"/>
              </a:ext>
            </a:extLst>
          </p:cNvPr>
          <p:cNvSpPr>
            <a:spLocks noGrp="1"/>
          </p:cNvSpPr>
          <p:nvPr>
            <p:ph type="sldNum" sz="quarter" idx="12"/>
          </p:nvPr>
        </p:nvSpPr>
        <p:spPr/>
        <p:txBody>
          <a:bodyPr/>
          <a:lstStyle/>
          <a:p>
            <a:fld id="{C1C11204-8A74-44E9-96C8-B6A49D60E869}" type="slidenum">
              <a:rPr lang="en-US" smtClean="0"/>
              <a:t>51</a:t>
            </a:fld>
            <a:endParaRPr lang="en-US" dirty="0"/>
          </a:p>
        </p:txBody>
      </p:sp>
      <p:sp>
        <p:nvSpPr>
          <p:cNvPr id="4" name="TextBox 3">
            <a:extLst>
              <a:ext uri="{FF2B5EF4-FFF2-40B4-BE49-F238E27FC236}">
                <a16:creationId xmlns:a16="http://schemas.microsoft.com/office/drawing/2014/main" id="{5FE9FB43-8099-8FE1-5312-159E706900FD}"/>
              </a:ext>
            </a:extLst>
          </p:cNvPr>
          <p:cNvSpPr txBox="1"/>
          <p:nvPr/>
        </p:nvSpPr>
        <p:spPr>
          <a:xfrm>
            <a:off x="150961" y="136525"/>
            <a:ext cx="9096555" cy="400110"/>
          </a:xfrm>
          <a:prstGeom prst="rect">
            <a:avLst/>
          </a:prstGeom>
          <a:noFill/>
        </p:spPr>
        <p:txBody>
          <a:bodyPr wrap="square">
            <a:spAutoFit/>
          </a:bodyPr>
          <a:lstStyle/>
          <a:p>
            <a:r>
              <a:rPr lang="en-US" sz="2000" b="1" dirty="0">
                <a:latin typeface="Arial" panose="020B0604020202020204" pitchFamily="34" charset="0"/>
                <a:cs typeface="Arial" panose="020B0604020202020204" pitchFamily="34" charset="0"/>
              </a:rPr>
              <a:t>Category II:</a:t>
            </a:r>
            <a:r>
              <a:rPr lang="en-US" sz="2000" dirty="0">
                <a:latin typeface="Arial" panose="020B0604020202020204" pitchFamily="34" charset="0"/>
                <a:cs typeface="Arial" panose="020B0604020202020204" pitchFamily="34" charset="0"/>
              </a:rPr>
              <a:t> Fertilizers or Pests management products</a:t>
            </a:r>
          </a:p>
        </p:txBody>
      </p:sp>
      <p:graphicFrame>
        <p:nvGraphicFramePr>
          <p:cNvPr id="10" name="Table 9">
            <a:extLst>
              <a:ext uri="{FF2B5EF4-FFF2-40B4-BE49-F238E27FC236}">
                <a16:creationId xmlns:a16="http://schemas.microsoft.com/office/drawing/2014/main" id="{651C0551-0AC0-26DD-DA4F-63E46326DE66}"/>
              </a:ext>
            </a:extLst>
          </p:cNvPr>
          <p:cNvGraphicFramePr>
            <a:graphicFrameLocks noGrp="1"/>
          </p:cNvGraphicFramePr>
          <p:nvPr>
            <p:extLst>
              <p:ext uri="{D42A27DB-BD31-4B8C-83A1-F6EECF244321}">
                <p14:modId xmlns:p14="http://schemas.microsoft.com/office/powerpoint/2010/main" val="3449838098"/>
              </p:ext>
            </p:extLst>
          </p:nvPr>
        </p:nvGraphicFramePr>
        <p:xfrm>
          <a:off x="418958" y="678570"/>
          <a:ext cx="11002416" cy="4002137"/>
        </p:xfrm>
        <a:graphic>
          <a:graphicData uri="http://schemas.openxmlformats.org/drawingml/2006/table">
            <a:tbl>
              <a:tblPr firstRow="1" bandRow="1">
                <a:tableStyleId>{5C22544A-7EE6-4342-B048-85BDC9FD1C3A}</a:tableStyleId>
              </a:tblPr>
              <a:tblGrid>
                <a:gridCol w="3032185">
                  <a:extLst>
                    <a:ext uri="{9D8B030D-6E8A-4147-A177-3AD203B41FA5}">
                      <a16:colId xmlns:a16="http://schemas.microsoft.com/office/drawing/2014/main" val="2760487554"/>
                    </a:ext>
                  </a:extLst>
                </a:gridCol>
                <a:gridCol w="4968238">
                  <a:extLst>
                    <a:ext uri="{9D8B030D-6E8A-4147-A177-3AD203B41FA5}">
                      <a16:colId xmlns:a16="http://schemas.microsoft.com/office/drawing/2014/main" val="1378331322"/>
                    </a:ext>
                  </a:extLst>
                </a:gridCol>
                <a:gridCol w="3001993">
                  <a:extLst>
                    <a:ext uri="{9D8B030D-6E8A-4147-A177-3AD203B41FA5}">
                      <a16:colId xmlns:a16="http://schemas.microsoft.com/office/drawing/2014/main" val="3775432685"/>
                    </a:ext>
                  </a:extLst>
                </a:gridCol>
              </a:tblGrid>
              <a:tr h="529128">
                <a:tc>
                  <a:txBody>
                    <a:bodyPr/>
                    <a:lstStyle/>
                    <a:p>
                      <a:r>
                        <a:rPr lang="en-US" sz="2000" b="1" kern="1200" dirty="0">
                          <a:solidFill>
                            <a:schemeClr val="lt1"/>
                          </a:solidFill>
                          <a:effectLst/>
                          <a:latin typeface="Arial" panose="020B0604020202020204" pitchFamily="34" charset="0"/>
                          <a:ea typeface="+mn-ea"/>
                          <a:cs typeface="Arial" panose="020B0604020202020204" pitchFamily="34" charset="0"/>
                        </a:rPr>
                        <a:t>Technology</a:t>
                      </a:r>
                      <a:endParaRPr lang="en-US" sz="2000" dirty="0">
                        <a:latin typeface="Arial" panose="020B0604020202020204" pitchFamily="34" charset="0"/>
                        <a:cs typeface="Arial" panose="020B0604020202020204" pitchFamily="34" charset="0"/>
                      </a:endParaRPr>
                    </a:p>
                  </a:txBody>
                  <a:tcPr/>
                </a:tc>
                <a:tc>
                  <a:txBody>
                    <a:bodyPr/>
                    <a:lstStyle/>
                    <a:p>
                      <a:pPr marL="0" marR="0" algn="just">
                        <a:lnSpc>
                          <a:spcPct val="107000"/>
                        </a:lnSpc>
                        <a:spcAft>
                          <a:spcPts val="800"/>
                        </a:spcAft>
                        <a:buNone/>
                      </a:pPr>
                      <a:r>
                        <a:rPr lang="en-US" sz="2000" b="1" dirty="0">
                          <a:effectLst/>
                          <a:latin typeface="Arial" panose="020B0604020202020204" pitchFamily="34" charset="0"/>
                          <a:ea typeface="Calibri" panose="020F0502020204030204" pitchFamily="34" charset="0"/>
                          <a:cs typeface="Arial" panose="020B0604020202020204" pitchFamily="34" charset="0"/>
                        </a:rPr>
                        <a:t>Comment </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r>
                        <a:rPr lang="en-US" sz="2000" b="1" kern="1200" dirty="0">
                          <a:solidFill>
                            <a:schemeClr val="lt1"/>
                          </a:solidFill>
                          <a:effectLst/>
                          <a:latin typeface="Arial" panose="020B0604020202020204" pitchFamily="34" charset="0"/>
                          <a:ea typeface="+mn-ea"/>
                          <a:cs typeface="Arial" panose="020B0604020202020204" pitchFamily="34" charset="0"/>
                        </a:rPr>
                        <a:t>Photo</a:t>
                      </a:r>
                      <a:endParaRPr lang="en-US"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153779260"/>
                  </a:ext>
                </a:extLst>
              </a:tr>
              <a:tr h="3473009">
                <a:tc>
                  <a:txBody>
                    <a:bodyPr/>
                    <a:lstStyle/>
                    <a:p>
                      <a:endParaRPr lang="en-US" sz="2000" dirty="0">
                        <a:latin typeface="Arial" panose="020B0604020202020204" pitchFamily="34" charset="0"/>
                        <a:cs typeface="Arial" panose="020B0604020202020204" pitchFamily="34" charset="0"/>
                      </a:endParaRPr>
                    </a:p>
                  </a:txBody>
                  <a:tcPr/>
                </a:tc>
                <a:tc>
                  <a:txBody>
                    <a:bodyPr/>
                    <a:lstStyle/>
                    <a:p>
                      <a:r>
                        <a:rPr lang="en-US" sz="2000" kern="1200" dirty="0">
                          <a:solidFill>
                            <a:schemeClr val="dk1"/>
                          </a:solidFill>
                          <a:effectLst/>
                          <a:latin typeface="Arial" panose="020B0604020202020204" pitchFamily="34" charset="0"/>
                          <a:ea typeface="+mn-ea"/>
                          <a:cs typeface="Arial" panose="020B0604020202020204" pitchFamily="34" charset="0"/>
                        </a:rPr>
                        <a:t>P: DAP helps farmers achieve higher productivity and income through enhanced root and shoot growth</a:t>
                      </a:r>
                    </a:p>
                    <a:p>
                      <a:r>
                        <a:rPr lang="en-US" sz="2000" kern="1200" dirty="0">
                          <a:solidFill>
                            <a:schemeClr val="dk1"/>
                          </a:solidFill>
                          <a:effectLst/>
                          <a:latin typeface="Arial" panose="020B0604020202020204" pitchFamily="34" charset="0"/>
                          <a:ea typeface="+mn-ea"/>
                          <a:cs typeface="Arial" panose="020B0604020202020204" pitchFamily="34" charset="0"/>
                        </a:rPr>
                        <a:t> </a:t>
                      </a:r>
                    </a:p>
                    <a:p>
                      <a:r>
                        <a:rPr lang="en-US" sz="2000" kern="1200" dirty="0">
                          <a:solidFill>
                            <a:schemeClr val="dk1"/>
                          </a:solidFill>
                          <a:effectLst/>
                          <a:latin typeface="Arial" panose="020B0604020202020204" pitchFamily="34" charset="0"/>
                          <a:ea typeface="+mn-ea"/>
                          <a:cs typeface="Arial" panose="020B0604020202020204" pitchFamily="34" charset="0"/>
                        </a:rPr>
                        <a:t>A: It enhances drought tolerance, helping crops withstand erratic rainfall</a:t>
                      </a:r>
                    </a:p>
                    <a:p>
                      <a:r>
                        <a:rPr lang="en-US" sz="2000" kern="1200" dirty="0">
                          <a:solidFill>
                            <a:schemeClr val="dk1"/>
                          </a:solidFill>
                          <a:effectLst/>
                          <a:latin typeface="Arial" panose="020B0604020202020204" pitchFamily="34" charset="0"/>
                          <a:ea typeface="+mn-ea"/>
                          <a:cs typeface="Arial" panose="020B0604020202020204" pitchFamily="34" charset="0"/>
                        </a:rPr>
                        <a:t> </a:t>
                      </a:r>
                    </a:p>
                    <a:p>
                      <a:r>
                        <a:rPr lang="en-US" sz="2000" kern="1200" dirty="0">
                          <a:solidFill>
                            <a:schemeClr val="dk1"/>
                          </a:solidFill>
                          <a:effectLst/>
                          <a:latin typeface="Arial" panose="020B0604020202020204" pitchFamily="34" charset="0"/>
                          <a:ea typeface="+mn-ea"/>
                          <a:cs typeface="Arial" panose="020B0604020202020204" pitchFamily="34" charset="0"/>
                        </a:rPr>
                        <a:t>M: Its efficient application enhances soil health, reducing the need for excessive land expansion and deforestation</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endParaRPr lang="en-US"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920529063"/>
                  </a:ext>
                </a:extLst>
              </a:tr>
            </a:tbl>
          </a:graphicData>
        </a:graphic>
      </p:graphicFrame>
      <p:pic>
        <p:nvPicPr>
          <p:cNvPr id="2" name="Picture 1" descr="C:\Users\MRCONT~1\AppData\Local\Temp\{6E53650C-A3EE-448D-A3D0-FE401D88F138}.tmp">
            <a:extLst>
              <a:ext uri="{FF2B5EF4-FFF2-40B4-BE49-F238E27FC236}">
                <a16:creationId xmlns:a16="http://schemas.microsoft.com/office/drawing/2014/main" id="{A7370CDC-FBF5-904D-C036-C2FB9D8789CF}"/>
              </a:ext>
            </a:extLst>
          </p:cNvPr>
          <p:cNvPicPr>
            <a:picLocks noChangeAspect="1"/>
          </p:cNvPicPr>
          <p:nvPr/>
        </p:nvPicPr>
        <p:blipFill>
          <a:blip r:embed="rId2" cstate="print">
            <a:extLst>
              <a:ext uri="{28A0092B-C50C-407E-A947-70E740481C1C}">
                <a14:useLocalDpi xmlns:a14="http://schemas.microsoft.com/office/drawing/2010/main" val="0"/>
              </a:ext>
            </a:extLst>
          </a:blip>
          <a:srcRect l="6363" t="9091" r="19697"/>
          <a:stretch>
            <a:fillRect/>
          </a:stretch>
        </p:blipFill>
        <p:spPr>
          <a:xfrm>
            <a:off x="8483600" y="1244630"/>
            <a:ext cx="2870200" cy="2861544"/>
          </a:xfrm>
          <a:prstGeom prst="rect">
            <a:avLst/>
          </a:prstGeom>
          <a:noFill/>
          <a:ln>
            <a:noFill/>
          </a:ln>
        </p:spPr>
      </p:pic>
      <p:pic>
        <p:nvPicPr>
          <p:cNvPr id="5" name="Picture 4">
            <a:extLst>
              <a:ext uri="{FF2B5EF4-FFF2-40B4-BE49-F238E27FC236}">
                <a16:creationId xmlns:a16="http://schemas.microsoft.com/office/drawing/2014/main" id="{4DB6EE26-AB21-B6F0-03D3-E9D74F4AB49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418958" y="1244630"/>
            <a:ext cx="2870200" cy="2706268"/>
          </a:xfrm>
          <a:prstGeom prst="rect">
            <a:avLst/>
          </a:prstGeom>
          <a:noFill/>
        </p:spPr>
      </p:pic>
    </p:spTree>
    <p:extLst>
      <p:ext uri="{BB962C8B-B14F-4D97-AF65-F5344CB8AC3E}">
        <p14:creationId xmlns:p14="http://schemas.microsoft.com/office/powerpoint/2010/main" val="235633912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E39AF0-B28A-1585-B957-548BC4F87201}"/>
            </a:ext>
          </a:extLst>
        </p:cNvPr>
        <p:cNvGrpSpPr/>
        <p:nvPr/>
      </p:nvGrpSpPr>
      <p:grpSpPr>
        <a:xfrm>
          <a:off x="0" y="0"/>
          <a:ext cx="0" cy="0"/>
          <a:chOff x="0" y="0"/>
          <a:chExt cx="0" cy="0"/>
        </a:xfrm>
      </p:grpSpPr>
      <p:sp>
        <p:nvSpPr>
          <p:cNvPr id="3" name="Date Placeholder 2">
            <a:extLst>
              <a:ext uri="{FF2B5EF4-FFF2-40B4-BE49-F238E27FC236}">
                <a16:creationId xmlns:a16="http://schemas.microsoft.com/office/drawing/2014/main" id="{97E15ED9-569E-88D3-E026-9180C014BBFC}"/>
              </a:ext>
            </a:extLst>
          </p:cNvPr>
          <p:cNvSpPr>
            <a:spLocks noGrp="1"/>
          </p:cNvSpPr>
          <p:nvPr>
            <p:ph type="dt" sz="half" idx="10"/>
          </p:nvPr>
        </p:nvSpPr>
        <p:spPr/>
        <p:txBody>
          <a:bodyPr/>
          <a:lstStyle/>
          <a:p>
            <a:fld id="{4F5F04B2-81B6-4222-817F-9329F8690712}" type="datetime3">
              <a:rPr lang="en-US" smtClean="0"/>
              <a:t>14 December 2025</a:t>
            </a:fld>
            <a:endParaRPr lang="en-US" dirty="0"/>
          </a:p>
        </p:txBody>
      </p:sp>
      <p:sp>
        <p:nvSpPr>
          <p:cNvPr id="7" name="Slide Number Placeholder 6">
            <a:extLst>
              <a:ext uri="{FF2B5EF4-FFF2-40B4-BE49-F238E27FC236}">
                <a16:creationId xmlns:a16="http://schemas.microsoft.com/office/drawing/2014/main" id="{9D3B6667-B241-AE25-9E1E-43F3186C5068}"/>
              </a:ext>
            </a:extLst>
          </p:cNvPr>
          <p:cNvSpPr>
            <a:spLocks noGrp="1"/>
          </p:cNvSpPr>
          <p:nvPr>
            <p:ph type="sldNum" sz="quarter" idx="12"/>
          </p:nvPr>
        </p:nvSpPr>
        <p:spPr/>
        <p:txBody>
          <a:bodyPr/>
          <a:lstStyle/>
          <a:p>
            <a:fld id="{C1C11204-8A74-44E9-96C8-B6A49D60E869}" type="slidenum">
              <a:rPr lang="en-US" smtClean="0"/>
              <a:t>52</a:t>
            </a:fld>
            <a:endParaRPr lang="en-US" dirty="0"/>
          </a:p>
        </p:txBody>
      </p:sp>
      <p:sp>
        <p:nvSpPr>
          <p:cNvPr id="4" name="TextBox 3">
            <a:extLst>
              <a:ext uri="{FF2B5EF4-FFF2-40B4-BE49-F238E27FC236}">
                <a16:creationId xmlns:a16="http://schemas.microsoft.com/office/drawing/2014/main" id="{A1D87D2B-16A3-7993-576F-A71DC6C748CE}"/>
              </a:ext>
            </a:extLst>
          </p:cNvPr>
          <p:cNvSpPr txBox="1"/>
          <p:nvPr/>
        </p:nvSpPr>
        <p:spPr>
          <a:xfrm>
            <a:off x="150961" y="136525"/>
            <a:ext cx="9096555" cy="400110"/>
          </a:xfrm>
          <a:prstGeom prst="rect">
            <a:avLst/>
          </a:prstGeom>
          <a:noFill/>
        </p:spPr>
        <p:txBody>
          <a:bodyPr wrap="square">
            <a:spAutoFit/>
          </a:bodyPr>
          <a:lstStyle/>
          <a:p>
            <a:r>
              <a:rPr lang="en-US" sz="2000" b="1" dirty="0">
                <a:latin typeface="Arial" panose="020B0604020202020204" pitchFamily="34" charset="0"/>
                <a:cs typeface="Arial" panose="020B0604020202020204" pitchFamily="34" charset="0"/>
              </a:rPr>
              <a:t>Category III:</a:t>
            </a:r>
            <a:r>
              <a:rPr lang="en-US" sz="2000" dirty="0">
                <a:latin typeface="Arial" panose="020B0604020202020204" pitchFamily="34" charset="0"/>
                <a:cs typeface="Arial" panose="020B0604020202020204" pitchFamily="34" charset="0"/>
              </a:rPr>
              <a:t> Small equipment</a:t>
            </a:r>
          </a:p>
        </p:txBody>
      </p:sp>
      <p:graphicFrame>
        <p:nvGraphicFramePr>
          <p:cNvPr id="10" name="Table 9">
            <a:extLst>
              <a:ext uri="{FF2B5EF4-FFF2-40B4-BE49-F238E27FC236}">
                <a16:creationId xmlns:a16="http://schemas.microsoft.com/office/drawing/2014/main" id="{287B4C7E-8E20-587A-EEC2-6A08F933AD81}"/>
              </a:ext>
            </a:extLst>
          </p:cNvPr>
          <p:cNvGraphicFramePr>
            <a:graphicFrameLocks noGrp="1"/>
          </p:cNvGraphicFramePr>
          <p:nvPr>
            <p:extLst>
              <p:ext uri="{D42A27DB-BD31-4B8C-83A1-F6EECF244321}">
                <p14:modId xmlns:p14="http://schemas.microsoft.com/office/powerpoint/2010/main" val="141609699"/>
              </p:ext>
            </p:extLst>
          </p:nvPr>
        </p:nvGraphicFramePr>
        <p:xfrm>
          <a:off x="418958" y="678570"/>
          <a:ext cx="11002416" cy="5101128"/>
        </p:xfrm>
        <a:graphic>
          <a:graphicData uri="http://schemas.openxmlformats.org/drawingml/2006/table">
            <a:tbl>
              <a:tblPr firstRow="1" bandRow="1">
                <a:tableStyleId>{5C22544A-7EE6-4342-B048-85BDC9FD1C3A}</a:tableStyleId>
              </a:tblPr>
              <a:tblGrid>
                <a:gridCol w="3032185">
                  <a:extLst>
                    <a:ext uri="{9D8B030D-6E8A-4147-A177-3AD203B41FA5}">
                      <a16:colId xmlns:a16="http://schemas.microsoft.com/office/drawing/2014/main" val="2760487554"/>
                    </a:ext>
                  </a:extLst>
                </a:gridCol>
                <a:gridCol w="4968238">
                  <a:extLst>
                    <a:ext uri="{9D8B030D-6E8A-4147-A177-3AD203B41FA5}">
                      <a16:colId xmlns:a16="http://schemas.microsoft.com/office/drawing/2014/main" val="1378331322"/>
                    </a:ext>
                  </a:extLst>
                </a:gridCol>
                <a:gridCol w="3001993">
                  <a:extLst>
                    <a:ext uri="{9D8B030D-6E8A-4147-A177-3AD203B41FA5}">
                      <a16:colId xmlns:a16="http://schemas.microsoft.com/office/drawing/2014/main" val="3775432685"/>
                    </a:ext>
                  </a:extLst>
                </a:gridCol>
              </a:tblGrid>
              <a:tr h="529128">
                <a:tc>
                  <a:txBody>
                    <a:bodyPr/>
                    <a:lstStyle/>
                    <a:p>
                      <a:r>
                        <a:rPr lang="en-US" sz="2000" b="1" kern="1200" dirty="0">
                          <a:solidFill>
                            <a:schemeClr val="lt1"/>
                          </a:solidFill>
                          <a:effectLst/>
                          <a:latin typeface="Arial" panose="020B0604020202020204" pitchFamily="34" charset="0"/>
                          <a:ea typeface="+mn-ea"/>
                          <a:cs typeface="Arial" panose="020B0604020202020204" pitchFamily="34" charset="0"/>
                        </a:rPr>
                        <a:t>Technology</a:t>
                      </a:r>
                      <a:endParaRPr lang="en-US" sz="2000" dirty="0">
                        <a:latin typeface="Arial" panose="020B0604020202020204" pitchFamily="34" charset="0"/>
                        <a:cs typeface="Arial" panose="020B0604020202020204" pitchFamily="34" charset="0"/>
                      </a:endParaRPr>
                    </a:p>
                  </a:txBody>
                  <a:tcPr/>
                </a:tc>
                <a:tc>
                  <a:txBody>
                    <a:bodyPr/>
                    <a:lstStyle/>
                    <a:p>
                      <a:pPr marL="0" marR="0" algn="just">
                        <a:lnSpc>
                          <a:spcPct val="107000"/>
                        </a:lnSpc>
                        <a:spcAft>
                          <a:spcPts val="800"/>
                        </a:spcAft>
                        <a:buNone/>
                      </a:pPr>
                      <a:r>
                        <a:rPr lang="en-US" sz="2000" b="1" dirty="0">
                          <a:effectLst/>
                          <a:latin typeface="Arial" panose="020B0604020202020204" pitchFamily="34" charset="0"/>
                          <a:ea typeface="Calibri" panose="020F0502020204030204" pitchFamily="34" charset="0"/>
                          <a:cs typeface="Arial" panose="020B0604020202020204" pitchFamily="34" charset="0"/>
                        </a:rPr>
                        <a:t>Comment </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r>
                        <a:rPr lang="en-US" sz="2000" b="1" kern="1200" dirty="0">
                          <a:solidFill>
                            <a:schemeClr val="lt1"/>
                          </a:solidFill>
                          <a:effectLst/>
                          <a:latin typeface="Arial" panose="020B0604020202020204" pitchFamily="34" charset="0"/>
                          <a:ea typeface="+mn-ea"/>
                          <a:cs typeface="Arial" panose="020B0604020202020204" pitchFamily="34" charset="0"/>
                        </a:rPr>
                        <a:t>Photo</a:t>
                      </a:r>
                      <a:endParaRPr lang="en-US"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153779260"/>
                  </a:ext>
                </a:extLst>
              </a:tr>
              <a:tr h="3473009">
                <a:tc>
                  <a:txBody>
                    <a:bodyPr/>
                    <a:lstStyle/>
                    <a:p>
                      <a:endParaRPr lang="en-US" sz="2000" dirty="0">
                        <a:latin typeface="Arial" panose="020B0604020202020204" pitchFamily="34" charset="0"/>
                        <a:cs typeface="Arial" panose="020B0604020202020204" pitchFamily="34" charset="0"/>
                      </a:endParaRPr>
                    </a:p>
                  </a:txBody>
                  <a:tcPr/>
                </a:tc>
                <a:tc>
                  <a:txBody>
                    <a:bodyPr/>
                    <a:lstStyle/>
                    <a:p>
                      <a:r>
                        <a:rPr lang="en-US" sz="2000" kern="1200" dirty="0">
                          <a:solidFill>
                            <a:schemeClr val="dk1"/>
                          </a:solidFill>
                          <a:effectLst/>
                          <a:latin typeface="Arial" panose="020B0604020202020204" pitchFamily="34" charset="0"/>
                          <a:ea typeface="+mn-ea"/>
                          <a:cs typeface="Arial" panose="020B0604020202020204" pitchFamily="34" charset="0"/>
                        </a:rPr>
                        <a:t>P: Greenhouse protects crops from unpredictable rainfall, extreme temperatures, and pests, ensuring stable conditions for growth and higher yields and income</a:t>
                      </a:r>
                    </a:p>
                    <a:p>
                      <a:r>
                        <a:rPr lang="en-US" sz="2000" kern="1200" dirty="0">
                          <a:solidFill>
                            <a:schemeClr val="dk1"/>
                          </a:solidFill>
                          <a:effectLst/>
                          <a:latin typeface="Arial" panose="020B0604020202020204" pitchFamily="34" charset="0"/>
                          <a:ea typeface="+mn-ea"/>
                          <a:cs typeface="Arial" panose="020B0604020202020204" pitchFamily="34" charset="0"/>
                        </a:rPr>
                        <a:t> </a:t>
                      </a:r>
                    </a:p>
                    <a:p>
                      <a:r>
                        <a:rPr lang="en-US" sz="2000" kern="1200" dirty="0">
                          <a:solidFill>
                            <a:schemeClr val="dk1"/>
                          </a:solidFill>
                          <a:effectLst/>
                          <a:latin typeface="Arial" panose="020B0604020202020204" pitchFamily="34" charset="0"/>
                          <a:ea typeface="+mn-ea"/>
                          <a:cs typeface="Arial" panose="020B0604020202020204" pitchFamily="34" charset="0"/>
                        </a:rPr>
                        <a:t>A: </a:t>
                      </a:r>
                      <a:r>
                        <a:rPr lang="en-IN" sz="2000" kern="1200" dirty="0">
                          <a:solidFill>
                            <a:schemeClr val="dk1"/>
                          </a:solidFill>
                          <a:effectLst/>
                          <a:latin typeface="Arial" panose="020B0604020202020204" pitchFamily="34" charset="0"/>
                          <a:ea typeface="+mn-ea"/>
                          <a:cs typeface="Arial" panose="020B0604020202020204" pitchFamily="34" charset="0"/>
                        </a:rPr>
                        <a:t>It allows farmers to grow more produce with far less water (up to 86% reduction); it allows farmers to grow high value crops, increasing income potential; protects crops from pests’ attack</a:t>
                      </a:r>
                      <a:endParaRPr lang="en-US" sz="2000" kern="1200" dirty="0">
                        <a:solidFill>
                          <a:schemeClr val="dk1"/>
                        </a:solidFill>
                        <a:effectLst/>
                        <a:latin typeface="Arial" panose="020B0604020202020204" pitchFamily="34" charset="0"/>
                        <a:ea typeface="+mn-ea"/>
                        <a:cs typeface="Arial" panose="020B0604020202020204" pitchFamily="34" charset="0"/>
                      </a:endParaRPr>
                    </a:p>
                    <a:p>
                      <a:r>
                        <a:rPr lang="en-US" sz="2000" kern="1200" dirty="0">
                          <a:solidFill>
                            <a:schemeClr val="dk1"/>
                          </a:solidFill>
                          <a:effectLst/>
                          <a:latin typeface="Arial" panose="020B0604020202020204" pitchFamily="34" charset="0"/>
                          <a:ea typeface="+mn-ea"/>
                          <a:cs typeface="Arial" panose="020B0604020202020204" pitchFamily="34" charset="0"/>
                        </a:rPr>
                        <a:t> </a:t>
                      </a:r>
                    </a:p>
                    <a:p>
                      <a:r>
                        <a:rPr lang="en-US" sz="2000" kern="1200" dirty="0">
                          <a:solidFill>
                            <a:schemeClr val="dk1"/>
                          </a:solidFill>
                          <a:effectLst/>
                          <a:latin typeface="Arial" panose="020B0604020202020204" pitchFamily="34" charset="0"/>
                          <a:ea typeface="+mn-ea"/>
                          <a:cs typeface="Arial" panose="020B0604020202020204" pitchFamily="34" charset="0"/>
                        </a:rPr>
                        <a:t>M: It lowers carbon footprint by optimizing resource use, reducing reliance on deforestation for farmland expansion.</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endParaRPr lang="en-US" sz="2000" kern="1200" dirty="0">
                        <a:solidFill>
                          <a:schemeClr val="dk1"/>
                        </a:solidFill>
                        <a:effectLst/>
                        <a:latin typeface="Arial" panose="020B0604020202020204" pitchFamily="34" charset="0"/>
                        <a:ea typeface="+mn-ea"/>
                        <a:cs typeface="Arial" panose="020B0604020202020204" pitchFamily="34" charset="0"/>
                      </a:endParaRPr>
                    </a:p>
                    <a:p>
                      <a:endParaRPr lang="en-US" sz="2000" kern="1200" dirty="0">
                        <a:solidFill>
                          <a:schemeClr val="dk1"/>
                        </a:solidFill>
                        <a:effectLst/>
                        <a:latin typeface="Arial" panose="020B0604020202020204" pitchFamily="34" charset="0"/>
                        <a:ea typeface="+mn-ea"/>
                        <a:cs typeface="Arial" panose="020B0604020202020204" pitchFamily="34" charset="0"/>
                      </a:endParaRPr>
                    </a:p>
                    <a:p>
                      <a:endParaRPr lang="en-US" sz="2000" kern="1200" dirty="0">
                        <a:solidFill>
                          <a:schemeClr val="dk1"/>
                        </a:solidFill>
                        <a:effectLst/>
                        <a:latin typeface="Arial" panose="020B0604020202020204" pitchFamily="34" charset="0"/>
                        <a:ea typeface="+mn-ea"/>
                        <a:cs typeface="Arial" panose="020B0604020202020204" pitchFamily="34" charset="0"/>
                      </a:endParaRPr>
                    </a:p>
                    <a:p>
                      <a:endParaRPr lang="en-US" sz="2000" kern="1200" dirty="0">
                        <a:solidFill>
                          <a:schemeClr val="dk1"/>
                        </a:solidFill>
                        <a:effectLst/>
                        <a:latin typeface="Arial" panose="020B0604020202020204" pitchFamily="34" charset="0"/>
                        <a:ea typeface="+mn-ea"/>
                        <a:cs typeface="Arial" panose="020B0604020202020204" pitchFamily="34" charset="0"/>
                      </a:endParaRPr>
                    </a:p>
                    <a:p>
                      <a:endParaRPr lang="en-US" sz="2000" kern="1200" dirty="0">
                        <a:solidFill>
                          <a:schemeClr val="dk1"/>
                        </a:solidFill>
                        <a:effectLst/>
                        <a:latin typeface="Arial" panose="020B0604020202020204" pitchFamily="34" charset="0"/>
                        <a:ea typeface="+mn-ea"/>
                        <a:cs typeface="Arial" panose="020B0604020202020204" pitchFamily="34" charset="0"/>
                      </a:endParaRPr>
                    </a:p>
                    <a:p>
                      <a:endParaRPr lang="en-US" sz="2000" kern="1200" dirty="0">
                        <a:solidFill>
                          <a:schemeClr val="dk1"/>
                        </a:solidFill>
                        <a:effectLst/>
                        <a:latin typeface="Arial" panose="020B0604020202020204" pitchFamily="34" charset="0"/>
                        <a:ea typeface="+mn-ea"/>
                        <a:cs typeface="Arial" panose="020B0604020202020204" pitchFamily="34" charset="0"/>
                      </a:endParaRPr>
                    </a:p>
                    <a:p>
                      <a:endParaRPr lang="en-US" sz="2000" kern="1200" dirty="0">
                        <a:solidFill>
                          <a:schemeClr val="dk1"/>
                        </a:solidFill>
                        <a:effectLst/>
                        <a:latin typeface="Arial" panose="020B0604020202020204" pitchFamily="34" charset="0"/>
                        <a:ea typeface="+mn-ea"/>
                        <a:cs typeface="Arial" panose="020B0604020202020204" pitchFamily="34" charset="0"/>
                      </a:endParaRPr>
                    </a:p>
                    <a:p>
                      <a:endParaRPr lang="en-US" sz="2000" kern="1200" dirty="0">
                        <a:solidFill>
                          <a:schemeClr val="dk1"/>
                        </a:solidFill>
                        <a:effectLst/>
                        <a:latin typeface="Arial" panose="020B0604020202020204" pitchFamily="34" charset="0"/>
                        <a:ea typeface="+mn-ea"/>
                        <a:cs typeface="Arial" panose="020B0604020202020204" pitchFamily="34" charset="0"/>
                      </a:endParaRPr>
                    </a:p>
                    <a:p>
                      <a:endParaRPr lang="en-US" sz="2000" kern="1200" dirty="0">
                        <a:solidFill>
                          <a:schemeClr val="dk1"/>
                        </a:solidFill>
                        <a:effectLst/>
                        <a:latin typeface="Arial" panose="020B0604020202020204" pitchFamily="34" charset="0"/>
                        <a:ea typeface="+mn-ea"/>
                        <a:cs typeface="Arial" panose="020B0604020202020204" pitchFamily="34" charset="0"/>
                      </a:endParaRPr>
                    </a:p>
                    <a:p>
                      <a:endParaRPr lang="en-US" sz="2000" kern="1200" dirty="0">
                        <a:solidFill>
                          <a:schemeClr val="dk1"/>
                        </a:solidFill>
                        <a:effectLst/>
                        <a:latin typeface="Arial" panose="020B0604020202020204" pitchFamily="34" charset="0"/>
                        <a:ea typeface="+mn-ea"/>
                        <a:cs typeface="Arial" panose="020B0604020202020204" pitchFamily="34" charset="0"/>
                      </a:endParaRPr>
                    </a:p>
                    <a:p>
                      <a:r>
                        <a:rPr lang="en-US" sz="2000" kern="1200" dirty="0">
                          <a:solidFill>
                            <a:schemeClr val="dk1"/>
                          </a:solidFill>
                          <a:effectLst/>
                          <a:latin typeface="Arial" panose="020B0604020202020204" pitchFamily="34" charset="0"/>
                          <a:ea typeface="+mn-ea"/>
                          <a:cs typeface="Arial" panose="020B0604020202020204" pitchFamily="34" charset="0"/>
                        </a:rPr>
                        <a:t>Source: www.bing.com/images/</a:t>
                      </a:r>
                      <a:endParaRPr lang="en-US"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920529063"/>
                  </a:ext>
                </a:extLst>
              </a:tr>
            </a:tbl>
          </a:graphicData>
        </a:graphic>
      </p:graphicFrame>
      <p:pic>
        <p:nvPicPr>
          <p:cNvPr id="6" name="Picture 5">
            <a:extLst>
              <a:ext uri="{FF2B5EF4-FFF2-40B4-BE49-F238E27FC236}">
                <a16:creationId xmlns:a16="http://schemas.microsoft.com/office/drawing/2014/main" id="{7A94C71D-E800-0CE1-0DD1-47C82D4DAB4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418958" y="1176684"/>
            <a:ext cx="2910838" cy="2549927"/>
          </a:xfrm>
          <a:prstGeom prst="rect">
            <a:avLst/>
          </a:prstGeom>
          <a:noFill/>
        </p:spPr>
      </p:pic>
      <p:pic>
        <p:nvPicPr>
          <p:cNvPr id="8" name="Picture 7">
            <a:extLst>
              <a:ext uri="{FF2B5EF4-FFF2-40B4-BE49-F238E27FC236}">
                <a16:creationId xmlns:a16="http://schemas.microsoft.com/office/drawing/2014/main" id="{67D7465B-F291-91CC-C9E6-FB4C261E937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8421178" y="1366466"/>
            <a:ext cx="2932622" cy="2446409"/>
          </a:xfrm>
          <a:prstGeom prst="rect">
            <a:avLst/>
          </a:prstGeom>
          <a:noFill/>
        </p:spPr>
      </p:pic>
    </p:spTree>
    <p:extLst>
      <p:ext uri="{BB962C8B-B14F-4D97-AF65-F5344CB8AC3E}">
        <p14:creationId xmlns:p14="http://schemas.microsoft.com/office/powerpoint/2010/main" val="401047660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1552CB-C98E-9920-7921-603C03A1D656}"/>
            </a:ext>
          </a:extLst>
        </p:cNvPr>
        <p:cNvGrpSpPr/>
        <p:nvPr/>
      </p:nvGrpSpPr>
      <p:grpSpPr>
        <a:xfrm>
          <a:off x="0" y="0"/>
          <a:ext cx="0" cy="0"/>
          <a:chOff x="0" y="0"/>
          <a:chExt cx="0" cy="0"/>
        </a:xfrm>
      </p:grpSpPr>
      <p:sp>
        <p:nvSpPr>
          <p:cNvPr id="3" name="Date Placeholder 2">
            <a:extLst>
              <a:ext uri="{FF2B5EF4-FFF2-40B4-BE49-F238E27FC236}">
                <a16:creationId xmlns:a16="http://schemas.microsoft.com/office/drawing/2014/main" id="{D05DE9CC-663C-6974-0672-5A76E55B97FF}"/>
              </a:ext>
            </a:extLst>
          </p:cNvPr>
          <p:cNvSpPr>
            <a:spLocks noGrp="1"/>
          </p:cNvSpPr>
          <p:nvPr>
            <p:ph type="dt" sz="half" idx="10"/>
          </p:nvPr>
        </p:nvSpPr>
        <p:spPr/>
        <p:txBody>
          <a:bodyPr/>
          <a:lstStyle/>
          <a:p>
            <a:fld id="{4F5F04B2-81B6-4222-817F-9329F8690712}" type="datetime3">
              <a:rPr lang="en-US" smtClean="0"/>
              <a:t>14 December 2025</a:t>
            </a:fld>
            <a:endParaRPr lang="en-US" dirty="0"/>
          </a:p>
        </p:txBody>
      </p:sp>
      <p:sp>
        <p:nvSpPr>
          <p:cNvPr id="7" name="Slide Number Placeholder 6">
            <a:extLst>
              <a:ext uri="{FF2B5EF4-FFF2-40B4-BE49-F238E27FC236}">
                <a16:creationId xmlns:a16="http://schemas.microsoft.com/office/drawing/2014/main" id="{5C474754-93F4-7F1F-9A90-1C8BFB23D3BC}"/>
              </a:ext>
            </a:extLst>
          </p:cNvPr>
          <p:cNvSpPr>
            <a:spLocks noGrp="1"/>
          </p:cNvSpPr>
          <p:nvPr>
            <p:ph type="sldNum" sz="quarter" idx="12"/>
          </p:nvPr>
        </p:nvSpPr>
        <p:spPr/>
        <p:txBody>
          <a:bodyPr/>
          <a:lstStyle/>
          <a:p>
            <a:fld id="{C1C11204-8A74-44E9-96C8-B6A49D60E869}" type="slidenum">
              <a:rPr lang="en-US" smtClean="0"/>
              <a:t>53</a:t>
            </a:fld>
            <a:endParaRPr lang="en-US" dirty="0"/>
          </a:p>
        </p:txBody>
      </p:sp>
      <p:sp>
        <p:nvSpPr>
          <p:cNvPr id="4" name="TextBox 3">
            <a:extLst>
              <a:ext uri="{FF2B5EF4-FFF2-40B4-BE49-F238E27FC236}">
                <a16:creationId xmlns:a16="http://schemas.microsoft.com/office/drawing/2014/main" id="{C4414080-D079-5535-C26C-A32FC0BBF6DD}"/>
              </a:ext>
            </a:extLst>
          </p:cNvPr>
          <p:cNvSpPr txBox="1"/>
          <p:nvPr/>
        </p:nvSpPr>
        <p:spPr>
          <a:xfrm>
            <a:off x="150961" y="136525"/>
            <a:ext cx="9096555" cy="400110"/>
          </a:xfrm>
          <a:prstGeom prst="rect">
            <a:avLst/>
          </a:prstGeom>
          <a:noFill/>
        </p:spPr>
        <p:txBody>
          <a:bodyPr wrap="square">
            <a:spAutoFit/>
          </a:bodyPr>
          <a:lstStyle/>
          <a:p>
            <a:r>
              <a:rPr lang="en-US" sz="2000" b="1" dirty="0">
                <a:latin typeface="Arial" panose="020B0604020202020204" pitchFamily="34" charset="0"/>
                <a:cs typeface="Arial" panose="020B0604020202020204" pitchFamily="34" charset="0"/>
              </a:rPr>
              <a:t>Category III:</a:t>
            </a:r>
            <a:r>
              <a:rPr lang="en-US" sz="2000" dirty="0">
                <a:latin typeface="Arial" panose="020B0604020202020204" pitchFamily="34" charset="0"/>
                <a:cs typeface="Arial" panose="020B0604020202020204" pitchFamily="34" charset="0"/>
              </a:rPr>
              <a:t> Small equipment</a:t>
            </a:r>
          </a:p>
        </p:txBody>
      </p:sp>
      <p:graphicFrame>
        <p:nvGraphicFramePr>
          <p:cNvPr id="10" name="Table 9">
            <a:extLst>
              <a:ext uri="{FF2B5EF4-FFF2-40B4-BE49-F238E27FC236}">
                <a16:creationId xmlns:a16="http://schemas.microsoft.com/office/drawing/2014/main" id="{62D7EFB5-2A06-D945-5C4B-F328CFF9EC29}"/>
              </a:ext>
            </a:extLst>
          </p:cNvPr>
          <p:cNvGraphicFramePr>
            <a:graphicFrameLocks noGrp="1"/>
          </p:cNvGraphicFramePr>
          <p:nvPr>
            <p:extLst>
              <p:ext uri="{D42A27DB-BD31-4B8C-83A1-F6EECF244321}">
                <p14:modId xmlns:p14="http://schemas.microsoft.com/office/powerpoint/2010/main" val="3018692107"/>
              </p:ext>
            </p:extLst>
          </p:nvPr>
        </p:nvGraphicFramePr>
        <p:xfrm>
          <a:off x="418958" y="678570"/>
          <a:ext cx="11002416" cy="4582968"/>
        </p:xfrm>
        <a:graphic>
          <a:graphicData uri="http://schemas.openxmlformats.org/drawingml/2006/table">
            <a:tbl>
              <a:tblPr firstRow="1" bandRow="1">
                <a:tableStyleId>{5C22544A-7EE6-4342-B048-85BDC9FD1C3A}</a:tableStyleId>
              </a:tblPr>
              <a:tblGrid>
                <a:gridCol w="3032185">
                  <a:extLst>
                    <a:ext uri="{9D8B030D-6E8A-4147-A177-3AD203B41FA5}">
                      <a16:colId xmlns:a16="http://schemas.microsoft.com/office/drawing/2014/main" val="2760487554"/>
                    </a:ext>
                  </a:extLst>
                </a:gridCol>
                <a:gridCol w="4968238">
                  <a:extLst>
                    <a:ext uri="{9D8B030D-6E8A-4147-A177-3AD203B41FA5}">
                      <a16:colId xmlns:a16="http://schemas.microsoft.com/office/drawing/2014/main" val="1378331322"/>
                    </a:ext>
                  </a:extLst>
                </a:gridCol>
                <a:gridCol w="3001993">
                  <a:extLst>
                    <a:ext uri="{9D8B030D-6E8A-4147-A177-3AD203B41FA5}">
                      <a16:colId xmlns:a16="http://schemas.microsoft.com/office/drawing/2014/main" val="3775432685"/>
                    </a:ext>
                  </a:extLst>
                </a:gridCol>
              </a:tblGrid>
              <a:tr h="529128">
                <a:tc>
                  <a:txBody>
                    <a:bodyPr/>
                    <a:lstStyle/>
                    <a:p>
                      <a:r>
                        <a:rPr lang="en-US" sz="2000" b="1" kern="1200" dirty="0">
                          <a:solidFill>
                            <a:schemeClr val="lt1"/>
                          </a:solidFill>
                          <a:effectLst/>
                          <a:latin typeface="Arial" panose="020B0604020202020204" pitchFamily="34" charset="0"/>
                          <a:ea typeface="+mn-ea"/>
                          <a:cs typeface="Arial" panose="020B0604020202020204" pitchFamily="34" charset="0"/>
                        </a:rPr>
                        <a:t>Technology</a:t>
                      </a:r>
                      <a:endParaRPr lang="en-US" sz="2000" dirty="0">
                        <a:latin typeface="Arial" panose="020B0604020202020204" pitchFamily="34" charset="0"/>
                        <a:cs typeface="Arial" panose="020B0604020202020204" pitchFamily="34" charset="0"/>
                      </a:endParaRPr>
                    </a:p>
                  </a:txBody>
                  <a:tcPr/>
                </a:tc>
                <a:tc>
                  <a:txBody>
                    <a:bodyPr/>
                    <a:lstStyle/>
                    <a:p>
                      <a:pPr marL="0" marR="0" algn="just">
                        <a:lnSpc>
                          <a:spcPct val="107000"/>
                        </a:lnSpc>
                        <a:spcAft>
                          <a:spcPts val="800"/>
                        </a:spcAft>
                        <a:buNone/>
                      </a:pPr>
                      <a:r>
                        <a:rPr lang="en-US" sz="2000" b="1" dirty="0">
                          <a:effectLst/>
                          <a:latin typeface="Arial" panose="020B0604020202020204" pitchFamily="34" charset="0"/>
                          <a:ea typeface="Calibri" panose="020F0502020204030204" pitchFamily="34" charset="0"/>
                          <a:cs typeface="Arial" panose="020B0604020202020204" pitchFamily="34" charset="0"/>
                        </a:rPr>
                        <a:t>Comment </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r>
                        <a:rPr lang="en-US" sz="2000" b="1" kern="1200" dirty="0">
                          <a:solidFill>
                            <a:schemeClr val="lt1"/>
                          </a:solidFill>
                          <a:effectLst/>
                          <a:latin typeface="Arial" panose="020B0604020202020204" pitchFamily="34" charset="0"/>
                          <a:ea typeface="+mn-ea"/>
                          <a:cs typeface="Arial" panose="020B0604020202020204" pitchFamily="34" charset="0"/>
                        </a:rPr>
                        <a:t>Photo</a:t>
                      </a:r>
                      <a:endParaRPr lang="en-US"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153779260"/>
                  </a:ext>
                </a:extLst>
              </a:tr>
              <a:tr h="3473009">
                <a:tc>
                  <a:txBody>
                    <a:bodyPr/>
                    <a:lstStyle/>
                    <a:p>
                      <a:endParaRPr lang="en-US" sz="2000" dirty="0">
                        <a:latin typeface="Arial" panose="020B0604020202020204" pitchFamily="34" charset="0"/>
                        <a:cs typeface="Arial" panose="020B0604020202020204" pitchFamily="34" charset="0"/>
                      </a:endParaRPr>
                    </a:p>
                  </a:txBody>
                  <a:tcPr/>
                </a:tc>
                <a:tc>
                  <a:txBody>
                    <a:bodyPr/>
                    <a:lstStyle/>
                    <a:p>
                      <a:r>
                        <a:rPr lang="en-US" sz="2000" kern="1200" dirty="0">
                          <a:solidFill>
                            <a:schemeClr val="dk1"/>
                          </a:solidFill>
                          <a:effectLst/>
                          <a:latin typeface="Arial" panose="020B0604020202020204" pitchFamily="34" charset="0"/>
                          <a:ea typeface="+mn-ea"/>
                          <a:cs typeface="Arial" panose="020B0604020202020204" pitchFamily="34" charset="0"/>
                        </a:rPr>
                        <a:t>P: The technology extends the growing season, allows farmers to cultivate vegetables year-round, increasing overall yield and income</a:t>
                      </a:r>
                    </a:p>
                    <a:p>
                      <a:r>
                        <a:rPr lang="en-US" sz="2000" kern="1200" dirty="0">
                          <a:solidFill>
                            <a:schemeClr val="dk1"/>
                          </a:solidFill>
                          <a:effectLst/>
                          <a:latin typeface="Arial" panose="020B0604020202020204" pitchFamily="34" charset="0"/>
                          <a:ea typeface="+mn-ea"/>
                          <a:cs typeface="Arial" panose="020B0604020202020204" pitchFamily="34" charset="0"/>
                        </a:rPr>
                        <a:t> </a:t>
                      </a:r>
                    </a:p>
                    <a:p>
                      <a:r>
                        <a:rPr lang="en-US" sz="2000" kern="1200" dirty="0">
                          <a:solidFill>
                            <a:schemeClr val="dk1"/>
                          </a:solidFill>
                          <a:effectLst/>
                          <a:latin typeface="Arial" panose="020B0604020202020204" pitchFamily="34" charset="0"/>
                          <a:ea typeface="+mn-ea"/>
                          <a:cs typeface="Arial" panose="020B0604020202020204" pitchFamily="34" charset="0"/>
                        </a:rPr>
                        <a:t>A: The system lowers the need for manual watering, saving time and resources</a:t>
                      </a:r>
                    </a:p>
                    <a:p>
                      <a:r>
                        <a:rPr lang="en-US" sz="2000" kern="1200" dirty="0">
                          <a:solidFill>
                            <a:schemeClr val="dk1"/>
                          </a:solidFill>
                          <a:effectLst/>
                          <a:latin typeface="Arial" panose="020B0604020202020204" pitchFamily="34" charset="0"/>
                          <a:ea typeface="+mn-ea"/>
                          <a:cs typeface="Arial" panose="020B0604020202020204" pitchFamily="34" charset="0"/>
                        </a:rPr>
                        <a:t> </a:t>
                      </a:r>
                    </a:p>
                    <a:p>
                      <a:r>
                        <a:rPr lang="en-US" sz="2000" kern="1200" dirty="0">
                          <a:solidFill>
                            <a:schemeClr val="dk1"/>
                          </a:solidFill>
                          <a:effectLst/>
                          <a:latin typeface="Arial" panose="020B0604020202020204" pitchFamily="34" charset="0"/>
                          <a:ea typeface="+mn-ea"/>
                          <a:cs typeface="Arial" panose="020B0604020202020204" pitchFamily="34" charset="0"/>
                        </a:rPr>
                        <a:t>M: It </a:t>
                      </a:r>
                      <a:r>
                        <a:rPr lang="en-IN" sz="2000" kern="1200" dirty="0">
                          <a:solidFill>
                            <a:schemeClr val="dk1"/>
                          </a:solidFill>
                          <a:effectLst/>
                          <a:latin typeface="Arial" panose="020B0604020202020204" pitchFamily="34" charset="0"/>
                          <a:ea typeface="+mn-ea"/>
                          <a:cs typeface="Arial" panose="020B0604020202020204" pitchFamily="34" charset="0"/>
                        </a:rPr>
                        <a:t>replaces diesel pumps, cutting GHG emissions and reliance on fossil fuels</a:t>
                      </a:r>
                      <a:r>
                        <a:rPr lang="en-US" sz="2000" kern="1200" dirty="0">
                          <a:solidFill>
                            <a:schemeClr val="dk1"/>
                          </a:solidFill>
                          <a:effectLst/>
                          <a:latin typeface="Arial" panose="020B0604020202020204" pitchFamily="34" charset="0"/>
                          <a:ea typeface="+mn-ea"/>
                          <a:cs typeface="Arial" panose="020B0604020202020204" pitchFamily="34" charset="0"/>
                        </a:rPr>
                        <a:t>.</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endParaRPr lang="en-US" sz="2000" kern="1200" dirty="0">
                        <a:solidFill>
                          <a:schemeClr val="dk1"/>
                        </a:solidFill>
                        <a:effectLst/>
                        <a:latin typeface="Arial" panose="020B0604020202020204" pitchFamily="34" charset="0"/>
                        <a:ea typeface="+mn-ea"/>
                        <a:cs typeface="Arial" panose="020B0604020202020204" pitchFamily="34" charset="0"/>
                      </a:endParaRPr>
                    </a:p>
                    <a:p>
                      <a:endParaRPr lang="en-US" sz="2000" kern="1200" dirty="0">
                        <a:solidFill>
                          <a:schemeClr val="dk1"/>
                        </a:solidFill>
                        <a:effectLst/>
                        <a:latin typeface="Arial" panose="020B0604020202020204" pitchFamily="34" charset="0"/>
                        <a:ea typeface="+mn-ea"/>
                        <a:cs typeface="Arial" panose="020B0604020202020204" pitchFamily="34" charset="0"/>
                      </a:endParaRPr>
                    </a:p>
                    <a:p>
                      <a:endParaRPr lang="en-US" sz="2000" kern="1200" dirty="0">
                        <a:solidFill>
                          <a:schemeClr val="dk1"/>
                        </a:solidFill>
                        <a:effectLst/>
                        <a:latin typeface="Arial" panose="020B0604020202020204" pitchFamily="34" charset="0"/>
                        <a:ea typeface="+mn-ea"/>
                        <a:cs typeface="Arial" panose="020B0604020202020204" pitchFamily="34" charset="0"/>
                      </a:endParaRPr>
                    </a:p>
                    <a:p>
                      <a:endParaRPr lang="en-US" sz="2000" kern="1200" dirty="0">
                        <a:solidFill>
                          <a:schemeClr val="dk1"/>
                        </a:solidFill>
                        <a:effectLst/>
                        <a:latin typeface="Arial" panose="020B0604020202020204" pitchFamily="34" charset="0"/>
                        <a:ea typeface="+mn-ea"/>
                        <a:cs typeface="Arial" panose="020B0604020202020204" pitchFamily="34" charset="0"/>
                      </a:endParaRPr>
                    </a:p>
                    <a:p>
                      <a:endParaRPr lang="en-US" sz="2000" kern="1200" dirty="0">
                        <a:solidFill>
                          <a:schemeClr val="dk1"/>
                        </a:solidFill>
                        <a:effectLst/>
                        <a:latin typeface="Arial" panose="020B0604020202020204" pitchFamily="34" charset="0"/>
                        <a:ea typeface="+mn-ea"/>
                        <a:cs typeface="Arial" panose="020B0604020202020204" pitchFamily="34" charset="0"/>
                      </a:endParaRPr>
                    </a:p>
                    <a:p>
                      <a:endParaRPr lang="en-US" sz="2000" kern="1200" dirty="0">
                        <a:solidFill>
                          <a:schemeClr val="dk1"/>
                        </a:solidFill>
                        <a:effectLst/>
                        <a:latin typeface="Arial" panose="020B0604020202020204" pitchFamily="34" charset="0"/>
                        <a:ea typeface="+mn-ea"/>
                        <a:cs typeface="Arial" panose="020B0604020202020204" pitchFamily="34" charset="0"/>
                      </a:endParaRPr>
                    </a:p>
                    <a:p>
                      <a:endParaRPr lang="en-US" sz="2000" kern="1200" dirty="0">
                        <a:solidFill>
                          <a:schemeClr val="dk1"/>
                        </a:solidFill>
                        <a:effectLst/>
                        <a:latin typeface="Arial" panose="020B0604020202020204" pitchFamily="34" charset="0"/>
                        <a:ea typeface="+mn-ea"/>
                        <a:cs typeface="Arial" panose="020B0604020202020204" pitchFamily="34" charset="0"/>
                      </a:endParaRPr>
                    </a:p>
                    <a:p>
                      <a:endParaRPr lang="en-US" sz="2000" kern="1200" dirty="0">
                        <a:solidFill>
                          <a:schemeClr val="dk1"/>
                        </a:solidFill>
                        <a:effectLst/>
                        <a:latin typeface="Arial" panose="020B0604020202020204" pitchFamily="34" charset="0"/>
                        <a:ea typeface="+mn-ea"/>
                        <a:cs typeface="Arial" panose="020B0604020202020204" pitchFamily="34" charset="0"/>
                      </a:endParaRPr>
                    </a:p>
                    <a:p>
                      <a:endParaRPr lang="en-US" sz="2000" kern="1200" dirty="0">
                        <a:solidFill>
                          <a:schemeClr val="dk1"/>
                        </a:solidFill>
                        <a:effectLst/>
                        <a:latin typeface="Arial" panose="020B0604020202020204" pitchFamily="34" charset="0"/>
                        <a:ea typeface="+mn-ea"/>
                        <a:cs typeface="Arial" panose="020B0604020202020204" pitchFamily="34" charset="0"/>
                      </a:endParaRPr>
                    </a:p>
                    <a:p>
                      <a:r>
                        <a:rPr lang="en-US" sz="2000" kern="1200" dirty="0">
                          <a:solidFill>
                            <a:schemeClr val="dk1"/>
                          </a:solidFill>
                          <a:effectLst/>
                          <a:latin typeface="Arial" panose="020B0604020202020204" pitchFamily="34" charset="0"/>
                          <a:ea typeface="+mn-ea"/>
                          <a:cs typeface="Arial" panose="020B0604020202020204" pitchFamily="34" charset="0"/>
                        </a:rPr>
                        <a:t>Solar water supply &amp; irrigation project in SL </a:t>
                      </a:r>
                    </a:p>
                    <a:p>
                      <a:r>
                        <a:rPr lang="en-US" sz="2000" kern="1200" dirty="0">
                          <a:solidFill>
                            <a:schemeClr val="dk1"/>
                          </a:solidFill>
                          <a:effectLst/>
                          <a:latin typeface="Arial" panose="020B0604020202020204" pitchFamily="34" charset="0"/>
                          <a:ea typeface="+mn-ea"/>
                          <a:cs typeface="Arial" panose="020B0604020202020204" pitchFamily="34" charset="0"/>
                        </a:rPr>
                        <a:t>Source: www.bing.com/images/</a:t>
                      </a:r>
                      <a:endParaRPr lang="en-US"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920529063"/>
                  </a:ext>
                </a:extLst>
              </a:tr>
            </a:tbl>
          </a:graphicData>
        </a:graphic>
      </p:graphicFrame>
      <p:pic>
        <p:nvPicPr>
          <p:cNvPr id="2" name="Picture 1">
            <a:extLst>
              <a:ext uri="{FF2B5EF4-FFF2-40B4-BE49-F238E27FC236}">
                <a16:creationId xmlns:a16="http://schemas.microsoft.com/office/drawing/2014/main" id="{0D08F23B-F1E8-957A-37EC-9134D89A6B7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418958" y="1253939"/>
            <a:ext cx="2962597" cy="2973004"/>
          </a:xfrm>
          <a:prstGeom prst="rect">
            <a:avLst/>
          </a:prstGeom>
          <a:noFill/>
        </p:spPr>
      </p:pic>
      <p:pic>
        <p:nvPicPr>
          <p:cNvPr id="5" name="Picture 4">
            <a:extLst>
              <a:ext uri="{FF2B5EF4-FFF2-40B4-BE49-F238E27FC236}">
                <a16:creationId xmlns:a16="http://schemas.microsoft.com/office/drawing/2014/main" id="{8DDC67E6-FD59-3A96-33C7-29C9AD928C37}"/>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8479166" y="1253939"/>
            <a:ext cx="2874634" cy="2662453"/>
          </a:xfrm>
          <a:prstGeom prst="rect">
            <a:avLst/>
          </a:prstGeom>
          <a:noFill/>
        </p:spPr>
      </p:pic>
    </p:spTree>
    <p:extLst>
      <p:ext uri="{BB962C8B-B14F-4D97-AF65-F5344CB8AC3E}">
        <p14:creationId xmlns:p14="http://schemas.microsoft.com/office/powerpoint/2010/main" val="23847061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AEEB5E-4818-DF76-2518-A49F7E747730}"/>
            </a:ext>
          </a:extLst>
        </p:cNvPr>
        <p:cNvGrpSpPr/>
        <p:nvPr/>
      </p:nvGrpSpPr>
      <p:grpSpPr>
        <a:xfrm>
          <a:off x="0" y="0"/>
          <a:ext cx="0" cy="0"/>
          <a:chOff x="0" y="0"/>
          <a:chExt cx="0" cy="0"/>
        </a:xfrm>
      </p:grpSpPr>
      <p:sp>
        <p:nvSpPr>
          <p:cNvPr id="3" name="Date Placeholder 2">
            <a:extLst>
              <a:ext uri="{FF2B5EF4-FFF2-40B4-BE49-F238E27FC236}">
                <a16:creationId xmlns:a16="http://schemas.microsoft.com/office/drawing/2014/main" id="{944D2DDD-C13B-9C36-62FC-E9D08A51F18D}"/>
              </a:ext>
            </a:extLst>
          </p:cNvPr>
          <p:cNvSpPr>
            <a:spLocks noGrp="1"/>
          </p:cNvSpPr>
          <p:nvPr>
            <p:ph type="dt" sz="half" idx="10"/>
          </p:nvPr>
        </p:nvSpPr>
        <p:spPr/>
        <p:txBody>
          <a:bodyPr/>
          <a:lstStyle/>
          <a:p>
            <a:fld id="{4F5F04B2-81B6-4222-817F-9329F8690712}" type="datetime3">
              <a:rPr lang="en-US" smtClean="0"/>
              <a:t>14 December 2025</a:t>
            </a:fld>
            <a:endParaRPr lang="en-US" dirty="0"/>
          </a:p>
        </p:txBody>
      </p:sp>
      <p:sp>
        <p:nvSpPr>
          <p:cNvPr id="7" name="Slide Number Placeholder 6">
            <a:extLst>
              <a:ext uri="{FF2B5EF4-FFF2-40B4-BE49-F238E27FC236}">
                <a16:creationId xmlns:a16="http://schemas.microsoft.com/office/drawing/2014/main" id="{2D7506FA-67D6-8918-7E47-37C1F61F224E}"/>
              </a:ext>
            </a:extLst>
          </p:cNvPr>
          <p:cNvSpPr>
            <a:spLocks noGrp="1"/>
          </p:cNvSpPr>
          <p:nvPr>
            <p:ph type="sldNum" sz="quarter" idx="12"/>
          </p:nvPr>
        </p:nvSpPr>
        <p:spPr/>
        <p:txBody>
          <a:bodyPr/>
          <a:lstStyle/>
          <a:p>
            <a:fld id="{C1C11204-8A74-44E9-96C8-B6A49D60E869}" type="slidenum">
              <a:rPr lang="en-US" smtClean="0"/>
              <a:t>54</a:t>
            </a:fld>
            <a:endParaRPr lang="en-US" dirty="0"/>
          </a:p>
        </p:txBody>
      </p:sp>
      <p:sp>
        <p:nvSpPr>
          <p:cNvPr id="4" name="TextBox 3">
            <a:extLst>
              <a:ext uri="{FF2B5EF4-FFF2-40B4-BE49-F238E27FC236}">
                <a16:creationId xmlns:a16="http://schemas.microsoft.com/office/drawing/2014/main" id="{3F226DCA-1D23-9346-61D5-7CD8136C036A}"/>
              </a:ext>
            </a:extLst>
          </p:cNvPr>
          <p:cNvSpPr txBox="1"/>
          <p:nvPr/>
        </p:nvSpPr>
        <p:spPr>
          <a:xfrm>
            <a:off x="150961" y="136525"/>
            <a:ext cx="9096555" cy="400110"/>
          </a:xfrm>
          <a:prstGeom prst="rect">
            <a:avLst/>
          </a:prstGeom>
          <a:noFill/>
        </p:spPr>
        <p:txBody>
          <a:bodyPr wrap="square">
            <a:spAutoFit/>
          </a:bodyPr>
          <a:lstStyle/>
          <a:p>
            <a:r>
              <a:rPr lang="en-US" sz="2000" b="1" dirty="0">
                <a:latin typeface="Arial" panose="020B0604020202020204" pitchFamily="34" charset="0"/>
                <a:cs typeface="Arial" panose="020B0604020202020204" pitchFamily="34" charset="0"/>
              </a:rPr>
              <a:t>Category III:</a:t>
            </a:r>
            <a:r>
              <a:rPr lang="en-US" sz="2000" dirty="0">
                <a:latin typeface="Arial" panose="020B0604020202020204" pitchFamily="34" charset="0"/>
                <a:cs typeface="Arial" panose="020B0604020202020204" pitchFamily="34" charset="0"/>
              </a:rPr>
              <a:t> Small equipment</a:t>
            </a:r>
          </a:p>
        </p:txBody>
      </p:sp>
      <p:graphicFrame>
        <p:nvGraphicFramePr>
          <p:cNvPr id="10" name="Table 9">
            <a:extLst>
              <a:ext uri="{FF2B5EF4-FFF2-40B4-BE49-F238E27FC236}">
                <a16:creationId xmlns:a16="http://schemas.microsoft.com/office/drawing/2014/main" id="{417CFF84-FC25-7A84-9347-2A3E6024FB47}"/>
              </a:ext>
            </a:extLst>
          </p:cNvPr>
          <p:cNvGraphicFramePr>
            <a:graphicFrameLocks noGrp="1"/>
          </p:cNvGraphicFramePr>
          <p:nvPr>
            <p:extLst>
              <p:ext uri="{D42A27DB-BD31-4B8C-83A1-F6EECF244321}">
                <p14:modId xmlns:p14="http://schemas.microsoft.com/office/powerpoint/2010/main" val="2037639745"/>
              </p:ext>
            </p:extLst>
          </p:nvPr>
        </p:nvGraphicFramePr>
        <p:xfrm>
          <a:off x="418958" y="678570"/>
          <a:ext cx="11002416" cy="4186728"/>
        </p:xfrm>
        <a:graphic>
          <a:graphicData uri="http://schemas.openxmlformats.org/drawingml/2006/table">
            <a:tbl>
              <a:tblPr firstRow="1" bandRow="1">
                <a:tableStyleId>{5C22544A-7EE6-4342-B048-85BDC9FD1C3A}</a:tableStyleId>
              </a:tblPr>
              <a:tblGrid>
                <a:gridCol w="3032185">
                  <a:extLst>
                    <a:ext uri="{9D8B030D-6E8A-4147-A177-3AD203B41FA5}">
                      <a16:colId xmlns:a16="http://schemas.microsoft.com/office/drawing/2014/main" val="2760487554"/>
                    </a:ext>
                  </a:extLst>
                </a:gridCol>
                <a:gridCol w="4968238">
                  <a:extLst>
                    <a:ext uri="{9D8B030D-6E8A-4147-A177-3AD203B41FA5}">
                      <a16:colId xmlns:a16="http://schemas.microsoft.com/office/drawing/2014/main" val="1378331322"/>
                    </a:ext>
                  </a:extLst>
                </a:gridCol>
                <a:gridCol w="3001993">
                  <a:extLst>
                    <a:ext uri="{9D8B030D-6E8A-4147-A177-3AD203B41FA5}">
                      <a16:colId xmlns:a16="http://schemas.microsoft.com/office/drawing/2014/main" val="3775432685"/>
                    </a:ext>
                  </a:extLst>
                </a:gridCol>
              </a:tblGrid>
              <a:tr h="529128">
                <a:tc>
                  <a:txBody>
                    <a:bodyPr/>
                    <a:lstStyle/>
                    <a:p>
                      <a:r>
                        <a:rPr lang="en-US" sz="2000" b="1" kern="1200" dirty="0">
                          <a:solidFill>
                            <a:schemeClr val="lt1"/>
                          </a:solidFill>
                          <a:effectLst/>
                          <a:latin typeface="Arial" panose="020B0604020202020204" pitchFamily="34" charset="0"/>
                          <a:ea typeface="+mn-ea"/>
                          <a:cs typeface="Arial" panose="020B0604020202020204" pitchFamily="34" charset="0"/>
                        </a:rPr>
                        <a:t>Technology</a:t>
                      </a:r>
                      <a:endParaRPr lang="en-US" sz="2000" dirty="0">
                        <a:latin typeface="Arial" panose="020B0604020202020204" pitchFamily="34" charset="0"/>
                        <a:cs typeface="Arial" panose="020B0604020202020204" pitchFamily="34" charset="0"/>
                      </a:endParaRPr>
                    </a:p>
                  </a:txBody>
                  <a:tcPr/>
                </a:tc>
                <a:tc>
                  <a:txBody>
                    <a:bodyPr/>
                    <a:lstStyle/>
                    <a:p>
                      <a:pPr marL="0" marR="0" algn="just">
                        <a:lnSpc>
                          <a:spcPct val="107000"/>
                        </a:lnSpc>
                        <a:spcAft>
                          <a:spcPts val="800"/>
                        </a:spcAft>
                        <a:buNone/>
                      </a:pPr>
                      <a:r>
                        <a:rPr lang="en-US" sz="2000" b="1" dirty="0">
                          <a:effectLst/>
                          <a:latin typeface="Arial" panose="020B0604020202020204" pitchFamily="34" charset="0"/>
                          <a:ea typeface="Calibri" panose="020F0502020204030204" pitchFamily="34" charset="0"/>
                          <a:cs typeface="Arial" panose="020B0604020202020204" pitchFamily="34" charset="0"/>
                        </a:rPr>
                        <a:t>Comment </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r>
                        <a:rPr lang="en-US" sz="2000" b="1" kern="1200" dirty="0">
                          <a:solidFill>
                            <a:schemeClr val="lt1"/>
                          </a:solidFill>
                          <a:effectLst/>
                          <a:latin typeface="Arial" panose="020B0604020202020204" pitchFamily="34" charset="0"/>
                          <a:ea typeface="+mn-ea"/>
                          <a:cs typeface="Arial" panose="020B0604020202020204" pitchFamily="34" charset="0"/>
                        </a:rPr>
                        <a:t>Photo</a:t>
                      </a:r>
                      <a:endParaRPr lang="en-US"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153779260"/>
                  </a:ext>
                </a:extLst>
              </a:tr>
              <a:tr h="3473009">
                <a:tc>
                  <a:txBody>
                    <a:bodyPr/>
                    <a:lstStyle/>
                    <a:p>
                      <a:endParaRPr lang="en-US" sz="2000" dirty="0">
                        <a:latin typeface="Arial" panose="020B0604020202020204" pitchFamily="34" charset="0"/>
                        <a:cs typeface="Arial" panose="020B0604020202020204" pitchFamily="34" charset="0"/>
                      </a:endParaRPr>
                    </a:p>
                  </a:txBody>
                  <a:tcPr/>
                </a:tc>
                <a:tc>
                  <a:txBody>
                    <a:bodyPr/>
                    <a:lstStyle/>
                    <a:p>
                      <a:r>
                        <a:rPr lang="en-US" sz="2000" kern="1200" dirty="0">
                          <a:solidFill>
                            <a:schemeClr val="dk1"/>
                          </a:solidFill>
                          <a:effectLst/>
                          <a:latin typeface="Arial" panose="020B0604020202020204" pitchFamily="34" charset="0"/>
                          <a:ea typeface="+mn-ea"/>
                          <a:cs typeface="Arial" panose="020B0604020202020204" pitchFamily="34" charset="0"/>
                        </a:rPr>
                        <a:t>P: It reduces the drying time of cassava mash, allows for large volumes of cassava to be processed, increasing gari production capacity and reducing post-harvest loss</a:t>
                      </a:r>
                    </a:p>
                    <a:p>
                      <a:r>
                        <a:rPr lang="en-US" sz="2000" kern="1200" dirty="0">
                          <a:solidFill>
                            <a:schemeClr val="dk1"/>
                          </a:solidFill>
                          <a:effectLst/>
                          <a:latin typeface="Arial" panose="020B0604020202020204" pitchFamily="34" charset="0"/>
                          <a:ea typeface="+mn-ea"/>
                          <a:cs typeface="Arial" panose="020B0604020202020204" pitchFamily="34" charset="0"/>
                        </a:rPr>
                        <a:t> </a:t>
                      </a:r>
                    </a:p>
                    <a:p>
                      <a:r>
                        <a:rPr lang="en-US" sz="2000" kern="1200" dirty="0">
                          <a:solidFill>
                            <a:schemeClr val="dk1"/>
                          </a:solidFill>
                          <a:effectLst/>
                          <a:latin typeface="Arial" panose="020B0604020202020204" pitchFamily="34" charset="0"/>
                          <a:ea typeface="+mn-ea"/>
                          <a:cs typeface="Arial" panose="020B0604020202020204" pitchFamily="34" charset="0"/>
                        </a:rPr>
                        <a:t>A: It minimizes manual efforts, making processing simpler and efficient. It reduces the risk of losing cassava roots to pests and is accepted nationwide  </a:t>
                      </a:r>
                    </a:p>
                    <a:p>
                      <a:r>
                        <a:rPr lang="en-US" sz="2000" kern="1200" dirty="0">
                          <a:solidFill>
                            <a:schemeClr val="dk1"/>
                          </a:solidFill>
                          <a:effectLst/>
                          <a:latin typeface="Arial" panose="020B0604020202020204" pitchFamily="34" charset="0"/>
                          <a:ea typeface="+mn-ea"/>
                          <a:cs typeface="Arial" panose="020B0604020202020204" pitchFamily="34" charset="0"/>
                        </a:rPr>
                        <a:t> </a:t>
                      </a:r>
                    </a:p>
                    <a:p>
                      <a:r>
                        <a:rPr lang="en-US" sz="2000" kern="1200" dirty="0">
                          <a:solidFill>
                            <a:schemeClr val="dk1"/>
                          </a:solidFill>
                          <a:effectLst/>
                          <a:latin typeface="Arial" panose="020B0604020202020204" pitchFamily="34" charset="0"/>
                          <a:ea typeface="+mn-ea"/>
                          <a:cs typeface="Arial" panose="020B0604020202020204" pitchFamily="34" charset="0"/>
                        </a:rPr>
                        <a:t>M: It reduces the reliance on fuel-wood</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endParaRPr lang="en-US" sz="2000" kern="1200" dirty="0">
                        <a:solidFill>
                          <a:schemeClr val="dk1"/>
                        </a:solidFill>
                        <a:effectLst/>
                        <a:latin typeface="Arial" panose="020B0604020202020204" pitchFamily="34" charset="0"/>
                        <a:ea typeface="+mn-ea"/>
                        <a:cs typeface="Arial" panose="020B0604020202020204" pitchFamily="34" charset="0"/>
                      </a:endParaRPr>
                    </a:p>
                    <a:p>
                      <a:endParaRPr lang="en-US" sz="2000" kern="1200" dirty="0">
                        <a:solidFill>
                          <a:schemeClr val="dk1"/>
                        </a:solidFill>
                        <a:effectLst/>
                        <a:latin typeface="Arial" panose="020B0604020202020204" pitchFamily="34" charset="0"/>
                        <a:ea typeface="+mn-ea"/>
                        <a:cs typeface="Arial" panose="020B0604020202020204" pitchFamily="34" charset="0"/>
                      </a:endParaRPr>
                    </a:p>
                    <a:p>
                      <a:endParaRPr lang="en-US" sz="2000" kern="1200" dirty="0">
                        <a:solidFill>
                          <a:schemeClr val="dk1"/>
                        </a:solidFill>
                        <a:effectLst/>
                        <a:latin typeface="Arial" panose="020B0604020202020204" pitchFamily="34" charset="0"/>
                        <a:ea typeface="+mn-ea"/>
                        <a:cs typeface="Arial" panose="020B0604020202020204" pitchFamily="34" charset="0"/>
                      </a:endParaRPr>
                    </a:p>
                    <a:p>
                      <a:endParaRPr lang="en-US" sz="2000" kern="1200" dirty="0">
                        <a:solidFill>
                          <a:schemeClr val="dk1"/>
                        </a:solidFill>
                        <a:effectLst/>
                        <a:latin typeface="Arial" panose="020B0604020202020204" pitchFamily="34" charset="0"/>
                        <a:ea typeface="+mn-ea"/>
                        <a:cs typeface="Arial" panose="020B0604020202020204" pitchFamily="34" charset="0"/>
                      </a:endParaRPr>
                    </a:p>
                    <a:p>
                      <a:endParaRPr lang="en-US" sz="2000" kern="1200" dirty="0">
                        <a:solidFill>
                          <a:schemeClr val="dk1"/>
                        </a:solidFill>
                        <a:effectLst/>
                        <a:latin typeface="Arial" panose="020B0604020202020204" pitchFamily="34" charset="0"/>
                        <a:ea typeface="+mn-ea"/>
                        <a:cs typeface="Arial" panose="020B0604020202020204" pitchFamily="34" charset="0"/>
                      </a:endParaRPr>
                    </a:p>
                    <a:p>
                      <a:endParaRPr lang="en-US" sz="2000" kern="1200" dirty="0">
                        <a:solidFill>
                          <a:schemeClr val="dk1"/>
                        </a:solidFill>
                        <a:effectLst/>
                        <a:latin typeface="Arial" panose="020B0604020202020204" pitchFamily="34" charset="0"/>
                        <a:ea typeface="+mn-ea"/>
                        <a:cs typeface="Arial" panose="020B0604020202020204" pitchFamily="34" charset="0"/>
                      </a:endParaRPr>
                    </a:p>
                    <a:p>
                      <a:endParaRPr lang="en-US" sz="2000" kern="1200" dirty="0">
                        <a:solidFill>
                          <a:schemeClr val="dk1"/>
                        </a:solidFill>
                        <a:effectLst/>
                        <a:latin typeface="Arial" panose="020B0604020202020204" pitchFamily="34" charset="0"/>
                        <a:ea typeface="+mn-ea"/>
                        <a:cs typeface="Arial" panose="020B0604020202020204" pitchFamily="34" charset="0"/>
                      </a:endParaRPr>
                    </a:p>
                    <a:p>
                      <a:endParaRPr lang="en-US" sz="2000" kern="1200" dirty="0">
                        <a:solidFill>
                          <a:schemeClr val="dk1"/>
                        </a:solidFill>
                        <a:effectLst/>
                        <a:latin typeface="Arial" panose="020B0604020202020204" pitchFamily="34" charset="0"/>
                        <a:ea typeface="+mn-ea"/>
                        <a:cs typeface="Arial" panose="020B0604020202020204" pitchFamily="34" charset="0"/>
                      </a:endParaRPr>
                    </a:p>
                    <a:p>
                      <a:endParaRPr lang="en-US" sz="2000" kern="1200" dirty="0">
                        <a:solidFill>
                          <a:schemeClr val="dk1"/>
                        </a:solidFill>
                        <a:effectLst/>
                        <a:latin typeface="Arial" panose="020B0604020202020204" pitchFamily="34" charset="0"/>
                        <a:ea typeface="+mn-ea"/>
                        <a:cs typeface="Arial" panose="020B0604020202020204" pitchFamily="34" charset="0"/>
                      </a:endParaRPr>
                    </a:p>
                    <a:p>
                      <a:r>
                        <a:rPr lang="en-US" sz="2000" kern="1200" dirty="0">
                          <a:solidFill>
                            <a:schemeClr val="dk1"/>
                          </a:solidFill>
                          <a:effectLst/>
                          <a:latin typeface="Arial" panose="020B0604020202020204" pitchFamily="34" charset="0"/>
                          <a:ea typeface="+mn-ea"/>
                          <a:cs typeface="Arial" panose="020B0604020202020204" pitchFamily="34" charset="0"/>
                        </a:rPr>
                        <a:t>FINIC cassava presser machine</a:t>
                      </a:r>
                      <a:endParaRPr lang="en-US"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920529063"/>
                  </a:ext>
                </a:extLst>
              </a:tr>
            </a:tbl>
          </a:graphicData>
        </a:graphic>
      </p:graphicFrame>
      <p:pic>
        <p:nvPicPr>
          <p:cNvPr id="6" name="Picture 5">
            <a:extLst>
              <a:ext uri="{FF2B5EF4-FFF2-40B4-BE49-F238E27FC236}">
                <a16:creationId xmlns:a16="http://schemas.microsoft.com/office/drawing/2014/main" id="{6E891CD9-688A-B172-7E84-219AE4AC191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418958" y="1230983"/>
            <a:ext cx="2945344" cy="2926949"/>
          </a:xfrm>
          <a:prstGeom prst="rect">
            <a:avLst/>
          </a:prstGeom>
          <a:noFill/>
        </p:spPr>
      </p:pic>
      <p:pic>
        <p:nvPicPr>
          <p:cNvPr id="8" name="Picture 7">
            <a:extLst>
              <a:ext uri="{FF2B5EF4-FFF2-40B4-BE49-F238E27FC236}">
                <a16:creationId xmlns:a16="http://schemas.microsoft.com/office/drawing/2014/main" id="{57FD8CBF-424B-BEAA-EC2F-570CC120DAA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8512834" y="1230983"/>
            <a:ext cx="2840966" cy="2599145"/>
          </a:xfrm>
          <a:prstGeom prst="rect">
            <a:avLst/>
          </a:prstGeom>
          <a:noFill/>
        </p:spPr>
      </p:pic>
    </p:spTree>
    <p:extLst>
      <p:ext uri="{BB962C8B-B14F-4D97-AF65-F5344CB8AC3E}">
        <p14:creationId xmlns:p14="http://schemas.microsoft.com/office/powerpoint/2010/main" val="10896317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7A83D4-520E-42CA-CDFC-55FE8221969A}"/>
            </a:ext>
          </a:extLst>
        </p:cNvPr>
        <p:cNvGrpSpPr/>
        <p:nvPr/>
      </p:nvGrpSpPr>
      <p:grpSpPr>
        <a:xfrm>
          <a:off x="0" y="0"/>
          <a:ext cx="0" cy="0"/>
          <a:chOff x="0" y="0"/>
          <a:chExt cx="0" cy="0"/>
        </a:xfrm>
      </p:grpSpPr>
      <p:sp>
        <p:nvSpPr>
          <p:cNvPr id="3" name="Date Placeholder 2">
            <a:extLst>
              <a:ext uri="{FF2B5EF4-FFF2-40B4-BE49-F238E27FC236}">
                <a16:creationId xmlns:a16="http://schemas.microsoft.com/office/drawing/2014/main" id="{A2038854-CE61-7ABD-B5FC-4F83AD6DC481}"/>
              </a:ext>
            </a:extLst>
          </p:cNvPr>
          <p:cNvSpPr>
            <a:spLocks noGrp="1"/>
          </p:cNvSpPr>
          <p:nvPr>
            <p:ph type="dt" sz="half" idx="10"/>
          </p:nvPr>
        </p:nvSpPr>
        <p:spPr/>
        <p:txBody>
          <a:bodyPr/>
          <a:lstStyle/>
          <a:p>
            <a:fld id="{4F5F04B2-81B6-4222-817F-9329F8690712}" type="datetime3">
              <a:rPr lang="en-US" smtClean="0"/>
              <a:t>14 December 2025</a:t>
            </a:fld>
            <a:endParaRPr lang="en-US" dirty="0"/>
          </a:p>
        </p:txBody>
      </p:sp>
      <p:sp>
        <p:nvSpPr>
          <p:cNvPr id="7" name="Slide Number Placeholder 6">
            <a:extLst>
              <a:ext uri="{FF2B5EF4-FFF2-40B4-BE49-F238E27FC236}">
                <a16:creationId xmlns:a16="http://schemas.microsoft.com/office/drawing/2014/main" id="{CB75B113-CEFD-DBF7-B98D-F7D1EC7A694F}"/>
              </a:ext>
            </a:extLst>
          </p:cNvPr>
          <p:cNvSpPr>
            <a:spLocks noGrp="1"/>
          </p:cNvSpPr>
          <p:nvPr>
            <p:ph type="sldNum" sz="quarter" idx="12"/>
          </p:nvPr>
        </p:nvSpPr>
        <p:spPr/>
        <p:txBody>
          <a:bodyPr/>
          <a:lstStyle/>
          <a:p>
            <a:fld id="{C1C11204-8A74-44E9-96C8-B6A49D60E869}" type="slidenum">
              <a:rPr lang="en-US" smtClean="0"/>
              <a:t>55</a:t>
            </a:fld>
            <a:endParaRPr lang="en-US" dirty="0"/>
          </a:p>
        </p:txBody>
      </p:sp>
      <p:sp>
        <p:nvSpPr>
          <p:cNvPr id="4" name="TextBox 3">
            <a:extLst>
              <a:ext uri="{FF2B5EF4-FFF2-40B4-BE49-F238E27FC236}">
                <a16:creationId xmlns:a16="http://schemas.microsoft.com/office/drawing/2014/main" id="{85A8DD1E-B166-9B53-D4EB-F67E159A18EB}"/>
              </a:ext>
            </a:extLst>
          </p:cNvPr>
          <p:cNvSpPr txBox="1"/>
          <p:nvPr/>
        </p:nvSpPr>
        <p:spPr>
          <a:xfrm>
            <a:off x="150961" y="136525"/>
            <a:ext cx="9096555" cy="400110"/>
          </a:xfrm>
          <a:prstGeom prst="rect">
            <a:avLst/>
          </a:prstGeom>
          <a:noFill/>
        </p:spPr>
        <p:txBody>
          <a:bodyPr wrap="square">
            <a:spAutoFit/>
          </a:bodyPr>
          <a:lstStyle/>
          <a:p>
            <a:r>
              <a:rPr lang="en-US" sz="2000" b="1" dirty="0">
                <a:latin typeface="Arial" panose="020B0604020202020204" pitchFamily="34" charset="0"/>
                <a:cs typeface="Arial" panose="020B0604020202020204" pitchFamily="34" charset="0"/>
              </a:rPr>
              <a:t>Category III:</a:t>
            </a:r>
            <a:r>
              <a:rPr lang="en-US" sz="2000" dirty="0">
                <a:latin typeface="Arial" panose="020B0604020202020204" pitchFamily="34" charset="0"/>
                <a:cs typeface="Arial" panose="020B0604020202020204" pitchFamily="34" charset="0"/>
              </a:rPr>
              <a:t> Small equipment</a:t>
            </a:r>
          </a:p>
        </p:txBody>
      </p:sp>
      <p:graphicFrame>
        <p:nvGraphicFramePr>
          <p:cNvPr id="10" name="Table 9">
            <a:extLst>
              <a:ext uri="{FF2B5EF4-FFF2-40B4-BE49-F238E27FC236}">
                <a16:creationId xmlns:a16="http://schemas.microsoft.com/office/drawing/2014/main" id="{C613B912-4845-F3D9-C88A-3E155D7F2AC8}"/>
              </a:ext>
            </a:extLst>
          </p:cNvPr>
          <p:cNvGraphicFramePr>
            <a:graphicFrameLocks noGrp="1"/>
          </p:cNvGraphicFramePr>
          <p:nvPr>
            <p:extLst>
              <p:ext uri="{D42A27DB-BD31-4B8C-83A1-F6EECF244321}">
                <p14:modId xmlns:p14="http://schemas.microsoft.com/office/powerpoint/2010/main" val="3332076814"/>
              </p:ext>
            </p:extLst>
          </p:nvPr>
        </p:nvGraphicFramePr>
        <p:xfrm>
          <a:off x="418958" y="678570"/>
          <a:ext cx="11002416" cy="4002137"/>
        </p:xfrm>
        <a:graphic>
          <a:graphicData uri="http://schemas.openxmlformats.org/drawingml/2006/table">
            <a:tbl>
              <a:tblPr firstRow="1" bandRow="1">
                <a:tableStyleId>{5C22544A-7EE6-4342-B048-85BDC9FD1C3A}</a:tableStyleId>
              </a:tblPr>
              <a:tblGrid>
                <a:gridCol w="3032185">
                  <a:extLst>
                    <a:ext uri="{9D8B030D-6E8A-4147-A177-3AD203B41FA5}">
                      <a16:colId xmlns:a16="http://schemas.microsoft.com/office/drawing/2014/main" val="2760487554"/>
                    </a:ext>
                  </a:extLst>
                </a:gridCol>
                <a:gridCol w="4968238">
                  <a:extLst>
                    <a:ext uri="{9D8B030D-6E8A-4147-A177-3AD203B41FA5}">
                      <a16:colId xmlns:a16="http://schemas.microsoft.com/office/drawing/2014/main" val="1378331322"/>
                    </a:ext>
                  </a:extLst>
                </a:gridCol>
                <a:gridCol w="3001993">
                  <a:extLst>
                    <a:ext uri="{9D8B030D-6E8A-4147-A177-3AD203B41FA5}">
                      <a16:colId xmlns:a16="http://schemas.microsoft.com/office/drawing/2014/main" val="3775432685"/>
                    </a:ext>
                  </a:extLst>
                </a:gridCol>
              </a:tblGrid>
              <a:tr h="529128">
                <a:tc>
                  <a:txBody>
                    <a:bodyPr/>
                    <a:lstStyle/>
                    <a:p>
                      <a:r>
                        <a:rPr lang="en-US" sz="2000" b="1" kern="1200" dirty="0">
                          <a:solidFill>
                            <a:schemeClr val="lt1"/>
                          </a:solidFill>
                          <a:effectLst/>
                          <a:latin typeface="Arial" panose="020B0604020202020204" pitchFamily="34" charset="0"/>
                          <a:ea typeface="+mn-ea"/>
                          <a:cs typeface="Arial" panose="020B0604020202020204" pitchFamily="34" charset="0"/>
                        </a:rPr>
                        <a:t>Technology</a:t>
                      </a:r>
                      <a:endParaRPr lang="en-US" sz="2000" dirty="0">
                        <a:latin typeface="Arial" panose="020B0604020202020204" pitchFamily="34" charset="0"/>
                        <a:cs typeface="Arial" panose="020B0604020202020204" pitchFamily="34" charset="0"/>
                      </a:endParaRPr>
                    </a:p>
                  </a:txBody>
                  <a:tcPr/>
                </a:tc>
                <a:tc>
                  <a:txBody>
                    <a:bodyPr/>
                    <a:lstStyle/>
                    <a:p>
                      <a:pPr marL="0" marR="0" algn="just">
                        <a:lnSpc>
                          <a:spcPct val="107000"/>
                        </a:lnSpc>
                        <a:spcAft>
                          <a:spcPts val="800"/>
                        </a:spcAft>
                        <a:buNone/>
                      </a:pPr>
                      <a:r>
                        <a:rPr lang="en-US" sz="2000" b="1" dirty="0">
                          <a:effectLst/>
                          <a:latin typeface="Arial" panose="020B0604020202020204" pitchFamily="34" charset="0"/>
                          <a:ea typeface="Calibri" panose="020F0502020204030204" pitchFamily="34" charset="0"/>
                          <a:cs typeface="Arial" panose="020B0604020202020204" pitchFamily="34" charset="0"/>
                        </a:rPr>
                        <a:t>Comment </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r>
                        <a:rPr lang="en-US" sz="2000" b="1" kern="1200" dirty="0">
                          <a:solidFill>
                            <a:schemeClr val="lt1"/>
                          </a:solidFill>
                          <a:effectLst/>
                          <a:latin typeface="Arial" panose="020B0604020202020204" pitchFamily="34" charset="0"/>
                          <a:ea typeface="+mn-ea"/>
                          <a:cs typeface="Arial" panose="020B0604020202020204" pitchFamily="34" charset="0"/>
                        </a:rPr>
                        <a:t>Photo</a:t>
                      </a:r>
                      <a:endParaRPr lang="en-US"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153779260"/>
                  </a:ext>
                </a:extLst>
              </a:tr>
              <a:tr h="3473009">
                <a:tc>
                  <a:txBody>
                    <a:bodyPr/>
                    <a:lstStyle/>
                    <a:p>
                      <a:endParaRPr lang="en-US" sz="2000" dirty="0">
                        <a:latin typeface="Arial" panose="020B0604020202020204" pitchFamily="34" charset="0"/>
                        <a:cs typeface="Arial" panose="020B0604020202020204" pitchFamily="34" charset="0"/>
                      </a:endParaRPr>
                    </a:p>
                  </a:txBody>
                  <a:tcPr/>
                </a:tc>
                <a:tc>
                  <a:txBody>
                    <a:bodyPr/>
                    <a:lstStyle/>
                    <a:p>
                      <a:r>
                        <a:rPr lang="en-US" sz="2000" kern="1200" dirty="0">
                          <a:solidFill>
                            <a:schemeClr val="dk1"/>
                          </a:solidFill>
                          <a:effectLst/>
                          <a:latin typeface="Arial" panose="020B0604020202020204" pitchFamily="34" charset="0"/>
                          <a:ea typeface="+mn-ea"/>
                          <a:cs typeface="Arial" panose="020B0604020202020204" pitchFamily="34" charset="0"/>
                        </a:rPr>
                        <a:t>P: It minimizes waste, ensuring higher yields </a:t>
                      </a:r>
                    </a:p>
                    <a:p>
                      <a:r>
                        <a:rPr lang="en-US" sz="2000" kern="1200" dirty="0">
                          <a:solidFill>
                            <a:schemeClr val="dk1"/>
                          </a:solidFill>
                          <a:effectLst/>
                          <a:latin typeface="Arial" panose="020B0604020202020204" pitchFamily="34" charset="0"/>
                          <a:ea typeface="+mn-ea"/>
                          <a:cs typeface="Arial" panose="020B0604020202020204" pitchFamily="34" charset="0"/>
                        </a:rPr>
                        <a:t> </a:t>
                      </a:r>
                    </a:p>
                    <a:p>
                      <a:r>
                        <a:rPr lang="en-US" sz="2000" kern="1200" dirty="0">
                          <a:solidFill>
                            <a:schemeClr val="dk1"/>
                          </a:solidFill>
                          <a:effectLst/>
                          <a:latin typeface="Arial" panose="020B0604020202020204" pitchFamily="34" charset="0"/>
                          <a:ea typeface="+mn-ea"/>
                          <a:cs typeface="Arial" panose="020B0604020202020204" pitchFamily="34" charset="0"/>
                        </a:rPr>
                        <a:t>A: It reduces </a:t>
                      </a:r>
                      <a:r>
                        <a:rPr lang="en-US" sz="2000" kern="1200" dirty="0" err="1">
                          <a:solidFill>
                            <a:schemeClr val="dk1"/>
                          </a:solidFill>
                          <a:effectLst/>
                          <a:latin typeface="Arial" panose="020B0604020202020204" pitchFamily="34" charset="0"/>
                          <a:ea typeface="+mn-ea"/>
                          <a:cs typeface="Arial" panose="020B0604020202020204" pitchFamily="34" charset="0"/>
                        </a:rPr>
                        <a:t>labour</a:t>
                      </a:r>
                      <a:r>
                        <a:rPr lang="en-US" sz="2000" kern="1200" dirty="0">
                          <a:solidFill>
                            <a:schemeClr val="dk1"/>
                          </a:solidFill>
                          <a:effectLst/>
                          <a:latin typeface="Arial" panose="020B0604020202020204" pitchFamily="34" charset="0"/>
                          <a:ea typeface="+mn-ea"/>
                          <a:cs typeface="Arial" panose="020B0604020202020204" pitchFamily="34" charset="0"/>
                        </a:rPr>
                        <a:t> time and increases output. It reduces post-harvest losses and is accepted nationwide  </a:t>
                      </a:r>
                    </a:p>
                    <a:p>
                      <a:r>
                        <a:rPr lang="en-US" sz="2000" kern="1200" dirty="0">
                          <a:solidFill>
                            <a:schemeClr val="dk1"/>
                          </a:solidFill>
                          <a:effectLst/>
                          <a:latin typeface="Arial" panose="020B0604020202020204" pitchFamily="34" charset="0"/>
                          <a:ea typeface="+mn-ea"/>
                          <a:cs typeface="Arial" panose="020B0604020202020204" pitchFamily="34" charset="0"/>
                        </a:rPr>
                        <a:t> </a:t>
                      </a:r>
                    </a:p>
                    <a:p>
                      <a:r>
                        <a:rPr lang="en-US" sz="2000" kern="1200" dirty="0">
                          <a:solidFill>
                            <a:schemeClr val="dk1"/>
                          </a:solidFill>
                          <a:effectLst/>
                          <a:latin typeface="Arial" panose="020B0604020202020204" pitchFamily="34" charset="0"/>
                          <a:ea typeface="+mn-ea"/>
                          <a:cs typeface="Arial" panose="020B0604020202020204" pitchFamily="34" charset="0"/>
                        </a:rPr>
                        <a:t>M: Reducing post-harvest losses ensures more rice is available for consumption and reducing the need for expanded cultivation and land degradation.</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endParaRPr lang="en-US" sz="2000" kern="1200" dirty="0">
                        <a:solidFill>
                          <a:schemeClr val="dk1"/>
                        </a:solidFill>
                        <a:effectLst/>
                        <a:latin typeface="Arial" panose="020B0604020202020204" pitchFamily="34" charset="0"/>
                        <a:ea typeface="+mn-ea"/>
                        <a:cs typeface="Arial" panose="020B0604020202020204" pitchFamily="34" charset="0"/>
                      </a:endParaRPr>
                    </a:p>
                    <a:p>
                      <a:endParaRPr lang="en-US" sz="2000" kern="1200" dirty="0">
                        <a:solidFill>
                          <a:schemeClr val="dk1"/>
                        </a:solidFill>
                        <a:effectLst/>
                        <a:latin typeface="Arial" panose="020B0604020202020204" pitchFamily="34" charset="0"/>
                        <a:ea typeface="+mn-ea"/>
                        <a:cs typeface="Arial" panose="020B0604020202020204" pitchFamily="34" charset="0"/>
                      </a:endParaRPr>
                    </a:p>
                    <a:p>
                      <a:endParaRPr lang="en-US" sz="2000" kern="1200" dirty="0">
                        <a:solidFill>
                          <a:schemeClr val="dk1"/>
                        </a:solidFill>
                        <a:effectLst/>
                        <a:latin typeface="Arial" panose="020B0604020202020204" pitchFamily="34" charset="0"/>
                        <a:ea typeface="+mn-ea"/>
                        <a:cs typeface="Arial" panose="020B0604020202020204" pitchFamily="34" charset="0"/>
                      </a:endParaRPr>
                    </a:p>
                    <a:p>
                      <a:endParaRPr lang="en-US" sz="2000" kern="1200" dirty="0">
                        <a:solidFill>
                          <a:schemeClr val="dk1"/>
                        </a:solidFill>
                        <a:effectLst/>
                        <a:latin typeface="Arial" panose="020B0604020202020204" pitchFamily="34" charset="0"/>
                        <a:ea typeface="+mn-ea"/>
                        <a:cs typeface="Arial" panose="020B0604020202020204" pitchFamily="34" charset="0"/>
                      </a:endParaRPr>
                    </a:p>
                    <a:p>
                      <a:endParaRPr lang="en-US" sz="2000" kern="1200" dirty="0">
                        <a:solidFill>
                          <a:schemeClr val="dk1"/>
                        </a:solidFill>
                        <a:effectLst/>
                        <a:latin typeface="Arial" panose="020B0604020202020204" pitchFamily="34" charset="0"/>
                        <a:ea typeface="+mn-ea"/>
                        <a:cs typeface="Arial" panose="020B0604020202020204" pitchFamily="34" charset="0"/>
                      </a:endParaRPr>
                    </a:p>
                    <a:p>
                      <a:endParaRPr lang="en-US" sz="2000" kern="1200" dirty="0">
                        <a:solidFill>
                          <a:schemeClr val="dk1"/>
                        </a:solidFill>
                        <a:effectLst/>
                        <a:latin typeface="Arial" panose="020B0604020202020204" pitchFamily="34" charset="0"/>
                        <a:ea typeface="+mn-ea"/>
                        <a:cs typeface="Arial" panose="020B0604020202020204" pitchFamily="34" charset="0"/>
                      </a:endParaRPr>
                    </a:p>
                    <a:p>
                      <a:endParaRPr lang="en-US" sz="2000" kern="1200" dirty="0">
                        <a:solidFill>
                          <a:schemeClr val="dk1"/>
                        </a:solidFill>
                        <a:effectLst/>
                        <a:latin typeface="Arial" panose="020B0604020202020204" pitchFamily="34" charset="0"/>
                        <a:ea typeface="+mn-ea"/>
                        <a:cs typeface="Arial" panose="020B0604020202020204" pitchFamily="34" charset="0"/>
                      </a:endParaRPr>
                    </a:p>
                    <a:p>
                      <a:endParaRPr lang="en-US" sz="2000" kern="1200" dirty="0">
                        <a:solidFill>
                          <a:schemeClr val="dk1"/>
                        </a:solidFill>
                        <a:effectLst/>
                        <a:latin typeface="Arial" panose="020B0604020202020204" pitchFamily="34" charset="0"/>
                        <a:ea typeface="+mn-ea"/>
                        <a:cs typeface="Arial" panose="020B0604020202020204" pitchFamily="34" charset="0"/>
                      </a:endParaRPr>
                    </a:p>
                    <a:p>
                      <a:endParaRPr lang="en-US" sz="2000" kern="1200" dirty="0">
                        <a:solidFill>
                          <a:schemeClr val="dk1"/>
                        </a:solidFill>
                        <a:effectLst/>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3920529063"/>
                  </a:ext>
                </a:extLst>
              </a:tr>
            </a:tbl>
          </a:graphicData>
        </a:graphic>
      </p:graphicFrame>
      <p:pic>
        <p:nvPicPr>
          <p:cNvPr id="2" name="Picture 1">
            <a:extLst>
              <a:ext uri="{FF2B5EF4-FFF2-40B4-BE49-F238E27FC236}">
                <a16:creationId xmlns:a16="http://schemas.microsoft.com/office/drawing/2014/main" id="{BBDE1D98-D924-7B9B-CBD5-151E326522F7}"/>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a:xfrm>
            <a:off x="8486786" y="1236686"/>
            <a:ext cx="2867014" cy="2593442"/>
          </a:xfrm>
          <a:prstGeom prst="rect">
            <a:avLst/>
          </a:prstGeom>
          <a:noFill/>
        </p:spPr>
      </p:pic>
      <p:pic>
        <p:nvPicPr>
          <p:cNvPr id="5" name="Picture 4">
            <a:extLst>
              <a:ext uri="{FF2B5EF4-FFF2-40B4-BE49-F238E27FC236}">
                <a16:creationId xmlns:a16="http://schemas.microsoft.com/office/drawing/2014/main" id="{D7610CFB-AC63-7B78-1D70-E649624D747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470716" y="1236686"/>
            <a:ext cx="2867013" cy="2593442"/>
          </a:xfrm>
          <a:prstGeom prst="rect">
            <a:avLst/>
          </a:prstGeom>
          <a:noFill/>
        </p:spPr>
      </p:pic>
    </p:spTree>
    <p:extLst>
      <p:ext uri="{BB962C8B-B14F-4D97-AF65-F5344CB8AC3E}">
        <p14:creationId xmlns:p14="http://schemas.microsoft.com/office/powerpoint/2010/main" val="20911226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6E3763-797F-5234-821C-17D8977534DC}"/>
            </a:ext>
          </a:extLst>
        </p:cNvPr>
        <p:cNvGrpSpPr/>
        <p:nvPr/>
      </p:nvGrpSpPr>
      <p:grpSpPr>
        <a:xfrm>
          <a:off x="0" y="0"/>
          <a:ext cx="0" cy="0"/>
          <a:chOff x="0" y="0"/>
          <a:chExt cx="0" cy="0"/>
        </a:xfrm>
      </p:grpSpPr>
      <p:sp>
        <p:nvSpPr>
          <p:cNvPr id="3" name="Date Placeholder 2">
            <a:extLst>
              <a:ext uri="{FF2B5EF4-FFF2-40B4-BE49-F238E27FC236}">
                <a16:creationId xmlns:a16="http://schemas.microsoft.com/office/drawing/2014/main" id="{3E2F8964-DC8C-E529-E734-A4E50148C975}"/>
              </a:ext>
            </a:extLst>
          </p:cNvPr>
          <p:cNvSpPr>
            <a:spLocks noGrp="1"/>
          </p:cNvSpPr>
          <p:nvPr>
            <p:ph type="dt" sz="half" idx="10"/>
          </p:nvPr>
        </p:nvSpPr>
        <p:spPr/>
        <p:txBody>
          <a:bodyPr/>
          <a:lstStyle/>
          <a:p>
            <a:fld id="{4F5F04B2-81B6-4222-817F-9329F8690712}" type="datetime3">
              <a:rPr lang="en-US" smtClean="0"/>
              <a:t>14 December 2025</a:t>
            </a:fld>
            <a:endParaRPr lang="en-US" dirty="0"/>
          </a:p>
        </p:txBody>
      </p:sp>
      <p:sp>
        <p:nvSpPr>
          <p:cNvPr id="7" name="Slide Number Placeholder 6">
            <a:extLst>
              <a:ext uri="{FF2B5EF4-FFF2-40B4-BE49-F238E27FC236}">
                <a16:creationId xmlns:a16="http://schemas.microsoft.com/office/drawing/2014/main" id="{00D325C5-1A3C-BE0D-3E7D-D5DBF2C2D8DD}"/>
              </a:ext>
            </a:extLst>
          </p:cNvPr>
          <p:cNvSpPr>
            <a:spLocks noGrp="1"/>
          </p:cNvSpPr>
          <p:nvPr>
            <p:ph type="sldNum" sz="quarter" idx="12"/>
          </p:nvPr>
        </p:nvSpPr>
        <p:spPr/>
        <p:txBody>
          <a:bodyPr/>
          <a:lstStyle/>
          <a:p>
            <a:fld id="{C1C11204-8A74-44E9-96C8-B6A49D60E869}" type="slidenum">
              <a:rPr lang="en-US" smtClean="0"/>
              <a:t>56</a:t>
            </a:fld>
            <a:endParaRPr lang="en-US" dirty="0"/>
          </a:p>
        </p:txBody>
      </p:sp>
      <p:sp>
        <p:nvSpPr>
          <p:cNvPr id="4" name="TextBox 3">
            <a:extLst>
              <a:ext uri="{FF2B5EF4-FFF2-40B4-BE49-F238E27FC236}">
                <a16:creationId xmlns:a16="http://schemas.microsoft.com/office/drawing/2014/main" id="{243239F6-7133-1CFF-9198-EB0CB7093FC7}"/>
              </a:ext>
            </a:extLst>
          </p:cNvPr>
          <p:cNvSpPr txBox="1"/>
          <p:nvPr/>
        </p:nvSpPr>
        <p:spPr>
          <a:xfrm>
            <a:off x="150961" y="136525"/>
            <a:ext cx="9096555" cy="400110"/>
          </a:xfrm>
          <a:prstGeom prst="rect">
            <a:avLst/>
          </a:prstGeom>
          <a:noFill/>
        </p:spPr>
        <p:txBody>
          <a:bodyPr wrap="square">
            <a:spAutoFit/>
          </a:bodyPr>
          <a:lstStyle/>
          <a:p>
            <a:r>
              <a:rPr lang="en-US" sz="2000" b="1" dirty="0">
                <a:latin typeface="Arial" panose="020B0604020202020204" pitchFamily="34" charset="0"/>
                <a:cs typeface="Arial" panose="020B0604020202020204" pitchFamily="34" charset="0"/>
              </a:rPr>
              <a:t>Category IV: Practices</a:t>
            </a:r>
            <a:endParaRPr lang="en-US" sz="2000" dirty="0">
              <a:latin typeface="Arial" panose="020B0604020202020204" pitchFamily="34" charset="0"/>
              <a:cs typeface="Arial" panose="020B0604020202020204" pitchFamily="34" charset="0"/>
            </a:endParaRPr>
          </a:p>
        </p:txBody>
      </p:sp>
      <p:graphicFrame>
        <p:nvGraphicFramePr>
          <p:cNvPr id="10" name="Table 9">
            <a:extLst>
              <a:ext uri="{FF2B5EF4-FFF2-40B4-BE49-F238E27FC236}">
                <a16:creationId xmlns:a16="http://schemas.microsoft.com/office/drawing/2014/main" id="{10D148DE-C7D6-B8D1-4633-69DADA966585}"/>
              </a:ext>
            </a:extLst>
          </p:cNvPr>
          <p:cNvGraphicFramePr>
            <a:graphicFrameLocks noGrp="1"/>
          </p:cNvGraphicFramePr>
          <p:nvPr>
            <p:extLst>
              <p:ext uri="{D42A27DB-BD31-4B8C-83A1-F6EECF244321}">
                <p14:modId xmlns:p14="http://schemas.microsoft.com/office/powerpoint/2010/main" val="2501614383"/>
              </p:ext>
            </p:extLst>
          </p:nvPr>
        </p:nvGraphicFramePr>
        <p:xfrm>
          <a:off x="418958" y="678570"/>
          <a:ext cx="11002416" cy="4186728"/>
        </p:xfrm>
        <a:graphic>
          <a:graphicData uri="http://schemas.openxmlformats.org/drawingml/2006/table">
            <a:tbl>
              <a:tblPr firstRow="1" bandRow="1">
                <a:tableStyleId>{5C22544A-7EE6-4342-B048-85BDC9FD1C3A}</a:tableStyleId>
              </a:tblPr>
              <a:tblGrid>
                <a:gridCol w="3032185">
                  <a:extLst>
                    <a:ext uri="{9D8B030D-6E8A-4147-A177-3AD203B41FA5}">
                      <a16:colId xmlns:a16="http://schemas.microsoft.com/office/drawing/2014/main" val="2760487554"/>
                    </a:ext>
                  </a:extLst>
                </a:gridCol>
                <a:gridCol w="4968238">
                  <a:extLst>
                    <a:ext uri="{9D8B030D-6E8A-4147-A177-3AD203B41FA5}">
                      <a16:colId xmlns:a16="http://schemas.microsoft.com/office/drawing/2014/main" val="1378331322"/>
                    </a:ext>
                  </a:extLst>
                </a:gridCol>
                <a:gridCol w="3001993">
                  <a:extLst>
                    <a:ext uri="{9D8B030D-6E8A-4147-A177-3AD203B41FA5}">
                      <a16:colId xmlns:a16="http://schemas.microsoft.com/office/drawing/2014/main" val="3775432685"/>
                    </a:ext>
                  </a:extLst>
                </a:gridCol>
              </a:tblGrid>
              <a:tr h="529128">
                <a:tc>
                  <a:txBody>
                    <a:bodyPr/>
                    <a:lstStyle/>
                    <a:p>
                      <a:r>
                        <a:rPr lang="en-US" sz="2000" b="1" kern="1200" dirty="0">
                          <a:solidFill>
                            <a:schemeClr val="lt1"/>
                          </a:solidFill>
                          <a:effectLst/>
                          <a:latin typeface="Arial" panose="020B0604020202020204" pitchFamily="34" charset="0"/>
                          <a:ea typeface="+mn-ea"/>
                          <a:cs typeface="Arial" panose="020B0604020202020204" pitchFamily="34" charset="0"/>
                        </a:rPr>
                        <a:t>Technology</a:t>
                      </a:r>
                      <a:endParaRPr lang="en-US" sz="2000" dirty="0">
                        <a:latin typeface="Arial" panose="020B0604020202020204" pitchFamily="34" charset="0"/>
                        <a:cs typeface="Arial" panose="020B0604020202020204" pitchFamily="34" charset="0"/>
                      </a:endParaRPr>
                    </a:p>
                  </a:txBody>
                  <a:tcPr/>
                </a:tc>
                <a:tc>
                  <a:txBody>
                    <a:bodyPr/>
                    <a:lstStyle/>
                    <a:p>
                      <a:pPr marL="0" marR="0" algn="just">
                        <a:lnSpc>
                          <a:spcPct val="107000"/>
                        </a:lnSpc>
                        <a:spcAft>
                          <a:spcPts val="800"/>
                        </a:spcAft>
                        <a:buNone/>
                      </a:pPr>
                      <a:r>
                        <a:rPr lang="en-US" sz="2000" b="1" dirty="0">
                          <a:effectLst/>
                          <a:latin typeface="Arial" panose="020B0604020202020204" pitchFamily="34" charset="0"/>
                          <a:ea typeface="Calibri" panose="020F0502020204030204" pitchFamily="34" charset="0"/>
                          <a:cs typeface="Arial" panose="020B0604020202020204" pitchFamily="34" charset="0"/>
                        </a:rPr>
                        <a:t>Comment </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r>
                        <a:rPr lang="en-US" sz="2000" b="1" kern="1200" dirty="0">
                          <a:solidFill>
                            <a:schemeClr val="lt1"/>
                          </a:solidFill>
                          <a:effectLst/>
                          <a:latin typeface="Arial" panose="020B0604020202020204" pitchFamily="34" charset="0"/>
                          <a:ea typeface="+mn-ea"/>
                          <a:cs typeface="Arial" panose="020B0604020202020204" pitchFamily="34" charset="0"/>
                        </a:rPr>
                        <a:t>Photo</a:t>
                      </a:r>
                      <a:endParaRPr lang="en-US"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153779260"/>
                  </a:ext>
                </a:extLst>
              </a:tr>
              <a:tr h="3473009">
                <a:tc>
                  <a:txBody>
                    <a:bodyPr/>
                    <a:lstStyle/>
                    <a:p>
                      <a:endParaRPr lang="en-US" sz="2000" dirty="0">
                        <a:latin typeface="Arial" panose="020B0604020202020204" pitchFamily="34" charset="0"/>
                        <a:cs typeface="Arial" panose="020B0604020202020204" pitchFamily="34" charset="0"/>
                      </a:endParaRPr>
                    </a:p>
                  </a:txBody>
                  <a:tcPr/>
                </a:tc>
                <a:tc>
                  <a:txBody>
                    <a:bodyPr/>
                    <a:lstStyle/>
                    <a:p>
                      <a:r>
                        <a:rPr lang="en-US" sz="2000" kern="1200" dirty="0">
                          <a:solidFill>
                            <a:schemeClr val="dk1"/>
                          </a:solidFill>
                          <a:effectLst/>
                          <a:latin typeface="Arial" panose="020B0604020202020204" pitchFamily="34" charset="0"/>
                          <a:ea typeface="+mn-ea"/>
                          <a:cs typeface="Arial" panose="020B0604020202020204" pitchFamily="34" charset="0"/>
                        </a:rPr>
                        <a:t>P: The technology maximizes land productivity; improves overall output and profitability</a:t>
                      </a:r>
                    </a:p>
                    <a:p>
                      <a:r>
                        <a:rPr lang="en-US" sz="2000" kern="1200" dirty="0">
                          <a:solidFill>
                            <a:schemeClr val="dk1"/>
                          </a:solidFill>
                          <a:effectLst/>
                          <a:latin typeface="Arial" panose="020B0604020202020204" pitchFamily="34" charset="0"/>
                          <a:ea typeface="+mn-ea"/>
                          <a:cs typeface="Arial" panose="020B0604020202020204" pitchFamily="34" charset="0"/>
                        </a:rPr>
                        <a:t> </a:t>
                      </a:r>
                    </a:p>
                    <a:p>
                      <a:r>
                        <a:rPr lang="en-US" sz="2000" kern="1200" dirty="0">
                          <a:solidFill>
                            <a:schemeClr val="dk1"/>
                          </a:solidFill>
                          <a:effectLst/>
                          <a:latin typeface="Arial" panose="020B0604020202020204" pitchFamily="34" charset="0"/>
                          <a:ea typeface="+mn-ea"/>
                          <a:cs typeface="Arial" panose="020B0604020202020204" pitchFamily="34" charset="0"/>
                        </a:rPr>
                        <a:t>A: It reduces pest and disease pressure and the risk of crop failure; it allows farmers to harvest multiple crops from the same plot, ensuring diverse income sources  </a:t>
                      </a:r>
                    </a:p>
                    <a:p>
                      <a:r>
                        <a:rPr lang="en-US" sz="2000" kern="1200" dirty="0">
                          <a:solidFill>
                            <a:schemeClr val="dk1"/>
                          </a:solidFill>
                          <a:effectLst/>
                          <a:latin typeface="Arial" panose="020B0604020202020204" pitchFamily="34" charset="0"/>
                          <a:ea typeface="+mn-ea"/>
                          <a:cs typeface="Arial" panose="020B0604020202020204" pitchFamily="34" charset="0"/>
                        </a:rPr>
                        <a:t> </a:t>
                      </a:r>
                    </a:p>
                    <a:p>
                      <a:r>
                        <a:rPr lang="en-US" sz="2000" kern="1200" dirty="0">
                          <a:solidFill>
                            <a:schemeClr val="dk1"/>
                          </a:solidFill>
                          <a:effectLst/>
                          <a:latin typeface="Arial" panose="020B0604020202020204" pitchFamily="34" charset="0"/>
                          <a:ea typeface="+mn-ea"/>
                          <a:cs typeface="Arial" panose="020B0604020202020204" pitchFamily="34" charset="0"/>
                        </a:rPr>
                        <a:t>M: It enhances soil organic carbon stock, supporting sustainable land management</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endParaRPr lang="en-US" sz="2000" kern="1200" dirty="0">
                        <a:solidFill>
                          <a:schemeClr val="dk1"/>
                        </a:solidFill>
                        <a:effectLst/>
                        <a:latin typeface="Arial" panose="020B0604020202020204" pitchFamily="34" charset="0"/>
                        <a:ea typeface="+mn-ea"/>
                        <a:cs typeface="Arial" panose="020B0604020202020204" pitchFamily="34" charset="0"/>
                      </a:endParaRPr>
                    </a:p>
                    <a:p>
                      <a:endParaRPr lang="en-US" sz="2000" kern="1200" dirty="0">
                        <a:solidFill>
                          <a:schemeClr val="dk1"/>
                        </a:solidFill>
                        <a:effectLst/>
                        <a:latin typeface="Arial" panose="020B0604020202020204" pitchFamily="34" charset="0"/>
                        <a:ea typeface="+mn-ea"/>
                        <a:cs typeface="Arial" panose="020B0604020202020204" pitchFamily="34" charset="0"/>
                      </a:endParaRPr>
                    </a:p>
                    <a:p>
                      <a:endParaRPr lang="en-US" sz="2000" kern="1200" dirty="0">
                        <a:solidFill>
                          <a:schemeClr val="dk1"/>
                        </a:solidFill>
                        <a:effectLst/>
                        <a:latin typeface="Arial" panose="020B0604020202020204" pitchFamily="34" charset="0"/>
                        <a:ea typeface="+mn-ea"/>
                        <a:cs typeface="Arial" panose="020B0604020202020204" pitchFamily="34" charset="0"/>
                      </a:endParaRPr>
                    </a:p>
                    <a:p>
                      <a:endParaRPr lang="en-US" sz="2000" kern="1200" dirty="0">
                        <a:solidFill>
                          <a:schemeClr val="dk1"/>
                        </a:solidFill>
                        <a:effectLst/>
                        <a:latin typeface="Arial" panose="020B0604020202020204" pitchFamily="34" charset="0"/>
                        <a:ea typeface="+mn-ea"/>
                        <a:cs typeface="Arial" panose="020B0604020202020204" pitchFamily="34" charset="0"/>
                      </a:endParaRPr>
                    </a:p>
                    <a:p>
                      <a:endParaRPr lang="en-US" sz="2000" kern="1200" dirty="0">
                        <a:solidFill>
                          <a:schemeClr val="dk1"/>
                        </a:solidFill>
                        <a:effectLst/>
                        <a:latin typeface="Arial" panose="020B0604020202020204" pitchFamily="34" charset="0"/>
                        <a:ea typeface="+mn-ea"/>
                        <a:cs typeface="Arial" panose="020B0604020202020204" pitchFamily="34" charset="0"/>
                      </a:endParaRPr>
                    </a:p>
                    <a:p>
                      <a:endParaRPr lang="en-US" sz="2000" kern="1200" dirty="0">
                        <a:solidFill>
                          <a:schemeClr val="dk1"/>
                        </a:solidFill>
                        <a:effectLst/>
                        <a:latin typeface="Arial" panose="020B0604020202020204" pitchFamily="34" charset="0"/>
                        <a:ea typeface="+mn-ea"/>
                        <a:cs typeface="Arial" panose="020B0604020202020204" pitchFamily="34" charset="0"/>
                      </a:endParaRPr>
                    </a:p>
                    <a:p>
                      <a:endParaRPr lang="en-US" sz="2000" kern="1200" dirty="0">
                        <a:solidFill>
                          <a:schemeClr val="dk1"/>
                        </a:solidFill>
                        <a:effectLst/>
                        <a:latin typeface="Arial" panose="020B0604020202020204" pitchFamily="34" charset="0"/>
                        <a:ea typeface="+mn-ea"/>
                        <a:cs typeface="Arial" panose="020B0604020202020204" pitchFamily="34" charset="0"/>
                      </a:endParaRPr>
                    </a:p>
                    <a:p>
                      <a:endParaRPr lang="en-US" sz="2000" kern="1200" dirty="0">
                        <a:solidFill>
                          <a:schemeClr val="dk1"/>
                        </a:solidFill>
                        <a:effectLst/>
                        <a:latin typeface="Arial" panose="020B0604020202020204" pitchFamily="34" charset="0"/>
                        <a:ea typeface="+mn-ea"/>
                        <a:cs typeface="Arial" panose="020B0604020202020204" pitchFamily="34" charset="0"/>
                      </a:endParaRPr>
                    </a:p>
                    <a:p>
                      <a:endParaRPr lang="en-US" sz="2000" kern="1200" dirty="0">
                        <a:solidFill>
                          <a:schemeClr val="dk1"/>
                        </a:solidFill>
                        <a:effectLst/>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3920529063"/>
                  </a:ext>
                </a:extLst>
              </a:tr>
            </a:tbl>
          </a:graphicData>
        </a:graphic>
      </p:graphicFrame>
      <p:pic>
        <p:nvPicPr>
          <p:cNvPr id="6" name="Picture 5">
            <a:extLst>
              <a:ext uri="{FF2B5EF4-FFF2-40B4-BE49-F238E27FC236}">
                <a16:creationId xmlns:a16="http://schemas.microsoft.com/office/drawing/2014/main" id="{4D13CDA1-2662-03BA-3F56-5F34EF10D129}"/>
              </a:ext>
            </a:extLst>
          </p:cNvPr>
          <p:cNvPicPr>
            <a:picLocks noChangeAspect="1"/>
          </p:cNvPicPr>
          <p:nvPr/>
        </p:nvPicPr>
        <p:blipFill>
          <a:blip r:embed="rId2" cstate="print">
            <a:extLst>
              <a:ext uri="{28A0092B-C50C-407E-A947-70E740481C1C}">
                <a14:useLocalDpi xmlns:a14="http://schemas.microsoft.com/office/drawing/2010/main" val="0"/>
              </a:ext>
            </a:extLst>
          </a:blip>
          <a:srcRect l="69128"/>
          <a:stretch>
            <a:fillRect/>
          </a:stretch>
        </p:blipFill>
        <p:spPr>
          <a:xfrm>
            <a:off x="8420100" y="1193737"/>
            <a:ext cx="2933700" cy="2946941"/>
          </a:xfrm>
          <a:prstGeom prst="rect">
            <a:avLst/>
          </a:prstGeom>
          <a:noFill/>
          <a:ln>
            <a:noFill/>
          </a:ln>
        </p:spPr>
      </p:pic>
      <p:pic>
        <p:nvPicPr>
          <p:cNvPr id="8" name="Picture 7">
            <a:extLst>
              <a:ext uri="{FF2B5EF4-FFF2-40B4-BE49-F238E27FC236}">
                <a16:creationId xmlns:a16="http://schemas.microsoft.com/office/drawing/2014/main" id="{B4CD7621-C3BA-C726-FE3D-F5D7486FAD2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418958" y="1262749"/>
            <a:ext cx="2933700" cy="2877929"/>
          </a:xfrm>
          <a:prstGeom prst="rect">
            <a:avLst/>
          </a:prstGeom>
          <a:noFill/>
        </p:spPr>
      </p:pic>
    </p:spTree>
    <p:extLst>
      <p:ext uri="{BB962C8B-B14F-4D97-AF65-F5344CB8AC3E}">
        <p14:creationId xmlns:p14="http://schemas.microsoft.com/office/powerpoint/2010/main" val="229368677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66CC4B-5779-31C3-F807-474D1E2E53F3}"/>
            </a:ext>
          </a:extLst>
        </p:cNvPr>
        <p:cNvGrpSpPr/>
        <p:nvPr/>
      </p:nvGrpSpPr>
      <p:grpSpPr>
        <a:xfrm>
          <a:off x="0" y="0"/>
          <a:ext cx="0" cy="0"/>
          <a:chOff x="0" y="0"/>
          <a:chExt cx="0" cy="0"/>
        </a:xfrm>
      </p:grpSpPr>
      <p:sp>
        <p:nvSpPr>
          <p:cNvPr id="3" name="Date Placeholder 2">
            <a:extLst>
              <a:ext uri="{FF2B5EF4-FFF2-40B4-BE49-F238E27FC236}">
                <a16:creationId xmlns:a16="http://schemas.microsoft.com/office/drawing/2014/main" id="{3EE8E037-07B9-D434-4955-575142EE7340}"/>
              </a:ext>
            </a:extLst>
          </p:cNvPr>
          <p:cNvSpPr>
            <a:spLocks noGrp="1"/>
          </p:cNvSpPr>
          <p:nvPr>
            <p:ph type="dt" sz="half" idx="10"/>
          </p:nvPr>
        </p:nvSpPr>
        <p:spPr/>
        <p:txBody>
          <a:bodyPr/>
          <a:lstStyle/>
          <a:p>
            <a:fld id="{4F5F04B2-81B6-4222-817F-9329F8690712}" type="datetime3">
              <a:rPr lang="en-US" smtClean="0"/>
              <a:t>14 December 2025</a:t>
            </a:fld>
            <a:endParaRPr lang="en-US" dirty="0"/>
          </a:p>
        </p:txBody>
      </p:sp>
      <p:sp>
        <p:nvSpPr>
          <p:cNvPr id="7" name="Slide Number Placeholder 6">
            <a:extLst>
              <a:ext uri="{FF2B5EF4-FFF2-40B4-BE49-F238E27FC236}">
                <a16:creationId xmlns:a16="http://schemas.microsoft.com/office/drawing/2014/main" id="{E9315062-F9E3-DEFC-6638-F45E077D3574}"/>
              </a:ext>
            </a:extLst>
          </p:cNvPr>
          <p:cNvSpPr>
            <a:spLocks noGrp="1"/>
          </p:cNvSpPr>
          <p:nvPr>
            <p:ph type="sldNum" sz="quarter" idx="12"/>
          </p:nvPr>
        </p:nvSpPr>
        <p:spPr/>
        <p:txBody>
          <a:bodyPr/>
          <a:lstStyle/>
          <a:p>
            <a:fld id="{C1C11204-8A74-44E9-96C8-B6A49D60E869}" type="slidenum">
              <a:rPr lang="en-US" smtClean="0"/>
              <a:t>57</a:t>
            </a:fld>
            <a:endParaRPr lang="en-US" dirty="0"/>
          </a:p>
        </p:txBody>
      </p:sp>
      <p:sp>
        <p:nvSpPr>
          <p:cNvPr id="4" name="TextBox 3">
            <a:extLst>
              <a:ext uri="{FF2B5EF4-FFF2-40B4-BE49-F238E27FC236}">
                <a16:creationId xmlns:a16="http://schemas.microsoft.com/office/drawing/2014/main" id="{C6DCEEBC-E427-BA88-55D0-CA94F0F0E1F0}"/>
              </a:ext>
            </a:extLst>
          </p:cNvPr>
          <p:cNvSpPr txBox="1"/>
          <p:nvPr/>
        </p:nvSpPr>
        <p:spPr>
          <a:xfrm>
            <a:off x="150961" y="136525"/>
            <a:ext cx="9096555" cy="400110"/>
          </a:xfrm>
          <a:prstGeom prst="rect">
            <a:avLst/>
          </a:prstGeom>
          <a:noFill/>
        </p:spPr>
        <p:txBody>
          <a:bodyPr wrap="square">
            <a:spAutoFit/>
          </a:bodyPr>
          <a:lstStyle/>
          <a:p>
            <a:r>
              <a:rPr lang="en-US" sz="2000" b="1" dirty="0">
                <a:latin typeface="Arial" panose="020B0604020202020204" pitchFamily="34" charset="0"/>
                <a:cs typeface="Arial" panose="020B0604020202020204" pitchFamily="34" charset="0"/>
              </a:rPr>
              <a:t>Category IV: Practices</a:t>
            </a:r>
            <a:endParaRPr lang="en-US" sz="2000" dirty="0">
              <a:latin typeface="Arial" panose="020B0604020202020204" pitchFamily="34" charset="0"/>
              <a:cs typeface="Arial" panose="020B0604020202020204" pitchFamily="34" charset="0"/>
            </a:endParaRPr>
          </a:p>
        </p:txBody>
      </p:sp>
      <p:graphicFrame>
        <p:nvGraphicFramePr>
          <p:cNvPr id="10" name="Table 9">
            <a:extLst>
              <a:ext uri="{FF2B5EF4-FFF2-40B4-BE49-F238E27FC236}">
                <a16:creationId xmlns:a16="http://schemas.microsoft.com/office/drawing/2014/main" id="{19A3D2B4-0C1B-B8BF-C3D7-618546A70791}"/>
              </a:ext>
            </a:extLst>
          </p:cNvPr>
          <p:cNvGraphicFramePr>
            <a:graphicFrameLocks noGrp="1"/>
          </p:cNvGraphicFramePr>
          <p:nvPr>
            <p:extLst>
              <p:ext uri="{D42A27DB-BD31-4B8C-83A1-F6EECF244321}">
                <p14:modId xmlns:p14="http://schemas.microsoft.com/office/powerpoint/2010/main" val="2098980602"/>
              </p:ext>
            </p:extLst>
          </p:nvPr>
        </p:nvGraphicFramePr>
        <p:xfrm>
          <a:off x="418958" y="678570"/>
          <a:ext cx="11002416" cy="4002137"/>
        </p:xfrm>
        <a:graphic>
          <a:graphicData uri="http://schemas.openxmlformats.org/drawingml/2006/table">
            <a:tbl>
              <a:tblPr firstRow="1" bandRow="1">
                <a:tableStyleId>{5C22544A-7EE6-4342-B048-85BDC9FD1C3A}</a:tableStyleId>
              </a:tblPr>
              <a:tblGrid>
                <a:gridCol w="3032185">
                  <a:extLst>
                    <a:ext uri="{9D8B030D-6E8A-4147-A177-3AD203B41FA5}">
                      <a16:colId xmlns:a16="http://schemas.microsoft.com/office/drawing/2014/main" val="2760487554"/>
                    </a:ext>
                  </a:extLst>
                </a:gridCol>
                <a:gridCol w="4968238">
                  <a:extLst>
                    <a:ext uri="{9D8B030D-6E8A-4147-A177-3AD203B41FA5}">
                      <a16:colId xmlns:a16="http://schemas.microsoft.com/office/drawing/2014/main" val="1378331322"/>
                    </a:ext>
                  </a:extLst>
                </a:gridCol>
                <a:gridCol w="3001993">
                  <a:extLst>
                    <a:ext uri="{9D8B030D-6E8A-4147-A177-3AD203B41FA5}">
                      <a16:colId xmlns:a16="http://schemas.microsoft.com/office/drawing/2014/main" val="3775432685"/>
                    </a:ext>
                  </a:extLst>
                </a:gridCol>
              </a:tblGrid>
              <a:tr h="529128">
                <a:tc>
                  <a:txBody>
                    <a:bodyPr/>
                    <a:lstStyle/>
                    <a:p>
                      <a:r>
                        <a:rPr lang="en-US" sz="2000" b="1" kern="1200" dirty="0">
                          <a:solidFill>
                            <a:schemeClr val="lt1"/>
                          </a:solidFill>
                          <a:effectLst/>
                          <a:latin typeface="Arial" panose="020B0604020202020204" pitchFamily="34" charset="0"/>
                          <a:ea typeface="+mn-ea"/>
                          <a:cs typeface="Arial" panose="020B0604020202020204" pitchFamily="34" charset="0"/>
                        </a:rPr>
                        <a:t>Technology</a:t>
                      </a:r>
                      <a:endParaRPr lang="en-US" sz="2000" dirty="0">
                        <a:latin typeface="Arial" panose="020B0604020202020204" pitchFamily="34" charset="0"/>
                        <a:cs typeface="Arial" panose="020B0604020202020204" pitchFamily="34" charset="0"/>
                      </a:endParaRPr>
                    </a:p>
                  </a:txBody>
                  <a:tcPr/>
                </a:tc>
                <a:tc>
                  <a:txBody>
                    <a:bodyPr/>
                    <a:lstStyle/>
                    <a:p>
                      <a:pPr marL="0" marR="0" algn="just">
                        <a:lnSpc>
                          <a:spcPct val="107000"/>
                        </a:lnSpc>
                        <a:spcAft>
                          <a:spcPts val="800"/>
                        </a:spcAft>
                        <a:buNone/>
                      </a:pPr>
                      <a:r>
                        <a:rPr lang="en-US" sz="2000" b="1" dirty="0">
                          <a:effectLst/>
                          <a:latin typeface="Arial" panose="020B0604020202020204" pitchFamily="34" charset="0"/>
                          <a:ea typeface="Calibri" panose="020F0502020204030204" pitchFamily="34" charset="0"/>
                          <a:cs typeface="Arial" panose="020B0604020202020204" pitchFamily="34" charset="0"/>
                        </a:rPr>
                        <a:t>Comment </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r>
                        <a:rPr lang="en-US" sz="2000" b="1" kern="1200" dirty="0">
                          <a:solidFill>
                            <a:schemeClr val="lt1"/>
                          </a:solidFill>
                          <a:effectLst/>
                          <a:latin typeface="Arial" panose="020B0604020202020204" pitchFamily="34" charset="0"/>
                          <a:ea typeface="+mn-ea"/>
                          <a:cs typeface="Arial" panose="020B0604020202020204" pitchFamily="34" charset="0"/>
                        </a:rPr>
                        <a:t>Photo</a:t>
                      </a:r>
                      <a:endParaRPr lang="en-US"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153779260"/>
                  </a:ext>
                </a:extLst>
              </a:tr>
              <a:tr h="3473009">
                <a:tc>
                  <a:txBody>
                    <a:bodyPr/>
                    <a:lstStyle/>
                    <a:p>
                      <a:endParaRPr lang="en-US" sz="2000" dirty="0">
                        <a:latin typeface="Arial" panose="020B0604020202020204" pitchFamily="34" charset="0"/>
                        <a:cs typeface="Arial" panose="020B0604020202020204" pitchFamily="34" charset="0"/>
                      </a:endParaRPr>
                    </a:p>
                  </a:txBody>
                  <a:tcPr/>
                </a:tc>
                <a:tc>
                  <a:txBody>
                    <a:bodyPr/>
                    <a:lstStyle/>
                    <a:p>
                      <a:r>
                        <a:rPr lang="en-US" sz="2000" kern="1200" dirty="0">
                          <a:solidFill>
                            <a:schemeClr val="dk1"/>
                          </a:solidFill>
                          <a:effectLst/>
                          <a:latin typeface="Arial" panose="020B0604020202020204" pitchFamily="34" charset="0"/>
                          <a:ea typeface="+mn-ea"/>
                          <a:cs typeface="Arial" panose="020B0604020202020204" pitchFamily="34" charset="0"/>
                        </a:rPr>
                        <a:t>P: It improves overall farm output and profitability</a:t>
                      </a:r>
                    </a:p>
                    <a:p>
                      <a:r>
                        <a:rPr lang="en-US" sz="2000" kern="1200" dirty="0">
                          <a:solidFill>
                            <a:schemeClr val="dk1"/>
                          </a:solidFill>
                          <a:effectLst/>
                          <a:latin typeface="Arial" panose="020B0604020202020204" pitchFamily="34" charset="0"/>
                          <a:ea typeface="+mn-ea"/>
                          <a:cs typeface="Arial" panose="020B0604020202020204" pitchFamily="34" charset="0"/>
                        </a:rPr>
                        <a:t> </a:t>
                      </a:r>
                    </a:p>
                    <a:p>
                      <a:r>
                        <a:rPr lang="en-US" sz="2000" kern="1200" dirty="0">
                          <a:solidFill>
                            <a:schemeClr val="dk1"/>
                          </a:solidFill>
                          <a:effectLst/>
                          <a:latin typeface="Arial" panose="020B0604020202020204" pitchFamily="34" charset="0"/>
                          <a:ea typeface="+mn-ea"/>
                          <a:cs typeface="Arial" panose="020B0604020202020204" pitchFamily="34" charset="0"/>
                        </a:rPr>
                        <a:t>A: </a:t>
                      </a:r>
                    </a:p>
                    <a:p>
                      <a:r>
                        <a:rPr lang="en-US" sz="2000" kern="1200" dirty="0">
                          <a:solidFill>
                            <a:schemeClr val="dk1"/>
                          </a:solidFill>
                          <a:effectLst/>
                          <a:latin typeface="Arial" panose="020B0604020202020204" pitchFamily="34" charset="0"/>
                          <a:ea typeface="+mn-ea"/>
                          <a:cs typeface="Arial" panose="020B0604020202020204" pitchFamily="34" charset="0"/>
                        </a:rPr>
                        <a:t>M: It enhances the soil organic carbon stock</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endParaRPr lang="en-US" sz="2000" kern="1200" dirty="0">
                        <a:solidFill>
                          <a:schemeClr val="dk1"/>
                        </a:solidFill>
                        <a:effectLst/>
                        <a:latin typeface="Arial" panose="020B0604020202020204" pitchFamily="34" charset="0"/>
                        <a:ea typeface="+mn-ea"/>
                        <a:cs typeface="Arial" panose="020B0604020202020204" pitchFamily="34" charset="0"/>
                      </a:endParaRPr>
                    </a:p>
                    <a:p>
                      <a:endParaRPr lang="en-US" sz="2000" kern="1200" dirty="0">
                        <a:solidFill>
                          <a:schemeClr val="dk1"/>
                        </a:solidFill>
                        <a:effectLst/>
                        <a:latin typeface="Arial" panose="020B0604020202020204" pitchFamily="34" charset="0"/>
                        <a:ea typeface="+mn-ea"/>
                        <a:cs typeface="Arial" panose="020B0604020202020204" pitchFamily="34" charset="0"/>
                      </a:endParaRPr>
                    </a:p>
                    <a:p>
                      <a:endParaRPr lang="en-US" sz="2000" kern="1200" dirty="0">
                        <a:solidFill>
                          <a:schemeClr val="dk1"/>
                        </a:solidFill>
                        <a:effectLst/>
                        <a:latin typeface="Arial" panose="020B0604020202020204" pitchFamily="34" charset="0"/>
                        <a:ea typeface="+mn-ea"/>
                        <a:cs typeface="Arial" panose="020B0604020202020204" pitchFamily="34" charset="0"/>
                      </a:endParaRPr>
                    </a:p>
                    <a:p>
                      <a:endParaRPr lang="en-US" sz="2000" kern="1200" dirty="0">
                        <a:solidFill>
                          <a:schemeClr val="dk1"/>
                        </a:solidFill>
                        <a:effectLst/>
                        <a:latin typeface="Arial" panose="020B0604020202020204" pitchFamily="34" charset="0"/>
                        <a:ea typeface="+mn-ea"/>
                        <a:cs typeface="Arial" panose="020B0604020202020204" pitchFamily="34" charset="0"/>
                      </a:endParaRPr>
                    </a:p>
                    <a:p>
                      <a:endParaRPr lang="en-US" sz="2000" kern="1200" dirty="0">
                        <a:solidFill>
                          <a:schemeClr val="dk1"/>
                        </a:solidFill>
                        <a:effectLst/>
                        <a:latin typeface="Arial" panose="020B0604020202020204" pitchFamily="34" charset="0"/>
                        <a:ea typeface="+mn-ea"/>
                        <a:cs typeface="Arial" panose="020B0604020202020204" pitchFamily="34" charset="0"/>
                      </a:endParaRPr>
                    </a:p>
                    <a:p>
                      <a:endParaRPr lang="en-US" sz="2000" kern="1200" dirty="0">
                        <a:solidFill>
                          <a:schemeClr val="dk1"/>
                        </a:solidFill>
                        <a:effectLst/>
                        <a:latin typeface="Arial" panose="020B0604020202020204" pitchFamily="34" charset="0"/>
                        <a:ea typeface="+mn-ea"/>
                        <a:cs typeface="Arial" panose="020B0604020202020204" pitchFamily="34" charset="0"/>
                      </a:endParaRPr>
                    </a:p>
                    <a:p>
                      <a:endParaRPr lang="en-US" sz="2000" kern="1200" dirty="0">
                        <a:solidFill>
                          <a:schemeClr val="dk1"/>
                        </a:solidFill>
                        <a:effectLst/>
                        <a:latin typeface="Arial" panose="020B0604020202020204" pitchFamily="34" charset="0"/>
                        <a:ea typeface="+mn-ea"/>
                        <a:cs typeface="Arial" panose="020B0604020202020204" pitchFamily="34" charset="0"/>
                      </a:endParaRPr>
                    </a:p>
                    <a:p>
                      <a:endParaRPr lang="en-US" sz="2000" kern="1200" dirty="0">
                        <a:solidFill>
                          <a:schemeClr val="dk1"/>
                        </a:solidFill>
                        <a:effectLst/>
                        <a:latin typeface="Arial" panose="020B0604020202020204" pitchFamily="34" charset="0"/>
                        <a:ea typeface="+mn-ea"/>
                        <a:cs typeface="Arial" panose="020B0604020202020204" pitchFamily="34" charset="0"/>
                      </a:endParaRPr>
                    </a:p>
                    <a:p>
                      <a:endParaRPr lang="en-US" sz="2000" kern="1200" dirty="0">
                        <a:solidFill>
                          <a:schemeClr val="dk1"/>
                        </a:solidFill>
                        <a:effectLst/>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3920529063"/>
                  </a:ext>
                </a:extLst>
              </a:tr>
            </a:tbl>
          </a:graphicData>
        </a:graphic>
      </p:graphicFrame>
      <p:pic>
        <p:nvPicPr>
          <p:cNvPr id="2" name="Picture 1">
            <a:extLst>
              <a:ext uri="{FF2B5EF4-FFF2-40B4-BE49-F238E27FC236}">
                <a16:creationId xmlns:a16="http://schemas.microsoft.com/office/drawing/2014/main" id="{D19ABF9C-1C25-3F9E-8C1C-830975FC1A0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453464" y="1270866"/>
            <a:ext cx="2933700" cy="2946941"/>
          </a:xfrm>
          <a:prstGeom prst="rect">
            <a:avLst/>
          </a:prstGeom>
          <a:noFill/>
        </p:spPr>
      </p:pic>
      <p:pic>
        <p:nvPicPr>
          <p:cNvPr id="5" name="Picture 4">
            <a:extLst>
              <a:ext uri="{FF2B5EF4-FFF2-40B4-BE49-F238E27FC236}">
                <a16:creationId xmlns:a16="http://schemas.microsoft.com/office/drawing/2014/main" id="{4B54CD07-A59B-72C5-8B5C-147FBB9A110D}"/>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8485516" y="1270866"/>
            <a:ext cx="2868284" cy="3111353"/>
          </a:xfrm>
          <a:prstGeom prst="rect">
            <a:avLst/>
          </a:prstGeom>
          <a:noFill/>
          <a:ln>
            <a:noFill/>
          </a:ln>
        </p:spPr>
      </p:pic>
    </p:spTree>
    <p:extLst>
      <p:ext uri="{BB962C8B-B14F-4D97-AF65-F5344CB8AC3E}">
        <p14:creationId xmlns:p14="http://schemas.microsoft.com/office/powerpoint/2010/main" val="169278483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EF919A-A322-5892-27F6-D903C52DDC39}"/>
            </a:ext>
          </a:extLst>
        </p:cNvPr>
        <p:cNvGrpSpPr/>
        <p:nvPr/>
      </p:nvGrpSpPr>
      <p:grpSpPr>
        <a:xfrm>
          <a:off x="0" y="0"/>
          <a:ext cx="0" cy="0"/>
          <a:chOff x="0" y="0"/>
          <a:chExt cx="0" cy="0"/>
        </a:xfrm>
      </p:grpSpPr>
      <p:sp>
        <p:nvSpPr>
          <p:cNvPr id="3" name="Date Placeholder 2">
            <a:extLst>
              <a:ext uri="{FF2B5EF4-FFF2-40B4-BE49-F238E27FC236}">
                <a16:creationId xmlns:a16="http://schemas.microsoft.com/office/drawing/2014/main" id="{0B1CE19D-F8E4-044E-22BF-4168B6EAF203}"/>
              </a:ext>
            </a:extLst>
          </p:cNvPr>
          <p:cNvSpPr>
            <a:spLocks noGrp="1"/>
          </p:cNvSpPr>
          <p:nvPr>
            <p:ph type="dt" sz="half" idx="10"/>
          </p:nvPr>
        </p:nvSpPr>
        <p:spPr/>
        <p:txBody>
          <a:bodyPr/>
          <a:lstStyle/>
          <a:p>
            <a:fld id="{4F5F04B2-81B6-4222-817F-9329F8690712}" type="datetime3">
              <a:rPr lang="en-US" smtClean="0"/>
              <a:t>14 December 2025</a:t>
            </a:fld>
            <a:endParaRPr lang="en-US" dirty="0"/>
          </a:p>
        </p:txBody>
      </p:sp>
      <p:sp>
        <p:nvSpPr>
          <p:cNvPr id="7" name="Slide Number Placeholder 6">
            <a:extLst>
              <a:ext uri="{FF2B5EF4-FFF2-40B4-BE49-F238E27FC236}">
                <a16:creationId xmlns:a16="http://schemas.microsoft.com/office/drawing/2014/main" id="{46DC77EA-E3AF-D54D-4B61-CA0973CEE8E9}"/>
              </a:ext>
            </a:extLst>
          </p:cNvPr>
          <p:cNvSpPr>
            <a:spLocks noGrp="1"/>
          </p:cNvSpPr>
          <p:nvPr>
            <p:ph type="sldNum" sz="quarter" idx="12"/>
          </p:nvPr>
        </p:nvSpPr>
        <p:spPr/>
        <p:txBody>
          <a:bodyPr/>
          <a:lstStyle/>
          <a:p>
            <a:fld id="{C1C11204-8A74-44E9-96C8-B6A49D60E869}" type="slidenum">
              <a:rPr lang="en-US" smtClean="0"/>
              <a:t>58</a:t>
            </a:fld>
            <a:endParaRPr lang="en-US" dirty="0"/>
          </a:p>
        </p:txBody>
      </p:sp>
      <p:sp>
        <p:nvSpPr>
          <p:cNvPr id="4" name="TextBox 3">
            <a:extLst>
              <a:ext uri="{FF2B5EF4-FFF2-40B4-BE49-F238E27FC236}">
                <a16:creationId xmlns:a16="http://schemas.microsoft.com/office/drawing/2014/main" id="{46534833-E777-B619-C460-C8AC56939DD4}"/>
              </a:ext>
            </a:extLst>
          </p:cNvPr>
          <p:cNvSpPr txBox="1"/>
          <p:nvPr/>
        </p:nvSpPr>
        <p:spPr>
          <a:xfrm>
            <a:off x="306238" y="257296"/>
            <a:ext cx="9096555" cy="400110"/>
          </a:xfrm>
          <a:prstGeom prst="rect">
            <a:avLst/>
          </a:prstGeom>
          <a:noFill/>
        </p:spPr>
        <p:txBody>
          <a:bodyPr wrap="square">
            <a:spAutoFit/>
          </a:bodyPr>
          <a:lstStyle/>
          <a:p>
            <a:r>
              <a:rPr lang="en-US" sz="2000" b="1" dirty="0">
                <a:latin typeface="Arial" panose="020B0604020202020204" pitchFamily="34" charset="0"/>
                <a:cs typeface="Arial" panose="020B0604020202020204" pitchFamily="34" charset="0"/>
              </a:rPr>
              <a:t>Category IV: Practices</a:t>
            </a:r>
            <a:endParaRPr lang="en-US" sz="2000" dirty="0">
              <a:latin typeface="Arial" panose="020B0604020202020204" pitchFamily="34" charset="0"/>
              <a:cs typeface="Arial" panose="020B0604020202020204" pitchFamily="34" charset="0"/>
            </a:endParaRPr>
          </a:p>
        </p:txBody>
      </p:sp>
      <p:graphicFrame>
        <p:nvGraphicFramePr>
          <p:cNvPr id="10" name="Table 9">
            <a:extLst>
              <a:ext uri="{FF2B5EF4-FFF2-40B4-BE49-F238E27FC236}">
                <a16:creationId xmlns:a16="http://schemas.microsoft.com/office/drawing/2014/main" id="{9430913A-8ED8-FA2C-C710-F911BC7F9586}"/>
              </a:ext>
            </a:extLst>
          </p:cNvPr>
          <p:cNvGraphicFramePr>
            <a:graphicFrameLocks noGrp="1"/>
          </p:cNvGraphicFramePr>
          <p:nvPr>
            <p:extLst>
              <p:ext uri="{D42A27DB-BD31-4B8C-83A1-F6EECF244321}">
                <p14:modId xmlns:p14="http://schemas.microsoft.com/office/powerpoint/2010/main" val="3225219501"/>
              </p:ext>
            </p:extLst>
          </p:nvPr>
        </p:nvGraphicFramePr>
        <p:xfrm>
          <a:off x="418958" y="678570"/>
          <a:ext cx="11002416" cy="4002137"/>
        </p:xfrm>
        <a:graphic>
          <a:graphicData uri="http://schemas.openxmlformats.org/drawingml/2006/table">
            <a:tbl>
              <a:tblPr firstRow="1" bandRow="1">
                <a:tableStyleId>{5C22544A-7EE6-4342-B048-85BDC9FD1C3A}</a:tableStyleId>
              </a:tblPr>
              <a:tblGrid>
                <a:gridCol w="3032185">
                  <a:extLst>
                    <a:ext uri="{9D8B030D-6E8A-4147-A177-3AD203B41FA5}">
                      <a16:colId xmlns:a16="http://schemas.microsoft.com/office/drawing/2014/main" val="2760487554"/>
                    </a:ext>
                  </a:extLst>
                </a:gridCol>
                <a:gridCol w="4968238">
                  <a:extLst>
                    <a:ext uri="{9D8B030D-6E8A-4147-A177-3AD203B41FA5}">
                      <a16:colId xmlns:a16="http://schemas.microsoft.com/office/drawing/2014/main" val="1378331322"/>
                    </a:ext>
                  </a:extLst>
                </a:gridCol>
                <a:gridCol w="3001993">
                  <a:extLst>
                    <a:ext uri="{9D8B030D-6E8A-4147-A177-3AD203B41FA5}">
                      <a16:colId xmlns:a16="http://schemas.microsoft.com/office/drawing/2014/main" val="3775432685"/>
                    </a:ext>
                  </a:extLst>
                </a:gridCol>
              </a:tblGrid>
              <a:tr h="529128">
                <a:tc>
                  <a:txBody>
                    <a:bodyPr/>
                    <a:lstStyle/>
                    <a:p>
                      <a:r>
                        <a:rPr lang="en-US" sz="2000" b="1" kern="1200" dirty="0">
                          <a:solidFill>
                            <a:schemeClr val="lt1"/>
                          </a:solidFill>
                          <a:effectLst/>
                          <a:latin typeface="Arial" panose="020B0604020202020204" pitchFamily="34" charset="0"/>
                          <a:ea typeface="+mn-ea"/>
                          <a:cs typeface="Arial" panose="020B0604020202020204" pitchFamily="34" charset="0"/>
                        </a:rPr>
                        <a:t>Technology</a:t>
                      </a:r>
                      <a:endParaRPr lang="en-US" sz="2000" dirty="0">
                        <a:latin typeface="Arial" panose="020B0604020202020204" pitchFamily="34" charset="0"/>
                        <a:cs typeface="Arial" panose="020B0604020202020204" pitchFamily="34" charset="0"/>
                      </a:endParaRPr>
                    </a:p>
                  </a:txBody>
                  <a:tcPr/>
                </a:tc>
                <a:tc>
                  <a:txBody>
                    <a:bodyPr/>
                    <a:lstStyle/>
                    <a:p>
                      <a:pPr marL="0" marR="0" algn="just">
                        <a:lnSpc>
                          <a:spcPct val="107000"/>
                        </a:lnSpc>
                        <a:spcAft>
                          <a:spcPts val="800"/>
                        </a:spcAft>
                        <a:buNone/>
                      </a:pPr>
                      <a:r>
                        <a:rPr lang="en-US" sz="2000" b="1" dirty="0">
                          <a:effectLst/>
                          <a:latin typeface="Arial" panose="020B0604020202020204" pitchFamily="34" charset="0"/>
                          <a:ea typeface="Calibri" panose="020F0502020204030204" pitchFamily="34" charset="0"/>
                          <a:cs typeface="Arial" panose="020B0604020202020204" pitchFamily="34" charset="0"/>
                        </a:rPr>
                        <a:t>Comment </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r>
                        <a:rPr lang="en-US" sz="2000" b="1" kern="1200" dirty="0">
                          <a:solidFill>
                            <a:schemeClr val="lt1"/>
                          </a:solidFill>
                          <a:effectLst/>
                          <a:latin typeface="Arial" panose="020B0604020202020204" pitchFamily="34" charset="0"/>
                          <a:ea typeface="+mn-ea"/>
                          <a:cs typeface="Arial" panose="020B0604020202020204" pitchFamily="34" charset="0"/>
                        </a:rPr>
                        <a:t>Photo</a:t>
                      </a:r>
                      <a:endParaRPr lang="en-US"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153779260"/>
                  </a:ext>
                </a:extLst>
              </a:tr>
              <a:tr h="3473009">
                <a:tc>
                  <a:txBody>
                    <a:bodyPr/>
                    <a:lstStyle/>
                    <a:p>
                      <a:endParaRPr lang="en-US" sz="2000" dirty="0">
                        <a:latin typeface="Arial" panose="020B0604020202020204" pitchFamily="34" charset="0"/>
                        <a:cs typeface="Arial" panose="020B0604020202020204" pitchFamily="34" charset="0"/>
                      </a:endParaRPr>
                    </a:p>
                  </a:txBody>
                  <a:tcPr/>
                </a:tc>
                <a:tc>
                  <a:txBody>
                    <a:bodyPr/>
                    <a:lstStyle/>
                    <a:p>
                      <a:r>
                        <a:rPr lang="en-US" sz="2000" kern="1200" dirty="0">
                          <a:solidFill>
                            <a:schemeClr val="dk1"/>
                          </a:solidFill>
                          <a:effectLst/>
                          <a:latin typeface="Arial" panose="020B0604020202020204" pitchFamily="34" charset="0"/>
                          <a:ea typeface="+mn-ea"/>
                          <a:cs typeface="Arial" panose="020B0604020202020204" pitchFamily="34" charset="0"/>
                        </a:rPr>
                        <a:t>P: It increases overall farm output and profitability</a:t>
                      </a:r>
                    </a:p>
                    <a:p>
                      <a:r>
                        <a:rPr lang="en-US" sz="2000" kern="1200" dirty="0">
                          <a:solidFill>
                            <a:schemeClr val="dk1"/>
                          </a:solidFill>
                          <a:effectLst/>
                          <a:latin typeface="Arial" panose="020B0604020202020204" pitchFamily="34" charset="0"/>
                          <a:ea typeface="+mn-ea"/>
                          <a:cs typeface="Arial" panose="020B0604020202020204" pitchFamily="34" charset="0"/>
                        </a:rPr>
                        <a:t> </a:t>
                      </a:r>
                    </a:p>
                    <a:p>
                      <a:r>
                        <a:rPr lang="en-US" sz="2000" kern="1200" dirty="0">
                          <a:solidFill>
                            <a:schemeClr val="dk1"/>
                          </a:solidFill>
                          <a:effectLst/>
                          <a:latin typeface="Arial" panose="020B0604020202020204" pitchFamily="34" charset="0"/>
                          <a:ea typeface="+mn-ea"/>
                          <a:cs typeface="Arial" panose="020B0604020202020204" pitchFamily="34" charset="0"/>
                        </a:rPr>
                        <a:t>A: It helps replenish essential nutrients, disrupts pest cycles, reduces the need for synthetic fertilizers</a:t>
                      </a:r>
                    </a:p>
                    <a:p>
                      <a:r>
                        <a:rPr lang="en-US" sz="2000" kern="1200" dirty="0">
                          <a:solidFill>
                            <a:schemeClr val="dk1"/>
                          </a:solidFill>
                          <a:effectLst/>
                          <a:latin typeface="Arial" panose="020B0604020202020204" pitchFamily="34" charset="0"/>
                          <a:ea typeface="+mn-ea"/>
                          <a:cs typeface="Arial" panose="020B0604020202020204" pitchFamily="34" charset="0"/>
                        </a:rPr>
                        <a:t> </a:t>
                      </a:r>
                    </a:p>
                    <a:p>
                      <a:r>
                        <a:rPr lang="en-US" sz="2000" kern="1200" dirty="0">
                          <a:solidFill>
                            <a:schemeClr val="dk1"/>
                          </a:solidFill>
                          <a:effectLst/>
                          <a:latin typeface="Arial" panose="020B0604020202020204" pitchFamily="34" charset="0"/>
                          <a:ea typeface="+mn-ea"/>
                          <a:cs typeface="Arial" panose="020B0604020202020204" pitchFamily="34" charset="0"/>
                        </a:rPr>
                        <a:t>M: It enhances soil organic carbon sequestration</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endParaRPr lang="en-US" sz="2000" kern="1200" dirty="0">
                        <a:solidFill>
                          <a:schemeClr val="dk1"/>
                        </a:solidFill>
                        <a:effectLst/>
                        <a:latin typeface="Arial" panose="020B0604020202020204" pitchFamily="34" charset="0"/>
                        <a:ea typeface="+mn-ea"/>
                        <a:cs typeface="Arial" panose="020B0604020202020204" pitchFamily="34" charset="0"/>
                      </a:endParaRPr>
                    </a:p>
                    <a:p>
                      <a:endParaRPr lang="en-US" sz="2000" kern="1200" dirty="0">
                        <a:solidFill>
                          <a:schemeClr val="dk1"/>
                        </a:solidFill>
                        <a:effectLst/>
                        <a:latin typeface="Arial" panose="020B0604020202020204" pitchFamily="34" charset="0"/>
                        <a:ea typeface="+mn-ea"/>
                        <a:cs typeface="Arial" panose="020B0604020202020204" pitchFamily="34" charset="0"/>
                      </a:endParaRPr>
                    </a:p>
                    <a:p>
                      <a:endParaRPr lang="en-US" sz="2000" kern="1200" dirty="0">
                        <a:solidFill>
                          <a:schemeClr val="dk1"/>
                        </a:solidFill>
                        <a:effectLst/>
                        <a:latin typeface="Arial" panose="020B0604020202020204" pitchFamily="34" charset="0"/>
                        <a:ea typeface="+mn-ea"/>
                        <a:cs typeface="Arial" panose="020B0604020202020204" pitchFamily="34" charset="0"/>
                      </a:endParaRPr>
                    </a:p>
                    <a:p>
                      <a:endParaRPr lang="en-US" sz="2000" kern="1200" dirty="0">
                        <a:solidFill>
                          <a:schemeClr val="dk1"/>
                        </a:solidFill>
                        <a:effectLst/>
                        <a:latin typeface="Arial" panose="020B0604020202020204" pitchFamily="34" charset="0"/>
                        <a:ea typeface="+mn-ea"/>
                        <a:cs typeface="Arial" panose="020B0604020202020204" pitchFamily="34" charset="0"/>
                      </a:endParaRPr>
                    </a:p>
                    <a:p>
                      <a:endParaRPr lang="en-US" sz="2000" kern="1200" dirty="0">
                        <a:solidFill>
                          <a:schemeClr val="dk1"/>
                        </a:solidFill>
                        <a:effectLst/>
                        <a:latin typeface="Arial" panose="020B0604020202020204" pitchFamily="34" charset="0"/>
                        <a:ea typeface="+mn-ea"/>
                        <a:cs typeface="Arial" panose="020B0604020202020204" pitchFamily="34" charset="0"/>
                      </a:endParaRPr>
                    </a:p>
                    <a:p>
                      <a:endParaRPr lang="en-US" sz="2000" kern="1200" dirty="0">
                        <a:solidFill>
                          <a:schemeClr val="dk1"/>
                        </a:solidFill>
                        <a:effectLst/>
                        <a:latin typeface="Arial" panose="020B0604020202020204" pitchFamily="34" charset="0"/>
                        <a:ea typeface="+mn-ea"/>
                        <a:cs typeface="Arial" panose="020B0604020202020204" pitchFamily="34" charset="0"/>
                      </a:endParaRPr>
                    </a:p>
                    <a:p>
                      <a:endParaRPr lang="en-US" sz="2000" kern="1200" dirty="0">
                        <a:solidFill>
                          <a:schemeClr val="dk1"/>
                        </a:solidFill>
                        <a:effectLst/>
                        <a:latin typeface="Arial" panose="020B0604020202020204" pitchFamily="34" charset="0"/>
                        <a:ea typeface="+mn-ea"/>
                        <a:cs typeface="Arial" panose="020B0604020202020204" pitchFamily="34" charset="0"/>
                      </a:endParaRPr>
                    </a:p>
                    <a:p>
                      <a:endParaRPr lang="en-US" sz="2000" kern="1200" dirty="0">
                        <a:solidFill>
                          <a:schemeClr val="dk1"/>
                        </a:solidFill>
                        <a:effectLst/>
                        <a:latin typeface="Arial" panose="020B0604020202020204" pitchFamily="34" charset="0"/>
                        <a:ea typeface="+mn-ea"/>
                        <a:cs typeface="Arial" panose="020B0604020202020204" pitchFamily="34" charset="0"/>
                      </a:endParaRPr>
                    </a:p>
                    <a:p>
                      <a:endParaRPr lang="en-US" sz="2000" kern="1200" dirty="0">
                        <a:solidFill>
                          <a:schemeClr val="dk1"/>
                        </a:solidFill>
                        <a:effectLst/>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3920529063"/>
                  </a:ext>
                </a:extLst>
              </a:tr>
            </a:tbl>
          </a:graphicData>
        </a:graphic>
      </p:graphicFrame>
      <p:pic>
        <p:nvPicPr>
          <p:cNvPr id="6" name="Picture 5">
            <a:extLst>
              <a:ext uri="{FF2B5EF4-FFF2-40B4-BE49-F238E27FC236}">
                <a16:creationId xmlns:a16="http://schemas.microsoft.com/office/drawing/2014/main" id="{D03F99E3-99B3-3014-A19F-47DD0AD4724F}"/>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a:xfrm>
            <a:off x="8452178" y="1270865"/>
            <a:ext cx="2901622" cy="2645527"/>
          </a:xfrm>
          <a:prstGeom prst="rect">
            <a:avLst/>
          </a:prstGeom>
          <a:noFill/>
        </p:spPr>
      </p:pic>
      <p:pic>
        <p:nvPicPr>
          <p:cNvPr id="8" name="Picture 7">
            <a:extLst>
              <a:ext uri="{FF2B5EF4-FFF2-40B4-BE49-F238E27FC236}">
                <a16:creationId xmlns:a16="http://schemas.microsoft.com/office/drawing/2014/main" id="{C0B65DB6-361C-1DAF-85CC-08DC5AA94F8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470717" y="1275123"/>
            <a:ext cx="2901622" cy="2813797"/>
          </a:xfrm>
          <a:prstGeom prst="rect">
            <a:avLst/>
          </a:prstGeom>
          <a:noFill/>
        </p:spPr>
      </p:pic>
    </p:spTree>
    <p:extLst>
      <p:ext uri="{BB962C8B-B14F-4D97-AF65-F5344CB8AC3E}">
        <p14:creationId xmlns:p14="http://schemas.microsoft.com/office/powerpoint/2010/main" val="9247810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CD4C57-51E6-C085-C78D-CF7A793C1583}"/>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C5CE31A8-9BDD-3B28-5A70-788121C57C2C}"/>
              </a:ext>
            </a:extLst>
          </p:cNvPr>
          <p:cNvSpPr>
            <a:spLocks noGrp="1"/>
          </p:cNvSpPr>
          <p:nvPr>
            <p:ph type="dt" sz="half" idx="10"/>
          </p:nvPr>
        </p:nvSpPr>
        <p:spPr/>
        <p:txBody>
          <a:bodyPr/>
          <a:lstStyle/>
          <a:p>
            <a:fld id="{ABA0E720-69A7-45E9-A638-0E41D1C98E73}" type="datetime3">
              <a:rPr lang="en-US" smtClean="0"/>
              <a:t>14 December 2025</a:t>
            </a:fld>
            <a:endParaRPr lang="en-US"/>
          </a:p>
        </p:txBody>
      </p:sp>
      <p:sp>
        <p:nvSpPr>
          <p:cNvPr id="3" name="Slide Number Placeholder 2">
            <a:extLst>
              <a:ext uri="{FF2B5EF4-FFF2-40B4-BE49-F238E27FC236}">
                <a16:creationId xmlns:a16="http://schemas.microsoft.com/office/drawing/2014/main" id="{D07D15E4-C622-869C-4C7D-25E84F52B25A}"/>
              </a:ext>
            </a:extLst>
          </p:cNvPr>
          <p:cNvSpPr>
            <a:spLocks noGrp="1"/>
          </p:cNvSpPr>
          <p:nvPr>
            <p:ph type="sldNum" sz="quarter" idx="12"/>
          </p:nvPr>
        </p:nvSpPr>
        <p:spPr/>
        <p:txBody>
          <a:bodyPr/>
          <a:lstStyle/>
          <a:p>
            <a:fld id="{C1C11204-8A74-44E9-96C8-B6A49D60E869}" type="slidenum">
              <a:rPr lang="en-US" smtClean="0"/>
              <a:t>59</a:t>
            </a:fld>
            <a:endParaRPr lang="en-US" dirty="0"/>
          </a:p>
        </p:txBody>
      </p:sp>
      <p:grpSp>
        <p:nvGrpSpPr>
          <p:cNvPr id="16" name="Group 15">
            <a:extLst>
              <a:ext uri="{FF2B5EF4-FFF2-40B4-BE49-F238E27FC236}">
                <a16:creationId xmlns:a16="http://schemas.microsoft.com/office/drawing/2014/main" id="{3C2D33B2-A7FD-ADF3-D803-BFC01F295CA9}"/>
              </a:ext>
            </a:extLst>
          </p:cNvPr>
          <p:cNvGrpSpPr/>
          <p:nvPr/>
        </p:nvGrpSpPr>
        <p:grpSpPr>
          <a:xfrm>
            <a:off x="228590" y="38672"/>
            <a:ext cx="11801485" cy="858475"/>
            <a:chOff x="406400" y="3699153"/>
            <a:chExt cx="5689600" cy="1151280"/>
          </a:xfrm>
        </p:grpSpPr>
        <p:sp>
          <p:nvSpPr>
            <p:cNvPr id="17" name="Rectangle: Rounded Corners 16">
              <a:extLst>
                <a:ext uri="{FF2B5EF4-FFF2-40B4-BE49-F238E27FC236}">
                  <a16:creationId xmlns:a16="http://schemas.microsoft.com/office/drawing/2014/main" id="{5A4A0148-A54D-5741-1A70-07F5D59F5EA4}"/>
                </a:ext>
              </a:extLst>
            </p:cNvPr>
            <p:cNvSpPr/>
            <p:nvPr/>
          </p:nvSpPr>
          <p:spPr>
            <a:xfrm>
              <a:off x="406400" y="3699153"/>
              <a:ext cx="5689600" cy="1151280"/>
            </a:xfrm>
            <a:prstGeom prst="roundRect">
              <a:avLst/>
            </a:prstGeom>
          </p:spPr>
          <p:style>
            <a:lnRef idx="2">
              <a:schemeClr val="lt1">
                <a:hueOff val="0"/>
                <a:satOff val="0"/>
                <a:lumOff val="0"/>
                <a:alphaOff val="0"/>
              </a:schemeClr>
            </a:lnRef>
            <a:fillRef idx="1">
              <a:schemeClr val="accent5">
                <a:hueOff val="-7353344"/>
                <a:satOff val="-10228"/>
                <a:lumOff val="-3922"/>
                <a:alphaOff val="0"/>
              </a:schemeClr>
            </a:fillRef>
            <a:effectRef idx="0">
              <a:schemeClr val="accent5">
                <a:hueOff val="-7353344"/>
                <a:satOff val="-10228"/>
                <a:lumOff val="-3922"/>
                <a:alphaOff val="0"/>
              </a:schemeClr>
            </a:effectRef>
            <a:fontRef idx="minor">
              <a:schemeClr val="lt1"/>
            </a:fontRef>
          </p:style>
        </p:sp>
        <p:sp>
          <p:nvSpPr>
            <p:cNvPr id="18" name="Rectangle: Rounded Corners 4">
              <a:extLst>
                <a:ext uri="{FF2B5EF4-FFF2-40B4-BE49-F238E27FC236}">
                  <a16:creationId xmlns:a16="http://schemas.microsoft.com/office/drawing/2014/main" id="{CA6764BE-BE0F-233A-B0C2-DAFEEB55113B}"/>
                </a:ext>
              </a:extLst>
            </p:cNvPr>
            <p:cNvSpPr txBox="1"/>
            <p:nvPr/>
          </p:nvSpPr>
          <p:spPr>
            <a:xfrm>
              <a:off x="462601" y="3755355"/>
              <a:ext cx="5552397" cy="109507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15053" tIns="0" rIns="215053" bIns="0" numCol="1" spcCol="1270" anchor="ctr" anchorCtr="0">
              <a:noAutofit/>
            </a:bodyPr>
            <a:lstStyle/>
            <a:p>
              <a:pPr lvl="0" algn="ctr"/>
              <a:r>
                <a:rPr lang="en-US" sz="3500" b="1" dirty="0">
                  <a:latin typeface="Verdana" panose="020B0604030504040204" pitchFamily="34" charset="0"/>
                  <a:ea typeface="Verdana" panose="020B0604030504040204" pitchFamily="34" charset="0"/>
                  <a:cs typeface="Arial" panose="020B0604020202020204" pitchFamily="34" charset="0"/>
                </a:rPr>
                <a:t>OCP AFRICA</a:t>
              </a:r>
            </a:p>
          </p:txBody>
        </p:sp>
      </p:grpSp>
      <p:graphicFrame>
        <p:nvGraphicFramePr>
          <p:cNvPr id="4" name="Table 3">
            <a:extLst>
              <a:ext uri="{FF2B5EF4-FFF2-40B4-BE49-F238E27FC236}">
                <a16:creationId xmlns:a16="http://schemas.microsoft.com/office/drawing/2014/main" id="{466ABBBE-F2FC-7F2D-3041-BF646ED19D36}"/>
              </a:ext>
            </a:extLst>
          </p:cNvPr>
          <p:cNvGraphicFramePr>
            <a:graphicFrameLocks noGrp="1"/>
          </p:cNvGraphicFramePr>
          <p:nvPr>
            <p:extLst>
              <p:ext uri="{D42A27DB-BD31-4B8C-83A1-F6EECF244321}">
                <p14:modId xmlns:p14="http://schemas.microsoft.com/office/powerpoint/2010/main" val="1364336299"/>
              </p:ext>
            </p:extLst>
          </p:nvPr>
        </p:nvGraphicFramePr>
        <p:xfrm>
          <a:off x="221876" y="891066"/>
          <a:ext cx="11820599" cy="4339644"/>
        </p:xfrm>
        <a:graphic>
          <a:graphicData uri="http://schemas.openxmlformats.org/drawingml/2006/table">
            <a:tbl>
              <a:tblPr firstRow="1" firstCol="1" bandRow="1">
                <a:tableStyleId>{5C22544A-7EE6-4342-B048-85BDC9FD1C3A}</a:tableStyleId>
              </a:tblPr>
              <a:tblGrid>
                <a:gridCol w="1904875">
                  <a:extLst>
                    <a:ext uri="{9D8B030D-6E8A-4147-A177-3AD203B41FA5}">
                      <a16:colId xmlns:a16="http://schemas.microsoft.com/office/drawing/2014/main" val="1147510601"/>
                    </a:ext>
                  </a:extLst>
                </a:gridCol>
                <a:gridCol w="2893823">
                  <a:extLst>
                    <a:ext uri="{9D8B030D-6E8A-4147-A177-3AD203B41FA5}">
                      <a16:colId xmlns:a16="http://schemas.microsoft.com/office/drawing/2014/main" val="1826754891"/>
                    </a:ext>
                  </a:extLst>
                </a:gridCol>
                <a:gridCol w="5434641">
                  <a:extLst>
                    <a:ext uri="{9D8B030D-6E8A-4147-A177-3AD203B41FA5}">
                      <a16:colId xmlns:a16="http://schemas.microsoft.com/office/drawing/2014/main" val="2698269628"/>
                    </a:ext>
                  </a:extLst>
                </a:gridCol>
                <a:gridCol w="1587260">
                  <a:extLst>
                    <a:ext uri="{9D8B030D-6E8A-4147-A177-3AD203B41FA5}">
                      <a16:colId xmlns:a16="http://schemas.microsoft.com/office/drawing/2014/main" val="2087523602"/>
                    </a:ext>
                  </a:extLst>
                </a:gridCol>
              </a:tblGrid>
              <a:tr h="495628">
                <a:tc>
                  <a:txBody>
                    <a:bodyPr/>
                    <a:lstStyle/>
                    <a:p>
                      <a:pPr marL="0" marR="0">
                        <a:lnSpc>
                          <a:spcPct val="115000"/>
                        </a:lnSpc>
                        <a:spcAft>
                          <a:spcPts val="800"/>
                        </a:spcAft>
                        <a:buNone/>
                      </a:pPr>
                      <a:r>
                        <a:rPr lang="en-US" sz="2000" kern="100" dirty="0">
                          <a:effectLst/>
                          <a:latin typeface="Arial" panose="020B0604020202020204" pitchFamily="34" charset="0"/>
                          <a:cs typeface="Arial" panose="020B0604020202020204" pitchFamily="34" charset="0"/>
                        </a:rPr>
                        <a:t>NAME OF PROJECT</a:t>
                      </a:r>
                      <a:endParaRPr lang="en-US" sz="2000" kern="100" dirty="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tc>
                  <a:txBody>
                    <a:bodyPr/>
                    <a:lstStyle/>
                    <a:p>
                      <a:pPr marL="0" marR="0">
                        <a:lnSpc>
                          <a:spcPct val="115000"/>
                        </a:lnSpc>
                        <a:spcAft>
                          <a:spcPts val="800"/>
                        </a:spcAft>
                        <a:buNone/>
                      </a:pPr>
                      <a:r>
                        <a:rPr lang="en-US" sz="2000" kern="100" dirty="0">
                          <a:effectLst/>
                          <a:latin typeface="Arial" panose="020B0604020202020204" pitchFamily="34" charset="0"/>
                          <a:cs typeface="Arial" panose="020B0604020202020204" pitchFamily="34" charset="0"/>
                        </a:rPr>
                        <a:t>OBJECTIVES</a:t>
                      </a:r>
                      <a:endParaRPr lang="en-US" sz="2000" kern="100" dirty="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tc>
                  <a:txBody>
                    <a:bodyPr/>
                    <a:lstStyle/>
                    <a:p>
                      <a:pPr marL="0" marR="0">
                        <a:lnSpc>
                          <a:spcPct val="115000"/>
                        </a:lnSpc>
                        <a:spcAft>
                          <a:spcPts val="800"/>
                        </a:spcAft>
                        <a:buNone/>
                      </a:pPr>
                      <a:r>
                        <a:rPr lang="en-US" sz="2000" kern="100" dirty="0">
                          <a:effectLst/>
                          <a:latin typeface="Arial" panose="020B0604020202020204" pitchFamily="34" charset="0"/>
                          <a:cs typeface="Arial" panose="020B0604020202020204" pitchFamily="34" charset="0"/>
                        </a:rPr>
                        <a:t>BRIEF SUMMARY</a:t>
                      </a:r>
                      <a:endParaRPr lang="en-US" sz="2000" kern="100" dirty="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tc>
                  <a:txBody>
                    <a:bodyPr/>
                    <a:lstStyle/>
                    <a:p>
                      <a:pPr marL="0" marR="0">
                        <a:lnSpc>
                          <a:spcPct val="115000"/>
                        </a:lnSpc>
                        <a:spcAft>
                          <a:spcPts val="800"/>
                        </a:spcAft>
                        <a:buNone/>
                      </a:pPr>
                      <a:r>
                        <a:rPr lang="en-US" sz="2000" kern="100" dirty="0">
                          <a:effectLst/>
                          <a:latin typeface="Arial" panose="020B0604020202020204" pitchFamily="34" charset="0"/>
                          <a:cs typeface="Arial" panose="020B0604020202020204" pitchFamily="34" charset="0"/>
                        </a:rPr>
                        <a:t>CURRENT STATUS</a:t>
                      </a:r>
                      <a:endParaRPr lang="en-US" sz="2000" kern="100" dirty="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extLst>
                  <a:ext uri="{0D108BD9-81ED-4DB2-BD59-A6C34878D82A}">
                    <a16:rowId xmlns:a16="http://schemas.microsoft.com/office/drawing/2014/main" val="636132889"/>
                  </a:ext>
                </a:extLst>
              </a:tr>
              <a:tr h="3668385">
                <a:tc>
                  <a:txBody>
                    <a:bodyPr/>
                    <a:lstStyle/>
                    <a:p>
                      <a:r>
                        <a:rPr lang="en-US" sz="2000" b="1" kern="1200" dirty="0">
                          <a:solidFill>
                            <a:schemeClr val="lt1"/>
                          </a:solidFill>
                          <a:effectLst/>
                          <a:latin typeface="Arial" panose="020B0604020202020204" pitchFamily="34" charset="0"/>
                          <a:ea typeface="+mn-ea"/>
                          <a:cs typeface="Arial" panose="020B0604020202020204" pitchFamily="34" charset="0"/>
                        </a:rPr>
                        <a:t>OCP Africa Agronomic Demonstration Trials in Sierra Leone</a:t>
                      </a:r>
                      <a:endParaRPr lang="en-US" sz="2000" b="0" dirty="0">
                        <a:latin typeface="Arial" panose="020B0604020202020204" pitchFamily="34" charset="0"/>
                        <a:cs typeface="Arial" panose="020B0604020202020204" pitchFamily="34" charset="0"/>
                      </a:endParaRPr>
                    </a:p>
                  </a:txBody>
                  <a:tcPr marL="45992" marR="45992" marT="0" marB="0"/>
                </a:tc>
                <a:tc>
                  <a:txBody>
                    <a:bodyPr/>
                    <a:lstStyle/>
                    <a:p>
                      <a:pPr marL="342900" marR="0" lvl="0" indent="-342900">
                        <a:buFont typeface="+mj-lt"/>
                        <a:buAutoNum type="arabicParenBoth"/>
                      </a:pPr>
                      <a:r>
                        <a:rPr lang="en-US" sz="2000" kern="100" dirty="0">
                          <a:effectLst/>
                          <a:latin typeface="Arial" panose="020B0604020202020204" pitchFamily="34" charset="0"/>
                          <a:ea typeface="PMingLiU" panose="02020500000000000000" pitchFamily="18" charset="-120"/>
                          <a:cs typeface="Arial" panose="020B0604020202020204" pitchFamily="34" charset="0"/>
                        </a:rPr>
                        <a:t> </a:t>
                      </a:r>
                      <a:r>
                        <a:rPr lang="en-US" sz="2000" kern="1200" dirty="0">
                          <a:solidFill>
                            <a:schemeClr val="dk1"/>
                          </a:solidFill>
                          <a:effectLst/>
                          <a:latin typeface="Arial" panose="020B0604020202020204" pitchFamily="34" charset="0"/>
                          <a:ea typeface="+mn-ea"/>
                          <a:cs typeface="Arial" panose="020B0604020202020204" pitchFamily="34" charset="0"/>
                        </a:rPr>
                        <a:t>To improve soil fertility and productivity for increased crop productivity.</a:t>
                      </a:r>
                      <a:endParaRPr lang="en-GB" sz="2000" kern="1200" dirty="0">
                        <a:solidFill>
                          <a:schemeClr val="dk1"/>
                        </a:solidFill>
                        <a:effectLst/>
                        <a:latin typeface="Arial" panose="020B0604020202020204" pitchFamily="34" charset="0"/>
                        <a:ea typeface="+mn-ea"/>
                        <a:cs typeface="Arial" panose="020B0604020202020204" pitchFamily="34" charset="0"/>
                      </a:endParaRPr>
                    </a:p>
                  </a:txBody>
                  <a:tcPr marL="45992" marR="45992" marT="0" marB="0"/>
                </a:tc>
                <a:tc>
                  <a:txBody>
                    <a:bodyPr/>
                    <a:lstStyle/>
                    <a:p>
                      <a:pPr marL="457200" marR="0" indent="-457200">
                        <a:lnSpc>
                          <a:spcPct val="115000"/>
                        </a:lnSpc>
                        <a:spcAft>
                          <a:spcPts val="0"/>
                        </a:spcAft>
                        <a:buFont typeface="+mj-lt"/>
                        <a:buAutoNum type="arabicParenR"/>
                      </a:pPr>
                      <a:r>
                        <a:rPr lang="en-US" sz="2000" kern="1200" dirty="0">
                          <a:solidFill>
                            <a:schemeClr val="dk1"/>
                          </a:solidFill>
                          <a:effectLst/>
                          <a:latin typeface="Arial" panose="020B0604020202020204" pitchFamily="34" charset="0"/>
                          <a:ea typeface="+mn-ea"/>
                          <a:cs typeface="Arial" panose="020B0604020202020204" pitchFamily="34" charset="0"/>
                        </a:rPr>
                        <a:t>The OCP Africa agronomic demonstration trials were established in 49 locations of Sierra Leone. Of the 49 sites, 17 were IVS rice, 14 maize, 13 cassava and 5 sites were groundnut;</a:t>
                      </a:r>
                    </a:p>
                    <a:p>
                      <a:pPr marL="457200" marR="0" indent="-457200">
                        <a:lnSpc>
                          <a:spcPct val="115000"/>
                        </a:lnSpc>
                        <a:spcAft>
                          <a:spcPts val="0"/>
                        </a:spcAft>
                        <a:buFont typeface="+mj-lt"/>
                        <a:buAutoNum type="arabicParenR"/>
                      </a:pPr>
                      <a:r>
                        <a:rPr lang="en-US" sz="2000" kern="1200" dirty="0">
                          <a:solidFill>
                            <a:schemeClr val="dk1"/>
                          </a:solidFill>
                          <a:effectLst/>
                          <a:latin typeface="Arial" panose="020B0604020202020204" pitchFamily="34" charset="0"/>
                          <a:ea typeface="+mn-ea"/>
                          <a:cs typeface="Arial" panose="020B0604020202020204" pitchFamily="34" charset="0"/>
                        </a:rPr>
                        <a:t>The potential impact of OCP Africa's initiatives is aimed at creating a resilient, productive, and sustainable agricultural sector in Sierra Leone</a:t>
                      </a:r>
                      <a:endParaRPr lang="en-GB" sz="2000" b="0" kern="1200" dirty="0">
                        <a:solidFill>
                          <a:schemeClr val="dk1"/>
                        </a:solidFill>
                        <a:effectLst/>
                        <a:latin typeface="Arial" panose="020B0604020202020204" pitchFamily="34" charset="0"/>
                        <a:ea typeface="+mn-ea"/>
                        <a:cs typeface="Arial" panose="020B0604020202020204" pitchFamily="34" charset="0"/>
                      </a:endParaRPr>
                    </a:p>
                  </a:txBody>
                  <a:tcPr marL="45992" marR="45992" marT="0" marB="0"/>
                </a:tc>
                <a:tc>
                  <a:txBody>
                    <a:bodyPr/>
                    <a:lstStyle/>
                    <a:p>
                      <a:pPr marL="0" marR="0">
                        <a:lnSpc>
                          <a:spcPct val="115000"/>
                        </a:lnSpc>
                        <a:spcAft>
                          <a:spcPts val="800"/>
                        </a:spcAft>
                        <a:buNone/>
                      </a:pPr>
                      <a:r>
                        <a:rPr lang="en-US" sz="2000" kern="1200" dirty="0">
                          <a:solidFill>
                            <a:schemeClr val="dk1"/>
                          </a:solidFill>
                          <a:effectLst/>
                          <a:latin typeface="Arial" panose="020B0604020202020204" pitchFamily="34" charset="0"/>
                          <a:ea typeface="+mn-ea"/>
                          <a:cs typeface="Arial" panose="020B0604020202020204" pitchFamily="34" charset="0"/>
                        </a:rPr>
                        <a:t>Data collection is ongoing;</a:t>
                      </a:r>
                    </a:p>
                    <a:p>
                      <a:pPr marL="0" marR="0">
                        <a:lnSpc>
                          <a:spcPct val="115000"/>
                        </a:lnSpc>
                        <a:spcAft>
                          <a:spcPts val="800"/>
                        </a:spcAft>
                        <a:buNone/>
                      </a:pPr>
                      <a:r>
                        <a:rPr lang="en-US" sz="2000" kern="1200" dirty="0">
                          <a:solidFill>
                            <a:schemeClr val="dk1"/>
                          </a:solidFill>
                          <a:effectLst/>
                          <a:latin typeface="Arial" panose="020B0604020202020204" pitchFamily="34" charset="0"/>
                          <a:ea typeface="+mn-ea"/>
                          <a:cs typeface="Arial" panose="020B0604020202020204" pitchFamily="34" charset="0"/>
                        </a:rPr>
                        <a:t>IVS Rice harvesting has begun at some sites</a:t>
                      </a:r>
                      <a:endParaRPr lang="en-GB" sz="2000" kern="1200" dirty="0">
                        <a:solidFill>
                          <a:schemeClr val="dk1"/>
                        </a:solidFill>
                        <a:effectLst/>
                        <a:latin typeface="Arial" panose="020B0604020202020204" pitchFamily="34" charset="0"/>
                        <a:ea typeface="+mn-ea"/>
                        <a:cs typeface="Arial" panose="020B0604020202020204" pitchFamily="34" charset="0"/>
                      </a:endParaRPr>
                    </a:p>
                  </a:txBody>
                  <a:tcPr marL="45992" marR="45992" marT="0" marB="0"/>
                </a:tc>
                <a:extLst>
                  <a:ext uri="{0D108BD9-81ED-4DB2-BD59-A6C34878D82A}">
                    <a16:rowId xmlns:a16="http://schemas.microsoft.com/office/drawing/2014/main" val="1338475523"/>
                  </a:ext>
                </a:extLst>
              </a:tr>
            </a:tbl>
          </a:graphicData>
        </a:graphic>
      </p:graphicFrame>
    </p:spTree>
    <p:extLst>
      <p:ext uri="{BB962C8B-B14F-4D97-AF65-F5344CB8AC3E}">
        <p14:creationId xmlns:p14="http://schemas.microsoft.com/office/powerpoint/2010/main" val="33128499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36B233-7F47-BA0F-A3C8-FFE65152DBEC}"/>
            </a:ext>
          </a:extLst>
        </p:cNvPr>
        <p:cNvGrpSpPr/>
        <p:nvPr/>
      </p:nvGrpSpPr>
      <p:grpSpPr>
        <a:xfrm>
          <a:off x="0" y="0"/>
          <a:ext cx="0" cy="0"/>
          <a:chOff x="0" y="0"/>
          <a:chExt cx="0" cy="0"/>
        </a:xfrm>
      </p:grpSpPr>
      <p:sp>
        <p:nvSpPr>
          <p:cNvPr id="5" name="Date Placeholder 4">
            <a:extLst>
              <a:ext uri="{FF2B5EF4-FFF2-40B4-BE49-F238E27FC236}">
                <a16:creationId xmlns:a16="http://schemas.microsoft.com/office/drawing/2014/main" id="{4B339B47-818B-B714-18F5-B4DD09340257}"/>
              </a:ext>
            </a:extLst>
          </p:cNvPr>
          <p:cNvSpPr>
            <a:spLocks noGrp="1"/>
          </p:cNvSpPr>
          <p:nvPr>
            <p:ph type="dt" sz="half" idx="10"/>
          </p:nvPr>
        </p:nvSpPr>
        <p:spPr/>
        <p:txBody>
          <a:bodyPr/>
          <a:lstStyle/>
          <a:p>
            <a:fld id="{9FC4B771-0C94-4C27-BA3A-FE6EF534B808}" type="datetime3">
              <a:rPr lang="en-US" smtClean="0"/>
              <a:t>13 December 2025</a:t>
            </a:fld>
            <a:endParaRPr lang="en-US" dirty="0"/>
          </a:p>
        </p:txBody>
      </p:sp>
      <p:sp>
        <p:nvSpPr>
          <p:cNvPr id="8" name="Slide Number Placeholder 7">
            <a:extLst>
              <a:ext uri="{FF2B5EF4-FFF2-40B4-BE49-F238E27FC236}">
                <a16:creationId xmlns:a16="http://schemas.microsoft.com/office/drawing/2014/main" id="{6A782681-2335-656F-F91D-0494ED2ED1C4}"/>
              </a:ext>
            </a:extLst>
          </p:cNvPr>
          <p:cNvSpPr>
            <a:spLocks noGrp="1"/>
          </p:cNvSpPr>
          <p:nvPr>
            <p:ph type="sldNum" sz="quarter" idx="12"/>
          </p:nvPr>
        </p:nvSpPr>
        <p:spPr/>
        <p:txBody>
          <a:bodyPr/>
          <a:lstStyle/>
          <a:p>
            <a:fld id="{C1C11204-8A74-44E9-96C8-B6A49D60E869}" type="slidenum">
              <a:rPr lang="en-US" smtClean="0"/>
              <a:t>6</a:t>
            </a:fld>
            <a:endParaRPr lang="en-US" dirty="0"/>
          </a:p>
        </p:txBody>
      </p:sp>
      <p:grpSp>
        <p:nvGrpSpPr>
          <p:cNvPr id="23" name="Group 22">
            <a:extLst>
              <a:ext uri="{FF2B5EF4-FFF2-40B4-BE49-F238E27FC236}">
                <a16:creationId xmlns:a16="http://schemas.microsoft.com/office/drawing/2014/main" id="{43FA5229-B07F-CDAC-F85B-9105139DFD75}"/>
              </a:ext>
            </a:extLst>
          </p:cNvPr>
          <p:cNvGrpSpPr/>
          <p:nvPr/>
        </p:nvGrpSpPr>
        <p:grpSpPr>
          <a:xfrm>
            <a:off x="228590" y="-18458"/>
            <a:ext cx="11801485" cy="689969"/>
            <a:chOff x="406400" y="3699153"/>
            <a:chExt cx="5689600" cy="1151280"/>
          </a:xfrm>
        </p:grpSpPr>
        <p:sp>
          <p:nvSpPr>
            <p:cNvPr id="24" name="Rectangle: Rounded Corners 23">
              <a:extLst>
                <a:ext uri="{FF2B5EF4-FFF2-40B4-BE49-F238E27FC236}">
                  <a16:creationId xmlns:a16="http://schemas.microsoft.com/office/drawing/2014/main" id="{061ED2E4-6189-154D-2729-29C91A4805A9}"/>
                </a:ext>
              </a:extLst>
            </p:cNvPr>
            <p:cNvSpPr/>
            <p:nvPr/>
          </p:nvSpPr>
          <p:spPr>
            <a:xfrm>
              <a:off x="406400" y="3699153"/>
              <a:ext cx="5689600" cy="1151280"/>
            </a:xfrm>
            <a:prstGeom prst="roundRect">
              <a:avLst/>
            </a:prstGeom>
          </p:spPr>
          <p:style>
            <a:lnRef idx="2">
              <a:schemeClr val="lt1">
                <a:hueOff val="0"/>
                <a:satOff val="0"/>
                <a:lumOff val="0"/>
                <a:alphaOff val="0"/>
              </a:schemeClr>
            </a:lnRef>
            <a:fillRef idx="1">
              <a:schemeClr val="accent5">
                <a:hueOff val="-7353344"/>
                <a:satOff val="-10228"/>
                <a:lumOff val="-3922"/>
                <a:alphaOff val="0"/>
              </a:schemeClr>
            </a:fillRef>
            <a:effectRef idx="0">
              <a:schemeClr val="accent5">
                <a:hueOff val="-7353344"/>
                <a:satOff val="-10228"/>
                <a:lumOff val="-3922"/>
                <a:alphaOff val="0"/>
              </a:schemeClr>
            </a:effectRef>
            <a:fontRef idx="minor">
              <a:schemeClr val="lt1"/>
            </a:fontRef>
          </p:style>
        </p:sp>
        <p:sp>
          <p:nvSpPr>
            <p:cNvPr id="25" name="Rectangle: Rounded Corners 4">
              <a:extLst>
                <a:ext uri="{FF2B5EF4-FFF2-40B4-BE49-F238E27FC236}">
                  <a16:creationId xmlns:a16="http://schemas.microsoft.com/office/drawing/2014/main" id="{B81B2D3C-A695-43A3-A86C-B5759BFA3B4E}"/>
                </a:ext>
              </a:extLst>
            </p:cNvPr>
            <p:cNvSpPr txBox="1"/>
            <p:nvPr/>
          </p:nvSpPr>
          <p:spPr>
            <a:xfrm>
              <a:off x="462601" y="3755354"/>
              <a:ext cx="5552397" cy="103887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15053" tIns="0" rIns="215053" bIns="0" numCol="1" spcCol="1270" anchor="ctr" anchorCtr="0">
              <a:noAutofit/>
            </a:bodyPr>
            <a:lstStyle/>
            <a:p>
              <a:pPr lvl="0" algn="ctr"/>
              <a:r>
                <a:rPr lang="en-US" sz="3500" b="1" dirty="0">
                  <a:latin typeface="Verdana" panose="020B0604030504040204" pitchFamily="34" charset="0"/>
                  <a:ea typeface="Verdana" panose="020B0604030504040204" pitchFamily="34" charset="0"/>
                  <a:cs typeface="Arial" panose="020B0604020202020204" pitchFamily="34" charset="0"/>
                </a:rPr>
                <a:t>RARC</a:t>
              </a:r>
              <a:r>
                <a:rPr lang="en-US" sz="2400" b="1" dirty="0">
                  <a:latin typeface="Arial" panose="020B0604020202020204" pitchFamily="34" charset="0"/>
                  <a:cs typeface="Arial" panose="020B0604020202020204" pitchFamily="34" charset="0"/>
                </a:rPr>
                <a:t> </a:t>
              </a:r>
              <a:r>
                <a:rPr lang="en-US" sz="2000" b="1" dirty="0">
                  <a:latin typeface="Verdana" panose="020B0604030504040204" pitchFamily="34" charset="0"/>
                  <a:ea typeface="Verdana" panose="020B0604030504040204" pitchFamily="34" charset="0"/>
                  <a:cs typeface="Arial" panose="020B0604020202020204" pitchFamily="34" charset="0"/>
                </a:rPr>
                <a:t>cont’d</a:t>
              </a:r>
            </a:p>
          </p:txBody>
        </p:sp>
      </p:grpSp>
      <p:graphicFrame>
        <p:nvGraphicFramePr>
          <p:cNvPr id="2" name="Table 1">
            <a:extLst>
              <a:ext uri="{FF2B5EF4-FFF2-40B4-BE49-F238E27FC236}">
                <a16:creationId xmlns:a16="http://schemas.microsoft.com/office/drawing/2014/main" id="{BEA65AE1-C916-4802-0B46-E75872BDF1B4}"/>
              </a:ext>
            </a:extLst>
          </p:cNvPr>
          <p:cNvGraphicFramePr>
            <a:graphicFrameLocks noGrp="1"/>
          </p:cNvGraphicFramePr>
          <p:nvPr>
            <p:extLst>
              <p:ext uri="{D42A27DB-BD31-4B8C-83A1-F6EECF244321}">
                <p14:modId xmlns:p14="http://schemas.microsoft.com/office/powerpoint/2010/main" val="2870217811"/>
              </p:ext>
            </p:extLst>
          </p:nvPr>
        </p:nvGraphicFramePr>
        <p:xfrm>
          <a:off x="221876" y="563259"/>
          <a:ext cx="11820599" cy="6351398"/>
        </p:xfrm>
        <a:graphic>
          <a:graphicData uri="http://schemas.openxmlformats.org/drawingml/2006/table">
            <a:tbl>
              <a:tblPr firstRow="1" firstCol="1" bandRow="1">
                <a:tableStyleId>{5C22544A-7EE6-4342-B048-85BDC9FD1C3A}</a:tableStyleId>
              </a:tblPr>
              <a:tblGrid>
                <a:gridCol w="1693188">
                  <a:extLst>
                    <a:ext uri="{9D8B030D-6E8A-4147-A177-3AD203B41FA5}">
                      <a16:colId xmlns:a16="http://schemas.microsoft.com/office/drawing/2014/main" val="1147510601"/>
                    </a:ext>
                  </a:extLst>
                </a:gridCol>
                <a:gridCol w="3674853">
                  <a:extLst>
                    <a:ext uri="{9D8B030D-6E8A-4147-A177-3AD203B41FA5}">
                      <a16:colId xmlns:a16="http://schemas.microsoft.com/office/drawing/2014/main" val="1826754891"/>
                    </a:ext>
                  </a:extLst>
                </a:gridCol>
                <a:gridCol w="2829464">
                  <a:extLst>
                    <a:ext uri="{9D8B030D-6E8A-4147-A177-3AD203B41FA5}">
                      <a16:colId xmlns:a16="http://schemas.microsoft.com/office/drawing/2014/main" val="2698269628"/>
                    </a:ext>
                  </a:extLst>
                </a:gridCol>
                <a:gridCol w="3623094">
                  <a:extLst>
                    <a:ext uri="{9D8B030D-6E8A-4147-A177-3AD203B41FA5}">
                      <a16:colId xmlns:a16="http://schemas.microsoft.com/office/drawing/2014/main" val="2087523602"/>
                    </a:ext>
                  </a:extLst>
                </a:gridCol>
              </a:tblGrid>
              <a:tr h="557182">
                <a:tc>
                  <a:txBody>
                    <a:bodyPr/>
                    <a:lstStyle/>
                    <a:p>
                      <a:pPr marL="0" marR="0">
                        <a:lnSpc>
                          <a:spcPct val="115000"/>
                        </a:lnSpc>
                        <a:spcAft>
                          <a:spcPts val="800"/>
                        </a:spcAft>
                        <a:buNone/>
                      </a:pPr>
                      <a:r>
                        <a:rPr lang="en-US" sz="2000" kern="100">
                          <a:effectLst/>
                          <a:latin typeface="Arial" panose="020B0604020202020204" pitchFamily="34" charset="0"/>
                          <a:cs typeface="Arial" panose="020B0604020202020204" pitchFamily="34" charset="0"/>
                        </a:rPr>
                        <a:t>NAME OF PROJECT</a:t>
                      </a:r>
                      <a:endParaRPr lang="en-US" sz="2000" kern="10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tc>
                  <a:txBody>
                    <a:bodyPr/>
                    <a:lstStyle/>
                    <a:p>
                      <a:pPr marL="0" marR="0">
                        <a:lnSpc>
                          <a:spcPct val="115000"/>
                        </a:lnSpc>
                        <a:spcAft>
                          <a:spcPts val="800"/>
                        </a:spcAft>
                        <a:buNone/>
                      </a:pPr>
                      <a:r>
                        <a:rPr lang="en-US" sz="2000" kern="100">
                          <a:effectLst/>
                          <a:latin typeface="Arial" panose="020B0604020202020204" pitchFamily="34" charset="0"/>
                          <a:cs typeface="Arial" panose="020B0604020202020204" pitchFamily="34" charset="0"/>
                        </a:rPr>
                        <a:t>OBJECTIVES</a:t>
                      </a:r>
                      <a:endParaRPr lang="en-US" sz="2000" kern="10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tc>
                  <a:txBody>
                    <a:bodyPr/>
                    <a:lstStyle/>
                    <a:p>
                      <a:pPr marL="0" marR="0">
                        <a:lnSpc>
                          <a:spcPct val="115000"/>
                        </a:lnSpc>
                        <a:spcAft>
                          <a:spcPts val="800"/>
                        </a:spcAft>
                        <a:buNone/>
                      </a:pPr>
                      <a:r>
                        <a:rPr lang="en-US" sz="2000" kern="100">
                          <a:effectLst/>
                          <a:latin typeface="Arial" panose="020B0604020202020204" pitchFamily="34" charset="0"/>
                          <a:cs typeface="Arial" panose="020B0604020202020204" pitchFamily="34" charset="0"/>
                        </a:rPr>
                        <a:t>BRIEF SUMMARY</a:t>
                      </a:r>
                      <a:endParaRPr lang="en-US" sz="2000" kern="10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tc>
                  <a:txBody>
                    <a:bodyPr/>
                    <a:lstStyle/>
                    <a:p>
                      <a:pPr marL="0" marR="0">
                        <a:lnSpc>
                          <a:spcPct val="115000"/>
                        </a:lnSpc>
                        <a:spcAft>
                          <a:spcPts val="800"/>
                        </a:spcAft>
                        <a:buNone/>
                      </a:pPr>
                      <a:r>
                        <a:rPr lang="en-US" sz="2000" kern="100">
                          <a:effectLst/>
                          <a:latin typeface="Arial" panose="020B0604020202020204" pitchFamily="34" charset="0"/>
                          <a:cs typeface="Arial" panose="020B0604020202020204" pitchFamily="34" charset="0"/>
                        </a:rPr>
                        <a:t>CURRENT STATUS</a:t>
                      </a:r>
                      <a:endParaRPr lang="en-US" sz="2000" kern="10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extLst>
                  <a:ext uri="{0D108BD9-81ED-4DB2-BD59-A6C34878D82A}">
                    <a16:rowId xmlns:a16="http://schemas.microsoft.com/office/drawing/2014/main" val="636132889"/>
                  </a:ext>
                </a:extLst>
              </a:tr>
              <a:tr h="2813848">
                <a:tc>
                  <a:txBody>
                    <a:bodyPr/>
                    <a:lstStyle/>
                    <a:p>
                      <a:pPr marL="0" marR="0">
                        <a:lnSpc>
                          <a:spcPct val="115000"/>
                        </a:lnSpc>
                        <a:spcAft>
                          <a:spcPts val="800"/>
                        </a:spcAft>
                        <a:buNone/>
                      </a:pPr>
                      <a:r>
                        <a:rPr lang="en-US" sz="2000" b="1" kern="1200" dirty="0">
                          <a:solidFill>
                            <a:schemeClr val="lt1"/>
                          </a:solidFill>
                          <a:effectLst/>
                          <a:latin typeface="Arial" panose="020B0604020202020204" pitchFamily="34" charset="0"/>
                          <a:ea typeface="+mn-ea"/>
                          <a:cs typeface="Arial" panose="020B0604020202020204" pitchFamily="34" charset="0"/>
                        </a:rPr>
                        <a:t>Dr. Coolson (</a:t>
                      </a:r>
                      <a:r>
                        <a:rPr lang="en-US" sz="2000" b="1" kern="1200" dirty="0" err="1">
                          <a:solidFill>
                            <a:schemeClr val="lt1"/>
                          </a:solidFill>
                          <a:effectLst/>
                          <a:latin typeface="Arial" panose="020B0604020202020204" pitchFamily="34" charset="0"/>
                          <a:ea typeface="+mn-ea"/>
                          <a:cs typeface="Arial" panose="020B0604020202020204" pitchFamily="34" charset="0"/>
                        </a:rPr>
                        <a:t>AfricaRice</a:t>
                      </a:r>
                      <a:r>
                        <a:rPr lang="en-US" sz="2000" b="1" kern="1200" dirty="0">
                          <a:solidFill>
                            <a:schemeClr val="lt1"/>
                          </a:solidFill>
                          <a:effectLst/>
                          <a:latin typeface="Arial" panose="020B0604020202020204" pitchFamily="34" charset="0"/>
                          <a:ea typeface="+mn-ea"/>
                          <a:cs typeface="Arial" panose="020B0604020202020204" pitchFamily="34" charset="0"/>
                        </a:rPr>
                        <a:t>)</a:t>
                      </a:r>
                      <a:endParaRPr lang="en-US" sz="2000" kern="100" dirty="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tc>
                  <a:txBody>
                    <a:bodyPr/>
                    <a:lstStyle/>
                    <a:p>
                      <a:pPr marL="342900" marR="0" lvl="0" indent="-342900">
                        <a:buFont typeface="+mj-lt"/>
                        <a:buAutoNum type="arabicParenBoth"/>
                      </a:pPr>
                      <a:r>
                        <a:rPr lang="en-US" sz="2000" kern="100" dirty="0">
                          <a:effectLst/>
                          <a:latin typeface="Arial" panose="020B0604020202020204" pitchFamily="34" charset="0"/>
                          <a:ea typeface="PMingLiU" panose="02020500000000000000" pitchFamily="18" charset="-120"/>
                          <a:cs typeface="Arial" panose="020B0604020202020204" pitchFamily="34" charset="0"/>
                        </a:rPr>
                        <a:t> Evaluation and identification of rice breeding lines in the various </a:t>
                      </a:r>
                      <a:r>
                        <a:rPr lang="en-US" sz="2000" kern="100" dirty="0" err="1">
                          <a:effectLst/>
                          <a:latin typeface="Arial" panose="020B0604020202020204" pitchFamily="34" charset="0"/>
                          <a:ea typeface="PMingLiU" panose="02020500000000000000" pitchFamily="18" charset="-120"/>
                          <a:cs typeface="Arial" panose="020B0604020202020204" pitchFamily="34" charset="0"/>
                        </a:rPr>
                        <a:t>agro</a:t>
                      </a:r>
                      <a:r>
                        <a:rPr lang="en-US" sz="2000" kern="100" dirty="0">
                          <a:effectLst/>
                          <a:latin typeface="Arial" panose="020B0604020202020204" pitchFamily="34" charset="0"/>
                          <a:ea typeface="PMingLiU" panose="02020500000000000000" pitchFamily="18" charset="-120"/>
                          <a:cs typeface="Arial" panose="020B0604020202020204" pitchFamily="34" charset="0"/>
                        </a:rPr>
                        <a:t> ecologies in Sierra Leone that are high yielding, tolerance to the major abiotic stresses and resistance to biotic stresses,</a:t>
                      </a:r>
                      <a:r>
                        <a:rPr lang="en-US" sz="2000" b="1" kern="100" dirty="0">
                          <a:effectLst/>
                          <a:latin typeface="Arial" panose="020B0604020202020204" pitchFamily="34" charset="0"/>
                          <a:ea typeface="PMingLiU" panose="02020500000000000000" pitchFamily="18" charset="-120"/>
                          <a:cs typeface="Arial" panose="020B0604020202020204" pitchFamily="34" charset="0"/>
                        </a:rPr>
                        <a:t> </a:t>
                      </a:r>
                      <a:r>
                        <a:rPr lang="en-US" sz="2000" kern="100" dirty="0">
                          <a:effectLst/>
                          <a:latin typeface="Arial" panose="020B0604020202020204" pitchFamily="34" charset="0"/>
                          <a:ea typeface="PMingLiU" panose="02020500000000000000" pitchFamily="18" charset="-120"/>
                          <a:cs typeface="Arial" panose="020B0604020202020204" pitchFamily="34" charset="0"/>
                        </a:rPr>
                        <a:t>with good phenotypic and market acceptability with high nutritional value. to accelerate the release of new varieties that  promote both income generation and good health; </a:t>
                      </a:r>
                    </a:p>
                    <a:p>
                      <a:pPr marL="342900" marR="0" lvl="0" indent="-342900">
                        <a:buFont typeface="+mj-lt"/>
                        <a:buAutoNum type="arabicParenBoth"/>
                      </a:pPr>
                      <a:r>
                        <a:rPr lang="en-US" sz="2000" kern="100" dirty="0">
                          <a:effectLst/>
                          <a:latin typeface="Arial" panose="020B0604020202020204" pitchFamily="34" charset="0"/>
                          <a:ea typeface="Times New Roman" panose="02020603050405020304" pitchFamily="18" charset="0"/>
                          <a:cs typeface="Arial" panose="020B0604020202020204" pitchFamily="34" charset="0"/>
                        </a:rPr>
                        <a:t>Develop climate-resilient rice varieties, for tolerance to Flooding, Iron toxicity and salinity</a:t>
                      </a:r>
                      <a:endParaRPr lang="en-US" sz="2000" kern="100" dirty="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tc>
                  <a:txBody>
                    <a:bodyPr/>
                    <a:lstStyle/>
                    <a:p>
                      <a:pPr marL="0" marR="0">
                        <a:lnSpc>
                          <a:spcPct val="115000"/>
                        </a:lnSpc>
                        <a:spcAft>
                          <a:spcPts val="800"/>
                        </a:spcAft>
                        <a:buNone/>
                      </a:pPr>
                      <a:r>
                        <a:rPr lang="en-US" sz="2000" kern="100" dirty="0">
                          <a:effectLst/>
                          <a:latin typeface="Arial" panose="020B0604020202020204" pitchFamily="34" charset="0"/>
                          <a:ea typeface="Aptos" panose="020B0004020202020204" pitchFamily="34" charset="0"/>
                          <a:cs typeface="Arial" panose="020B0604020202020204" pitchFamily="34" charset="0"/>
                        </a:rPr>
                        <a:t>(1) Multi Environmental Trial (Rainfed upland) Evaluation of 60 upland genotype – in one location </a:t>
                      </a:r>
                      <a:r>
                        <a:rPr lang="en-US" sz="2000" kern="100" dirty="0" err="1">
                          <a:effectLst/>
                          <a:latin typeface="Arial" panose="020B0604020202020204" pitchFamily="34" charset="0"/>
                          <a:ea typeface="Aptos" panose="020B0004020202020204" pitchFamily="34" charset="0"/>
                          <a:cs typeface="Arial" panose="020B0604020202020204" pitchFamily="34" charset="0"/>
                        </a:rPr>
                        <a:t>Rokupr</a:t>
                      </a:r>
                      <a:endParaRPr lang="en-US" sz="20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buFont typeface="+mj-lt"/>
                        <a:buAutoNum type="arabicParenBoth"/>
                      </a:pPr>
                      <a:r>
                        <a:rPr lang="en-US" sz="2000" kern="100" dirty="0" err="1">
                          <a:effectLst/>
                          <a:latin typeface="Arial" panose="020B0604020202020204" pitchFamily="34" charset="0"/>
                          <a:ea typeface="PMingLiU" panose="02020500000000000000" pitchFamily="18" charset="-120"/>
                          <a:cs typeface="Arial" panose="020B0604020202020204" pitchFamily="34" charset="0"/>
                        </a:rPr>
                        <a:t>Onfarms</a:t>
                      </a:r>
                      <a:r>
                        <a:rPr lang="en-US" sz="2000" kern="100" dirty="0">
                          <a:effectLst/>
                          <a:latin typeface="Arial" panose="020B0604020202020204" pitchFamily="34" charset="0"/>
                          <a:ea typeface="PMingLiU" panose="02020500000000000000" pitchFamily="18" charset="-120"/>
                          <a:cs typeface="Arial" panose="020B0604020202020204" pitchFamily="34" charset="0"/>
                        </a:rPr>
                        <a:t> Trials involving 50 farmers in the upland and lowland ecologies</a:t>
                      </a:r>
                    </a:p>
                    <a:p>
                      <a:pPr marL="342900" marR="0" lvl="0" indent="-342900">
                        <a:lnSpc>
                          <a:spcPct val="115000"/>
                        </a:lnSpc>
                        <a:spcAft>
                          <a:spcPts val="800"/>
                        </a:spcAft>
                        <a:buFont typeface="+mj-lt"/>
                        <a:buAutoNum type="arabicParenBoth"/>
                      </a:pPr>
                      <a:r>
                        <a:rPr lang="en-US" sz="2000" kern="100" dirty="0">
                          <a:effectLst/>
                          <a:latin typeface="Arial" panose="020B0604020202020204" pitchFamily="34" charset="0"/>
                          <a:ea typeface="PMingLiU" panose="02020500000000000000" pitchFamily="18" charset="-120"/>
                          <a:cs typeface="Arial" panose="020B0604020202020204" pitchFamily="34" charset="0"/>
                        </a:rPr>
                        <a:t>Evaluation of Rice genotype for tolerance to Salinity, flooding and iron toxicity for climatic variability adaption in Sierra Leone.</a:t>
                      </a:r>
                      <a:endParaRPr lang="en-US" sz="2000" kern="100" dirty="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tc>
                  <a:txBody>
                    <a:bodyPr/>
                    <a:lstStyle/>
                    <a:p>
                      <a:pPr marL="0" marR="0">
                        <a:lnSpc>
                          <a:spcPct val="115000"/>
                        </a:lnSpc>
                        <a:spcAft>
                          <a:spcPts val="800"/>
                        </a:spcAft>
                        <a:buNone/>
                      </a:pPr>
                      <a:r>
                        <a:rPr lang="en-US" sz="2000" kern="100" dirty="0">
                          <a:effectLst/>
                          <a:latin typeface="Arial" panose="020B0604020202020204" pitchFamily="34" charset="0"/>
                          <a:ea typeface="Aptos" panose="020B0004020202020204" pitchFamily="34" charset="0"/>
                          <a:cs typeface="Arial" panose="020B0604020202020204" pitchFamily="34" charset="0"/>
                        </a:rPr>
                        <a:t>(1)Harvesting have completed drying and weighing is in progress, data inputting is also in Progress</a:t>
                      </a:r>
                    </a:p>
                    <a:p>
                      <a:pPr marL="0" marR="0">
                        <a:lnSpc>
                          <a:spcPct val="115000"/>
                        </a:lnSpc>
                        <a:spcAft>
                          <a:spcPts val="800"/>
                        </a:spcAft>
                        <a:buNone/>
                      </a:pPr>
                      <a:r>
                        <a:rPr lang="en-US" sz="2000" kern="100" dirty="0">
                          <a:effectLst/>
                          <a:latin typeface="Arial" panose="020B0604020202020204" pitchFamily="34" charset="0"/>
                          <a:ea typeface="Aptos" panose="020B0004020202020204" pitchFamily="34" charset="0"/>
                          <a:cs typeface="Arial" panose="020B0604020202020204" pitchFamily="34" charset="0"/>
                        </a:rPr>
                        <a:t>(2) A field day was organized for the various actors across the rice value chain 98 participants, including farmers, millers, seed producers and traders evaluate the new varieties.</a:t>
                      </a:r>
                    </a:p>
                    <a:p>
                      <a:pPr marL="0" marR="0">
                        <a:lnSpc>
                          <a:spcPct val="115000"/>
                        </a:lnSpc>
                        <a:spcAft>
                          <a:spcPts val="800"/>
                        </a:spcAft>
                        <a:buNone/>
                      </a:pPr>
                      <a:r>
                        <a:rPr lang="en-US" sz="2000" kern="100" dirty="0">
                          <a:effectLst/>
                          <a:latin typeface="Arial" panose="020B0604020202020204" pitchFamily="34" charset="0"/>
                          <a:ea typeface="Aptos" panose="020B0004020202020204" pitchFamily="34" charset="0"/>
                          <a:cs typeface="Arial" panose="020B0604020202020204" pitchFamily="34" charset="0"/>
                        </a:rPr>
                        <a:t>(3) Harvesting is in progress for the various location. Data inputting is also in progress</a:t>
                      </a:r>
                    </a:p>
                  </a:txBody>
                  <a:tcPr marL="45992" marR="45992" marT="0" marB="0"/>
                </a:tc>
                <a:extLst>
                  <a:ext uri="{0D108BD9-81ED-4DB2-BD59-A6C34878D82A}">
                    <a16:rowId xmlns:a16="http://schemas.microsoft.com/office/drawing/2014/main" val="1338475523"/>
                  </a:ext>
                </a:extLst>
              </a:tr>
            </a:tbl>
          </a:graphicData>
        </a:graphic>
      </p:graphicFrame>
    </p:spTree>
    <p:extLst>
      <p:ext uri="{BB962C8B-B14F-4D97-AF65-F5344CB8AC3E}">
        <p14:creationId xmlns:p14="http://schemas.microsoft.com/office/powerpoint/2010/main" val="214635158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4CBF6A-41E0-78ED-4300-70447348D6A7}"/>
            </a:ext>
          </a:extLst>
        </p:cNvPr>
        <p:cNvGrpSpPr/>
        <p:nvPr/>
      </p:nvGrpSpPr>
      <p:grpSpPr>
        <a:xfrm>
          <a:off x="0" y="0"/>
          <a:ext cx="0" cy="0"/>
          <a:chOff x="0" y="0"/>
          <a:chExt cx="0" cy="0"/>
        </a:xfrm>
      </p:grpSpPr>
      <p:sp>
        <p:nvSpPr>
          <p:cNvPr id="3" name="Date Placeholder 2">
            <a:extLst>
              <a:ext uri="{FF2B5EF4-FFF2-40B4-BE49-F238E27FC236}">
                <a16:creationId xmlns:a16="http://schemas.microsoft.com/office/drawing/2014/main" id="{0D3A5570-49B2-C5F3-5E1C-732687519CB1}"/>
              </a:ext>
            </a:extLst>
          </p:cNvPr>
          <p:cNvSpPr>
            <a:spLocks noGrp="1"/>
          </p:cNvSpPr>
          <p:nvPr>
            <p:ph type="dt" sz="half" idx="10"/>
          </p:nvPr>
        </p:nvSpPr>
        <p:spPr/>
        <p:txBody>
          <a:bodyPr/>
          <a:lstStyle/>
          <a:p>
            <a:fld id="{4F5F04B2-81B6-4222-817F-9329F8690712}" type="datetime3">
              <a:rPr lang="en-US" smtClean="0"/>
              <a:t>14 December 2025</a:t>
            </a:fld>
            <a:endParaRPr lang="en-US" dirty="0"/>
          </a:p>
        </p:txBody>
      </p:sp>
      <p:sp>
        <p:nvSpPr>
          <p:cNvPr id="7" name="Slide Number Placeholder 6">
            <a:extLst>
              <a:ext uri="{FF2B5EF4-FFF2-40B4-BE49-F238E27FC236}">
                <a16:creationId xmlns:a16="http://schemas.microsoft.com/office/drawing/2014/main" id="{F2C8EA60-E8B6-7AB3-47BB-43FF5BDA88E5}"/>
              </a:ext>
            </a:extLst>
          </p:cNvPr>
          <p:cNvSpPr>
            <a:spLocks noGrp="1"/>
          </p:cNvSpPr>
          <p:nvPr>
            <p:ph type="sldNum" sz="quarter" idx="12"/>
          </p:nvPr>
        </p:nvSpPr>
        <p:spPr/>
        <p:txBody>
          <a:bodyPr/>
          <a:lstStyle/>
          <a:p>
            <a:fld id="{C1C11204-8A74-44E9-96C8-B6A49D60E869}" type="slidenum">
              <a:rPr lang="en-US" smtClean="0"/>
              <a:t>60</a:t>
            </a:fld>
            <a:endParaRPr lang="en-US" dirty="0"/>
          </a:p>
        </p:txBody>
      </p:sp>
      <p:pic>
        <p:nvPicPr>
          <p:cNvPr id="2" name="Picture 1">
            <a:extLst>
              <a:ext uri="{FF2B5EF4-FFF2-40B4-BE49-F238E27FC236}">
                <a16:creationId xmlns:a16="http://schemas.microsoft.com/office/drawing/2014/main" id="{F82FED05-6515-E869-F3C1-17A6CC337292}"/>
              </a:ext>
            </a:extLst>
          </p:cNvPr>
          <p:cNvPicPr>
            <a:picLocks noChangeAspect="1"/>
          </p:cNvPicPr>
          <p:nvPr/>
        </p:nvPicPr>
        <p:blipFill rotWithShape="1">
          <a:blip r:embed="rId2">
            <a:extLst>
              <a:ext uri="{28A0092B-C50C-407E-A947-70E740481C1C}">
                <a14:useLocalDpi xmlns:a14="http://schemas.microsoft.com/office/drawing/2010/main" val="0"/>
              </a:ext>
            </a:extLst>
          </a:blip>
          <a:srcRect t="30850" b="36538"/>
          <a:stretch>
            <a:fillRect/>
          </a:stretch>
        </p:blipFill>
        <p:spPr bwMode="auto">
          <a:xfrm>
            <a:off x="278259" y="136525"/>
            <a:ext cx="3051538" cy="1990226"/>
          </a:xfrm>
          <a:prstGeom prst="rect">
            <a:avLst/>
          </a:prstGeom>
          <a:noFill/>
          <a:ln>
            <a:noFill/>
          </a:ln>
          <a:extLst>
            <a:ext uri="{53640926-AAD7-44D8-BBD7-CCE9431645EC}">
              <a14:shadowObscured xmlns:a14="http://schemas.microsoft.com/office/drawing/2010/main"/>
            </a:ext>
          </a:extLst>
        </p:spPr>
      </p:pic>
      <p:pic>
        <p:nvPicPr>
          <p:cNvPr id="4" name="Picture 3">
            <a:extLst>
              <a:ext uri="{FF2B5EF4-FFF2-40B4-BE49-F238E27FC236}">
                <a16:creationId xmlns:a16="http://schemas.microsoft.com/office/drawing/2014/main" id="{8AB4D48C-51F1-397C-232E-1B091EE132D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346203" y="136526"/>
            <a:ext cx="2986601" cy="1990226"/>
          </a:xfrm>
          <a:prstGeom prst="rect">
            <a:avLst/>
          </a:prstGeom>
          <a:noFill/>
          <a:ln>
            <a:noFill/>
          </a:ln>
        </p:spPr>
      </p:pic>
      <p:pic>
        <p:nvPicPr>
          <p:cNvPr id="5" name="Picture 4">
            <a:extLst>
              <a:ext uri="{FF2B5EF4-FFF2-40B4-BE49-F238E27FC236}">
                <a16:creationId xmlns:a16="http://schemas.microsoft.com/office/drawing/2014/main" id="{569D92D2-FE9D-5E83-9BAA-BB681A201783}"/>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8259" y="4330700"/>
            <a:ext cx="3063580" cy="2025650"/>
          </a:xfrm>
          <a:prstGeom prst="rect">
            <a:avLst/>
          </a:prstGeom>
          <a:noFill/>
          <a:ln>
            <a:noFill/>
          </a:ln>
        </p:spPr>
      </p:pic>
      <p:pic>
        <p:nvPicPr>
          <p:cNvPr id="10" name="Picture 9">
            <a:extLst>
              <a:ext uri="{FF2B5EF4-FFF2-40B4-BE49-F238E27FC236}">
                <a16:creationId xmlns:a16="http://schemas.microsoft.com/office/drawing/2014/main" id="{C4F7259E-567A-6FB7-1B79-93B66CBF5824}"/>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384491" y="4330700"/>
            <a:ext cx="2952149" cy="2025650"/>
          </a:xfrm>
          <a:prstGeom prst="rect">
            <a:avLst/>
          </a:prstGeom>
          <a:noFill/>
          <a:ln>
            <a:noFill/>
          </a:ln>
        </p:spPr>
      </p:pic>
      <p:pic>
        <p:nvPicPr>
          <p:cNvPr id="11" name="Picture 10">
            <a:extLst>
              <a:ext uri="{FF2B5EF4-FFF2-40B4-BE49-F238E27FC236}">
                <a16:creationId xmlns:a16="http://schemas.microsoft.com/office/drawing/2014/main" id="{A591C7D5-CE3E-1B65-A6CC-86B42B099169}"/>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374084" y="4330700"/>
            <a:ext cx="2736850" cy="2025650"/>
          </a:xfrm>
          <a:prstGeom prst="rect">
            <a:avLst/>
          </a:prstGeom>
          <a:noFill/>
          <a:ln>
            <a:noFill/>
          </a:ln>
        </p:spPr>
      </p:pic>
      <p:pic>
        <p:nvPicPr>
          <p:cNvPr id="12" name="Picture 11">
            <a:extLst>
              <a:ext uri="{FF2B5EF4-FFF2-40B4-BE49-F238E27FC236}">
                <a16:creationId xmlns:a16="http://schemas.microsoft.com/office/drawing/2014/main" id="{CF133D80-5900-494F-FD61-8FF6A282B064}"/>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165628" y="4347953"/>
            <a:ext cx="2870200" cy="2025650"/>
          </a:xfrm>
          <a:prstGeom prst="rect">
            <a:avLst/>
          </a:prstGeom>
          <a:noFill/>
          <a:ln>
            <a:noFill/>
          </a:ln>
        </p:spPr>
      </p:pic>
      <p:pic>
        <p:nvPicPr>
          <p:cNvPr id="14" name="Picture 13">
            <a:extLst>
              <a:ext uri="{FF2B5EF4-FFF2-40B4-BE49-F238E27FC236}">
                <a16:creationId xmlns:a16="http://schemas.microsoft.com/office/drawing/2014/main" id="{90651AA1-C4D4-A62B-D376-3CC50E87FDC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78259" y="2139347"/>
            <a:ext cx="3051538" cy="2191352"/>
          </a:xfrm>
          <a:prstGeom prst="rect">
            <a:avLst/>
          </a:prstGeom>
        </p:spPr>
      </p:pic>
      <p:pic>
        <p:nvPicPr>
          <p:cNvPr id="16" name="Picture 15">
            <a:extLst>
              <a:ext uri="{FF2B5EF4-FFF2-40B4-BE49-F238E27FC236}">
                <a16:creationId xmlns:a16="http://schemas.microsoft.com/office/drawing/2014/main" id="{3914A1A1-45F6-765C-EE63-EF0AFF5FAC8E}"/>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346417" y="2133974"/>
            <a:ext cx="3006004" cy="2191353"/>
          </a:xfrm>
          <a:prstGeom prst="rect">
            <a:avLst/>
          </a:prstGeom>
        </p:spPr>
      </p:pic>
      <p:pic>
        <p:nvPicPr>
          <p:cNvPr id="18" name="Picture 17">
            <a:extLst>
              <a:ext uri="{FF2B5EF4-FFF2-40B4-BE49-F238E27FC236}">
                <a16:creationId xmlns:a16="http://schemas.microsoft.com/office/drawing/2014/main" id="{14B21669-37F3-5D08-A3C5-14225C560EB8}"/>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386082" y="2139351"/>
            <a:ext cx="2686050" cy="2191352"/>
          </a:xfrm>
          <a:prstGeom prst="rect">
            <a:avLst/>
          </a:prstGeom>
        </p:spPr>
      </p:pic>
      <p:pic>
        <p:nvPicPr>
          <p:cNvPr id="20" name="Picture 19">
            <a:extLst>
              <a:ext uri="{FF2B5EF4-FFF2-40B4-BE49-F238E27FC236}">
                <a16:creationId xmlns:a16="http://schemas.microsoft.com/office/drawing/2014/main" id="{D4971389-445E-9B23-9CF4-27A8B55FA3CA}"/>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114784" y="2126751"/>
            <a:ext cx="2986601" cy="2198576"/>
          </a:xfrm>
          <a:prstGeom prst="rect">
            <a:avLst/>
          </a:prstGeom>
        </p:spPr>
      </p:pic>
      <p:pic>
        <p:nvPicPr>
          <p:cNvPr id="22" name="Picture 21">
            <a:extLst>
              <a:ext uri="{FF2B5EF4-FFF2-40B4-BE49-F238E27FC236}">
                <a16:creationId xmlns:a16="http://schemas.microsoft.com/office/drawing/2014/main" id="{1937F057-E4B2-7309-3FBB-1E9F7D343FE0}"/>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349210" y="136524"/>
            <a:ext cx="5842790" cy="2062051"/>
          </a:xfrm>
          <a:prstGeom prst="rect">
            <a:avLst/>
          </a:prstGeom>
        </p:spPr>
      </p:pic>
    </p:spTree>
    <p:extLst>
      <p:ext uri="{BB962C8B-B14F-4D97-AF65-F5344CB8AC3E}">
        <p14:creationId xmlns:p14="http://schemas.microsoft.com/office/powerpoint/2010/main" val="133611347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D02E96-5134-028C-72BA-9380411F2815}"/>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E9AEB4EF-3AD5-8693-311E-AC311C5E8F05}"/>
              </a:ext>
            </a:extLst>
          </p:cNvPr>
          <p:cNvSpPr>
            <a:spLocks noGrp="1"/>
          </p:cNvSpPr>
          <p:nvPr>
            <p:ph type="dt" sz="half" idx="10"/>
          </p:nvPr>
        </p:nvSpPr>
        <p:spPr/>
        <p:txBody>
          <a:bodyPr/>
          <a:lstStyle/>
          <a:p>
            <a:fld id="{ABA0E720-69A7-45E9-A638-0E41D1C98E73}" type="datetime3">
              <a:rPr lang="en-US" smtClean="0"/>
              <a:t>15 December 2025</a:t>
            </a:fld>
            <a:endParaRPr lang="en-US"/>
          </a:p>
        </p:txBody>
      </p:sp>
      <p:sp>
        <p:nvSpPr>
          <p:cNvPr id="3" name="Slide Number Placeholder 2">
            <a:extLst>
              <a:ext uri="{FF2B5EF4-FFF2-40B4-BE49-F238E27FC236}">
                <a16:creationId xmlns:a16="http://schemas.microsoft.com/office/drawing/2014/main" id="{319FB8EB-7FCC-C26A-2697-7053AF5ABA43}"/>
              </a:ext>
            </a:extLst>
          </p:cNvPr>
          <p:cNvSpPr>
            <a:spLocks noGrp="1"/>
          </p:cNvSpPr>
          <p:nvPr>
            <p:ph type="sldNum" sz="quarter" idx="12"/>
          </p:nvPr>
        </p:nvSpPr>
        <p:spPr/>
        <p:txBody>
          <a:bodyPr/>
          <a:lstStyle/>
          <a:p>
            <a:fld id="{C1C11204-8A74-44E9-96C8-B6A49D60E869}" type="slidenum">
              <a:rPr lang="en-US" smtClean="0"/>
              <a:t>61</a:t>
            </a:fld>
            <a:endParaRPr lang="en-US" dirty="0"/>
          </a:p>
        </p:txBody>
      </p:sp>
      <p:grpSp>
        <p:nvGrpSpPr>
          <p:cNvPr id="16" name="Group 15">
            <a:extLst>
              <a:ext uri="{FF2B5EF4-FFF2-40B4-BE49-F238E27FC236}">
                <a16:creationId xmlns:a16="http://schemas.microsoft.com/office/drawing/2014/main" id="{52AC3908-8BD2-5BC2-9E8E-71CB1A915619}"/>
              </a:ext>
            </a:extLst>
          </p:cNvPr>
          <p:cNvGrpSpPr/>
          <p:nvPr/>
        </p:nvGrpSpPr>
        <p:grpSpPr>
          <a:xfrm>
            <a:off x="228590" y="38672"/>
            <a:ext cx="11801485" cy="858475"/>
            <a:chOff x="406400" y="3699153"/>
            <a:chExt cx="5689600" cy="1151280"/>
          </a:xfrm>
        </p:grpSpPr>
        <p:sp>
          <p:nvSpPr>
            <p:cNvPr id="17" name="Rectangle: Rounded Corners 16">
              <a:extLst>
                <a:ext uri="{FF2B5EF4-FFF2-40B4-BE49-F238E27FC236}">
                  <a16:creationId xmlns:a16="http://schemas.microsoft.com/office/drawing/2014/main" id="{071F223B-73A2-0840-1D40-7961B5E382CE}"/>
                </a:ext>
              </a:extLst>
            </p:cNvPr>
            <p:cNvSpPr/>
            <p:nvPr/>
          </p:nvSpPr>
          <p:spPr>
            <a:xfrm>
              <a:off x="406400" y="3699153"/>
              <a:ext cx="5689600" cy="1151280"/>
            </a:xfrm>
            <a:prstGeom prst="roundRect">
              <a:avLst/>
            </a:prstGeom>
          </p:spPr>
          <p:style>
            <a:lnRef idx="2">
              <a:schemeClr val="lt1">
                <a:hueOff val="0"/>
                <a:satOff val="0"/>
                <a:lumOff val="0"/>
                <a:alphaOff val="0"/>
              </a:schemeClr>
            </a:lnRef>
            <a:fillRef idx="1">
              <a:schemeClr val="accent5">
                <a:hueOff val="-7353344"/>
                <a:satOff val="-10228"/>
                <a:lumOff val="-3922"/>
                <a:alphaOff val="0"/>
              </a:schemeClr>
            </a:fillRef>
            <a:effectRef idx="0">
              <a:schemeClr val="accent5">
                <a:hueOff val="-7353344"/>
                <a:satOff val="-10228"/>
                <a:lumOff val="-3922"/>
                <a:alphaOff val="0"/>
              </a:schemeClr>
            </a:effectRef>
            <a:fontRef idx="minor">
              <a:schemeClr val="lt1"/>
            </a:fontRef>
          </p:style>
        </p:sp>
        <p:sp>
          <p:nvSpPr>
            <p:cNvPr id="18" name="Rectangle: Rounded Corners 4">
              <a:extLst>
                <a:ext uri="{FF2B5EF4-FFF2-40B4-BE49-F238E27FC236}">
                  <a16:creationId xmlns:a16="http://schemas.microsoft.com/office/drawing/2014/main" id="{F87263C5-1435-FC52-9BB3-04B2B6F2E2B9}"/>
                </a:ext>
              </a:extLst>
            </p:cNvPr>
            <p:cNvSpPr txBox="1"/>
            <p:nvPr/>
          </p:nvSpPr>
          <p:spPr>
            <a:xfrm>
              <a:off x="462601" y="3755355"/>
              <a:ext cx="5552397" cy="109507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15053" tIns="0" rIns="215053" bIns="0" numCol="1" spcCol="1270" anchor="ctr" anchorCtr="0">
              <a:noAutofit/>
            </a:bodyPr>
            <a:lstStyle/>
            <a:p>
              <a:pPr lvl="0" algn="ctr"/>
              <a:r>
                <a:rPr lang="en-US" sz="3500" b="1" dirty="0">
                  <a:latin typeface="Verdana" panose="020B0604030504040204" pitchFamily="34" charset="0"/>
                  <a:ea typeface="Verdana" panose="020B0604030504040204" pitchFamily="34" charset="0"/>
                  <a:cs typeface="Arial" panose="020B0604020202020204" pitchFamily="34" charset="0"/>
                </a:rPr>
                <a:t>Monographs and related assignments</a:t>
              </a:r>
            </a:p>
          </p:txBody>
        </p:sp>
      </p:grpSp>
      <p:sp>
        <p:nvSpPr>
          <p:cNvPr id="5" name="TextBox 4">
            <a:extLst>
              <a:ext uri="{FF2B5EF4-FFF2-40B4-BE49-F238E27FC236}">
                <a16:creationId xmlns:a16="http://schemas.microsoft.com/office/drawing/2014/main" id="{7CC817B5-4ACD-5B3D-D3F4-A75E9553595F}"/>
              </a:ext>
            </a:extLst>
          </p:cNvPr>
          <p:cNvSpPr txBox="1"/>
          <p:nvPr/>
        </p:nvSpPr>
        <p:spPr>
          <a:xfrm>
            <a:off x="228590" y="956308"/>
            <a:ext cx="11801484" cy="1631216"/>
          </a:xfrm>
          <a:prstGeom prst="rect">
            <a:avLst/>
          </a:prstGeom>
          <a:noFill/>
        </p:spPr>
        <p:txBody>
          <a:bodyPr wrap="square">
            <a:spAutoFit/>
          </a:bodyPr>
          <a:lstStyle/>
          <a:p>
            <a:r>
              <a:rPr lang="en-US" sz="2000" b="1" dirty="0">
                <a:effectLst/>
                <a:latin typeface="Arial" panose="020B0604020202020204" pitchFamily="34" charset="0"/>
                <a:ea typeface="Calibri" panose="020F0502020204030204" pitchFamily="34" charset="0"/>
                <a:cs typeface="Arial" panose="020B0604020202020204" pitchFamily="34" charset="0"/>
              </a:rPr>
              <a:t>A couple of monographs have been drafted</a:t>
            </a:r>
          </a:p>
          <a:p>
            <a:r>
              <a:rPr lang="en-US" sz="2000" b="1" dirty="0">
                <a:latin typeface="Arial" panose="020B0604020202020204" pitchFamily="34" charset="0"/>
                <a:cs typeface="Arial" panose="020B0604020202020204" pitchFamily="34" charset="0"/>
              </a:rPr>
              <a:t>The yam monograph has been completed</a:t>
            </a:r>
          </a:p>
          <a:p>
            <a:r>
              <a:rPr lang="en-US" sz="2000" b="1" dirty="0">
                <a:latin typeface="Arial" panose="020B0604020202020204" pitchFamily="34" charset="0"/>
                <a:cs typeface="Arial" panose="020B0604020202020204" pitchFamily="34" charset="0"/>
              </a:rPr>
              <a:t>The coffee monograph is about 90% complete.</a:t>
            </a:r>
          </a:p>
          <a:p>
            <a:r>
              <a:rPr lang="en-US" sz="2000" b="1" dirty="0">
                <a:latin typeface="Arial" panose="020B0604020202020204" pitchFamily="34" charset="0"/>
                <a:cs typeface="Arial" panose="020B0604020202020204" pitchFamily="34" charset="0"/>
              </a:rPr>
              <a:t>The remaining monographs on the other value chains are in progress.</a:t>
            </a:r>
          </a:p>
          <a:p>
            <a:r>
              <a:rPr lang="en-US" sz="2000" b="1" dirty="0">
                <a:latin typeface="Arial" panose="020B0604020202020204" pitchFamily="34" charset="0"/>
                <a:cs typeface="Arial" panose="020B0604020202020204" pitchFamily="34" charset="0"/>
              </a:rPr>
              <a:t>The first Annual Report for 2025 will be completed by end of January 2026.</a:t>
            </a:r>
          </a:p>
        </p:txBody>
      </p:sp>
    </p:spTree>
    <p:extLst>
      <p:ext uri="{BB962C8B-B14F-4D97-AF65-F5344CB8AC3E}">
        <p14:creationId xmlns:p14="http://schemas.microsoft.com/office/powerpoint/2010/main" val="231176525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8FA7AD-B87B-4DB6-9010-9364021B2972}" type="datetime3">
              <a:rPr lang="en-US" smtClean="0"/>
              <a:t>15 December 2025</a:t>
            </a:fld>
            <a:endParaRPr lang="en-US" dirty="0"/>
          </a:p>
        </p:txBody>
      </p:sp>
      <p:sp>
        <p:nvSpPr>
          <p:cNvPr id="14" name="Rectangle: Rounded Corners 13"/>
          <p:cNvSpPr/>
          <p:nvPr/>
        </p:nvSpPr>
        <p:spPr>
          <a:xfrm>
            <a:off x="1457905" y="226789"/>
            <a:ext cx="8792224" cy="825604"/>
          </a:xfrm>
          <a:prstGeom prst="roundRect">
            <a:avLst/>
          </a:prstGeom>
        </p:spPr>
        <p:style>
          <a:lnRef idx="2">
            <a:schemeClr val="lt1">
              <a:hueOff val="0"/>
              <a:satOff val="0"/>
              <a:lumOff val="0"/>
              <a:alphaOff val="0"/>
            </a:schemeClr>
          </a:lnRef>
          <a:fillRef idx="1">
            <a:schemeClr val="accent5">
              <a:hueOff val="-7353344"/>
              <a:satOff val="-10227"/>
              <a:lumOff val="-3921"/>
              <a:alphaOff val="0"/>
            </a:schemeClr>
          </a:fillRef>
          <a:effectRef idx="0">
            <a:schemeClr val="accent5">
              <a:hueOff val="-7353344"/>
              <a:satOff val="-10227"/>
              <a:lumOff val="-3921"/>
              <a:alphaOff val="0"/>
            </a:schemeClr>
          </a:effectRef>
          <a:fontRef idx="minor">
            <a:schemeClr val="lt1"/>
          </a:fontRef>
        </p:style>
        <p:txBody>
          <a:bodyPr/>
          <a:lstStyle/>
          <a:p>
            <a:pPr algn="ctr">
              <a:lnSpc>
                <a:spcPct val="150000"/>
              </a:lnSpc>
            </a:pPr>
            <a:r>
              <a:rPr lang="en-US" sz="2400" b="1" dirty="0">
                <a:effectLst/>
                <a:latin typeface="Arial" panose="020B0604020202020204" pitchFamily="34" charset="0"/>
                <a:ea typeface="Calibri" panose="020F0502020204030204" pitchFamily="34" charset="0"/>
                <a:cs typeface="Arial" panose="020B0604020202020204" pitchFamily="34" charset="0"/>
              </a:rPr>
              <a:t>ACKNOWLEDGMENTS</a:t>
            </a:r>
            <a:endParaRPr lang="en-US" sz="2400" b="1" dirty="0">
              <a:latin typeface="Arial" panose="020B0604020202020204" pitchFamily="34" charset="0"/>
              <a:cs typeface="Arial" panose="020B0604020202020204" pitchFamily="34" charset="0"/>
            </a:endParaRPr>
          </a:p>
        </p:txBody>
      </p:sp>
      <p:sp>
        <p:nvSpPr>
          <p:cNvPr id="3" name="Oval 2"/>
          <p:cNvSpPr/>
          <p:nvPr/>
        </p:nvSpPr>
        <p:spPr>
          <a:xfrm flipH="1">
            <a:off x="11072815" y="6130368"/>
            <a:ext cx="670003" cy="5133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latin typeface="Arial Black" panose="020B0A04020102020204" pitchFamily="34" charset="0"/>
                <a:cs typeface="Arial" panose="020B0604020202020204" pitchFamily="34" charset="0"/>
              </a:rPr>
              <a:t>8</a:t>
            </a: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70988" y="2048375"/>
            <a:ext cx="1794236" cy="1828800"/>
          </a:xfrm>
          <a:prstGeom prst="rect">
            <a:avLst/>
          </a:prstGeom>
        </p:spPr>
      </p:pic>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95600" y="1103577"/>
            <a:ext cx="3987271" cy="1198844"/>
          </a:xfrm>
          <a:prstGeom prst="rect">
            <a:avLst/>
          </a:prstGeom>
        </p:spPr>
      </p:pic>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l="28655" r="24040" b="14667"/>
          <a:stretch>
            <a:fillRect/>
          </a:stretch>
        </p:blipFill>
        <p:spPr>
          <a:xfrm>
            <a:off x="152960" y="1072908"/>
            <a:ext cx="1644332" cy="2473072"/>
          </a:xfrm>
          <a:prstGeom prst="rect">
            <a:avLst/>
          </a:prstGeom>
        </p:spPr>
      </p:pic>
      <p:pic>
        <p:nvPicPr>
          <p:cNvPr id="12" name="Graphic 11"/>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114791" y="1126445"/>
            <a:ext cx="1898579" cy="1198844"/>
          </a:xfrm>
          <a:prstGeom prst="rect">
            <a:avLst/>
          </a:prstGeom>
        </p:spPr>
      </p:pic>
      <p:pic>
        <p:nvPicPr>
          <p:cNvPr id="15" name="Picture 1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736793" y="2320822"/>
            <a:ext cx="1078981" cy="878049"/>
          </a:xfrm>
          <a:prstGeom prst="rect">
            <a:avLst/>
          </a:prstGeom>
        </p:spPr>
      </p:pic>
      <p:pic>
        <p:nvPicPr>
          <p:cNvPr id="4" name="Picture 3" descr="Logo, company name&#10;&#10;Description automatically generated"/>
          <p:cNvPicPr>
            <a:picLocks noChangeAspect="1"/>
          </p:cNvPicPr>
          <p:nvPr/>
        </p:nvPicPr>
        <p:blipFill rotWithShape="1">
          <a:blip r:embed="rId9" cstate="print">
            <a:alphaModFix amt="50000"/>
            <a:extLst>
              <a:ext uri="{28A0092B-C50C-407E-A947-70E740481C1C}">
                <a14:useLocalDpi xmlns:a14="http://schemas.microsoft.com/office/drawing/2010/main" val="0"/>
              </a:ext>
            </a:extLst>
          </a:blip>
          <a:srcRect t="22800" b="23227"/>
          <a:stretch>
            <a:fillRect/>
          </a:stretch>
        </p:blipFill>
        <p:spPr>
          <a:xfrm>
            <a:off x="7142260" y="2266555"/>
            <a:ext cx="1227515" cy="1129942"/>
          </a:xfrm>
          <a:prstGeom prst="rect">
            <a:avLst/>
          </a:prstGeom>
          <a:noFill/>
        </p:spPr>
      </p:pic>
      <p:pic>
        <p:nvPicPr>
          <p:cNvPr id="5" name="Content Placeholder 4" descr="Logo, icon&#10;&#10;Description automatically generated"/>
          <p:cNvPicPr>
            <a:picLocks noChangeAspect="1"/>
          </p:cNvPicPr>
          <p:nvPr/>
        </p:nvPicPr>
        <p:blipFill>
          <a:blip r:embed="rId10" cstate="print">
            <a:alphaModFix amt="50000"/>
            <a:extLst>
              <a:ext uri="{28A0092B-C50C-407E-A947-70E740481C1C}">
                <a14:useLocalDpi xmlns:a14="http://schemas.microsoft.com/office/drawing/2010/main" val="0"/>
              </a:ext>
            </a:extLst>
          </a:blip>
          <a:stretch>
            <a:fillRect/>
          </a:stretch>
        </p:blipFill>
        <p:spPr>
          <a:xfrm>
            <a:off x="10626236" y="1024884"/>
            <a:ext cx="1214120" cy="1134071"/>
          </a:xfrm>
          <a:prstGeom prst="rect">
            <a:avLst/>
          </a:prstGeom>
          <a:blipFill dpi="0" rotWithShape="1">
            <a:blip r:embed="rId11">
              <a:alphaModFix amt="50000"/>
              <a:extLst>
                <a:ext uri="{96DAC541-7B7A-43D3-8B79-37D633B846F1}">
                  <asvg:svgBlip xmlns:asvg="http://schemas.microsoft.com/office/drawing/2016/SVG/main" r:embed="rId12"/>
                </a:ext>
              </a:extLst>
            </a:blip>
            <a:srcRect/>
            <a:stretch>
              <a:fillRect/>
            </a:stretch>
          </a:blipFill>
        </p:spPr>
      </p:pic>
      <p:sp>
        <p:nvSpPr>
          <p:cNvPr id="6" name="Text Box 19"/>
          <p:cNvSpPr/>
          <p:nvPr/>
        </p:nvSpPr>
        <p:spPr>
          <a:xfrm>
            <a:off x="3042022" y="2328749"/>
            <a:ext cx="1343425" cy="599304"/>
          </a:xfrm>
          <a:prstGeom prst="rect">
            <a:avLst/>
          </a:prstGeom>
          <a:solidFill>
            <a:srgbClr val="FFFFFF"/>
          </a:solidFill>
          <a:ln w="6350" cap="flat" cmpd="sng">
            <a:solidFill>
              <a:srgbClr val="000000"/>
            </a:solidFill>
            <a:prstDash val="solid"/>
            <a:round/>
          </a:ln>
        </p:spPr>
        <p:txBody>
          <a:bodyPr vert="horz" wrap="square" lIns="91440" tIns="45720" rIns="91440" bIns="45720" anchor="t">
            <a:noAutofit/>
          </a:bodyPr>
          <a:lstStyle/>
          <a:p>
            <a:pPr>
              <a:lnSpc>
                <a:spcPct val="107000"/>
              </a:lnSpc>
              <a:spcAft>
                <a:spcPts val="800"/>
              </a:spcAft>
            </a:pPr>
            <a:r>
              <a:rPr lang="en-GB" sz="2000" dirty="0">
                <a:effectLst/>
                <a:latin typeface="Calibri" panose="020F0502020204030204" pitchFamily="34" charset="0"/>
                <a:ea typeface="Calibri" panose="020F0502020204030204" pitchFamily="34" charset="0"/>
                <a:cs typeface="Arial" panose="020B0604020202020204" pitchFamily="34" charset="0"/>
              </a:rPr>
              <a:t>R</a:t>
            </a:r>
            <a:r>
              <a:rPr lang="en-GB" sz="2000" b="1" spc="50" dirty="0">
                <a:ln w="6350" cap="flat" cmpd="sng" algn="ctr">
                  <a:solidFill>
                    <a:srgbClr val="63A536"/>
                  </a:solidFill>
                  <a:prstDash val="solid"/>
                  <a:round/>
                </a:ln>
                <a:solidFill>
                  <a:srgbClr val="FDFEFD"/>
                </a:solidFill>
                <a:effectLst>
                  <a:glow rad="50800">
                    <a:srgbClr val="68D51E">
                      <a:alpha val="30000"/>
                    </a:srgbClr>
                  </a:glow>
                </a:effectLst>
                <a:latin typeface="Calibri" panose="020F0502020204030204" pitchFamily="34" charset="0"/>
                <a:ea typeface="Calibri" panose="020F0502020204030204" pitchFamily="34" charset="0"/>
                <a:cs typeface="Arial" panose="020B0604020202020204" pitchFamily="34" charset="0"/>
              </a:rPr>
              <a:t>E</a:t>
            </a:r>
            <a:r>
              <a:rPr lang="en-GB" sz="2000" dirty="0">
                <a:effectLst/>
                <a:latin typeface="Calibri" panose="020F0502020204030204" pitchFamily="34" charset="0"/>
                <a:ea typeface="Calibri" panose="020F0502020204030204" pitchFamily="34" charset="0"/>
                <a:cs typeface="Arial" panose="020B0604020202020204" pitchFamily="34" charset="0"/>
              </a:rPr>
              <a:t>S</a:t>
            </a:r>
            <a:r>
              <a:rPr lang="en-GB" sz="2000" b="1" dirty="0">
                <a:ln w="12256" cap="flat" cmpd="dbl" algn="ctr">
                  <a:solidFill>
                    <a:srgbClr val="FF6A00"/>
                  </a:solidFill>
                  <a:prstDash val="solid"/>
                  <a:miter lim="0"/>
                </a:ln>
                <a:gradFill>
                  <a:gsLst>
                    <a:gs pos="0">
                      <a:srgbClr val="FFF4F1"/>
                    </a:gs>
                    <a:gs pos="10000">
                      <a:srgbClr val="FFF4F1"/>
                    </a:gs>
                    <a:gs pos="60001">
                      <a:srgbClr val="FFDDD1"/>
                    </a:gs>
                    <a:gs pos="100000">
                      <a:srgbClr val="FFA177"/>
                    </a:gs>
                  </a:gsLst>
                  <a:lin ang="5400000" scaled="0"/>
                </a:gradFill>
                <a:effectLst>
                  <a:outerShdw blurRad="38100" dist="38100" dir="7020000" algn="tl">
                    <a:srgbClr val="000000">
                      <a:alpha val="35000"/>
                    </a:srgbClr>
                  </a:outerShdw>
                </a:effectLst>
                <a:latin typeface="Calibri" panose="020F0502020204030204" pitchFamily="34" charset="0"/>
                <a:ea typeface="Calibri" panose="020F0502020204030204" pitchFamily="34" charset="0"/>
                <a:cs typeface="Arial" panose="020B0604020202020204" pitchFamily="34" charset="0"/>
              </a:rPr>
              <a:t>A</a:t>
            </a:r>
            <a:r>
              <a:rPr lang="en-GB" sz="2000" dirty="0">
                <a:effectLst/>
                <a:latin typeface="Calibri" panose="020F0502020204030204" pitchFamily="34" charset="0"/>
                <a:ea typeface="Calibri" panose="020F0502020204030204" pitchFamily="34" charset="0"/>
                <a:cs typeface="Arial" panose="020B0604020202020204" pitchFamily="34" charset="0"/>
              </a:rPr>
              <a:t>D</a:t>
            </a:r>
            <a:r>
              <a:rPr lang="en-GB" sz="2000" b="1" dirty="0">
                <a:ln w="5271" cap="flat" cmpd="sng" algn="ctr">
                  <a:solidFill>
                    <a:srgbClr val="4F92CE"/>
                  </a:solidFill>
                  <a:prstDash val="solid"/>
                  <a:round/>
                </a:ln>
                <a:gradFill>
                  <a:gsLst>
                    <a:gs pos="0">
                      <a:srgbClr val="BADBFF"/>
                    </a:gs>
                    <a:gs pos="9000">
                      <a:srgbClr val="95CCFF"/>
                    </a:gs>
                    <a:gs pos="50000">
                      <a:srgbClr val="004EA2"/>
                    </a:gs>
                    <a:gs pos="79000">
                      <a:srgbClr val="95CCFF"/>
                    </a:gs>
                    <a:gs pos="100000">
                      <a:srgbClr val="BADBFF"/>
                    </a:gs>
                  </a:gsLst>
                  <a:lin ang="5400000" scaled="0"/>
                </a:gradFill>
                <a:effectLst/>
                <a:latin typeface="Calibri" panose="020F0502020204030204" pitchFamily="34" charset="0"/>
                <a:ea typeface="Calibri" panose="020F0502020204030204" pitchFamily="34" charset="0"/>
                <a:cs typeface="Arial" panose="020B0604020202020204" pitchFamily="34" charset="0"/>
              </a:rPr>
              <a:t>E</a:t>
            </a:r>
            <a:r>
              <a:rPr lang="en-GB" sz="2000" dirty="0">
                <a:effectLst/>
                <a:latin typeface="Calibri" panose="020F0502020204030204" pitchFamily="34" charset="0"/>
                <a:ea typeface="Calibri" panose="020F0502020204030204" pitchFamily="34" charset="0"/>
                <a:cs typeface="Arial" panose="020B0604020202020204" pitchFamily="34" charset="0"/>
              </a:rPr>
              <a:t>-S</a:t>
            </a:r>
            <a:r>
              <a:rPr lang="en-GB" sz="2000" b="1" dirty="0">
                <a:gradFill>
                  <a:gsLst>
                    <a:gs pos="0">
                      <a:srgbClr val="316B09"/>
                    </a:gs>
                    <a:gs pos="78000">
                      <a:srgbClr val="76D941"/>
                    </a:gs>
                    <a:gs pos="100000">
                      <a:srgbClr val="F0FAEE"/>
                    </a:gs>
                  </a:gsLst>
                  <a:lin ang="5400000" scaled="0"/>
                </a:gradFill>
                <a:effectLst>
                  <a:outerShdw blurRad="69850" dist="38100" dir="5400000" sx="0" sy="0">
                    <a:srgbClr val="000000">
                      <a:alpha val="64999"/>
                    </a:srgbClr>
                  </a:outerShdw>
                </a:effectLst>
                <a:latin typeface="Calibri" panose="020F0502020204030204" pitchFamily="34" charset="0"/>
                <a:ea typeface="Calibri" panose="020F0502020204030204" pitchFamily="34" charset="0"/>
                <a:cs typeface="Arial" panose="020B0604020202020204" pitchFamily="34" charset="0"/>
              </a:rPr>
              <a:t>L</a:t>
            </a:r>
            <a:endParaRPr lang="en-US" sz="11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7" name="Picture 6"/>
          <p:cNvPicPr/>
          <p:nvPr/>
        </p:nvPicPr>
        <p:blipFill>
          <a:blip r:embed="rId13" cstate="print"/>
          <a:srcRect/>
          <a:stretch>
            <a:fillRect/>
          </a:stretch>
        </p:blipFill>
        <p:spPr>
          <a:xfrm>
            <a:off x="5991048" y="2395156"/>
            <a:ext cx="1123315" cy="825604"/>
          </a:xfrm>
          <a:prstGeom prst="rect">
            <a:avLst/>
          </a:prstGeom>
          <a:ln>
            <a:noFill/>
          </a:ln>
        </p:spPr>
      </p:pic>
      <p:pic>
        <p:nvPicPr>
          <p:cNvPr id="11" name="Picture 3"/>
          <p:cNvPicPr>
            <a:picLocks noChangeAspect="1" noChangeArrowheads="1"/>
          </p:cNvPicPr>
          <p:nvPr/>
        </p:nvPicPr>
        <p:blipFill>
          <a:blip r:embed="rId14" cstate="print"/>
          <a:srcRect/>
          <a:stretch>
            <a:fillRect/>
          </a:stretch>
        </p:blipFill>
        <p:spPr bwMode="auto">
          <a:xfrm>
            <a:off x="10624202" y="1817418"/>
            <a:ext cx="1302583" cy="1183205"/>
          </a:xfrm>
          <a:prstGeom prst="rect">
            <a:avLst/>
          </a:prstGeom>
          <a:noFill/>
          <a:ln w="9525">
            <a:noFill/>
            <a:miter lim="800000"/>
            <a:headEnd/>
            <a:tailEnd/>
          </a:ln>
        </p:spPr>
      </p:pic>
      <p:pic>
        <p:nvPicPr>
          <p:cNvPr id="13" name="Picture 12" descr="Ãhnliches Foto"/>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10428748" y="3106804"/>
            <a:ext cx="1405671" cy="1342633"/>
          </a:xfrm>
          <a:prstGeom prst="rect">
            <a:avLst/>
          </a:prstGeom>
          <a:noFill/>
          <a:ln>
            <a:noFill/>
          </a:ln>
        </p:spPr>
      </p:pic>
      <p:pic>
        <p:nvPicPr>
          <p:cNvPr id="16" name="Picture 15" descr="http://www.interias.org.gh/sites/default/files/project%20image/IDRC.PNG"/>
          <p:cNvPicPr/>
          <p:nvPr/>
        </p:nvPicPr>
        <p:blipFill>
          <a:blip r:embed="rId16">
            <a:extLst>
              <a:ext uri="{28A0092B-C50C-407E-A947-70E740481C1C}">
                <a14:useLocalDpi xmlns:a14="http://schemas.microsoft.com/office/drawing/2010/main" val="0"/>
              </a:ext>
            </a:extLst>
          </a:blip>
          <a:srcRect/>
          <a:stretch>
            <a:fillRect/>
          </a:stretch>
        </p:blipFill>
        <p:spPr bwMode="auto">
          <a:xfrm>
            <a:off x="10638716" y="4301442"/>
            <a:ext cx="1325086" cy="1870197"/>
          </a:xfrm>
          <a:prstGeom prst="rect">
            <a:avLst/>
          </a:prstGeom>
          <a:noFill/>
          <a:ln>
            <a:noFill/>
          </a:ln>
        </p:spPr>
      </p:pic>
      <p:pic>
        <p:nvPicPr>
          <p:cNvPr id="17" name="Picture 16" descr="D:\GBWhatsApp Images\23288137757_status_ad4f0f214c3f4cb180620a819e0756f2.jpg"/>
          <p:cNvPicPr/>
          <p:nvPr/>
        </p:nvPicPr>
        <p:blipFill>
          <a:blip r:embed="rId17" cstate="print"/>
          <a:srcRect/>
          <a:stretch>
            <a:fillRect/>
          </a:stretch>
        </p:blipFill>
        <p:spPr bwMode="auto">
          <a:xfrm>
            <a:off x="185472" y="3490155"/>
            <a:ext cx="1239366" cy="1392768"/>
          </a:xfrm>
          <a:prstGeom prst="rect">
            <a:avLst/>
          </a:prstGeom>
          <a:noFill/>
          <a:ln w="9525">
            <a:noFill/>
            <a:miter lim="800000"/>
            <a:headEnd/>
            <a:tailEnd/>
          </a:ln>
        </p:spPr>
      </p:pic>
      <p:pic>
        <p:nvPicPr>
          <p:cNvPr id="1026" name="Picture 2" descr="National Association of Farmers of Sierra Leone (NAFSL) - FO-MAPP"/>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402735" y="3551672"/>
            <a:ext cx="1733550" cy="1581313"/>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0"/>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3154719" y="3623148"/>
            <a:ext cx="1752600" cy="1581313"/>
          </a:xfrm>
          <a:prstGeom prst="rect">
            <a:avLst/>
          </a:prstGeom>
        </p:spPr>
      </p:pic>
      <p:pic>
        <p:nvPicPr>
          <p:cNvPr id="23" name="Picture 22"/>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4875847" y="3424729"/>
            <a:ext cx="1633286" cy="1581313"/>
          </a:xfrm>
          <a:prstGeom prst="rect">
            <a:avLst/>
          </a:prstGeom>
        </p:spPr>
      </p:pic>
      <p:pic>
        <p:nvPicPr>
          <p:cNvPr id="25" name="Picture 24"/>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4530586" y="2387488"/>
            <a:ext cx="1479071" cy="1009009"/>
          </a:xfrm>
          <a:prstGeom prst="rect">
            <a:avLst/>
          </a:prstGeom>
        </p:spPr>
      </p:pic>
      <p:pic>
        <p:nvPicPr>
          <p:cNvPr id="30" name="Picture 29"/>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155058" y="5027196"/>
            <a:ext cx="1319411" cy="1048550"/>
          </a:xfrm>
          <a:prstGeom prst="rect">
            <a:avLst/>
          </a:prstGeom>
        </p:spPr>
      </p:pic>
      <p:pic>
        <p:nvPicPr>
          <p:cNvPr id="32" name="Picture 31"/>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1538867" y="5162704"/>
            <a:ext cx="1093543" cy="922408"/>
          </a:xfrm>
          <a:prstGeom prst="rect">
            <a:avLst/>
          </a:prstGeom>
        </p:spPr>
      </p:pic>
      <p:pic>
        <p:nvPicPr>
          <p:cNvPr id="34" name="Picture 33"/>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9041535" y="1085912"/>
            <a:ext cx="1405671" cy="1321995"/>
          </a:xfrm>
          <a:prstGeom prst="rect">
            <a:avLst/>
          </a:prstGeom>
        </p:spPr>
      </p:pic>
      <p:pic>
        <p:nvPicPr>
          <p:cNvPr id="36" name="Picture 35"/>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3138764" y="2740807"/>
            <a:ext cx="1388737" cy="907839"/>
          </a:xfrm>
          <a:prstGeom prst="rect">
            <a:avLst/>
          </a:prstGeom>
        </p:spPr>
      </p:pic>
      <p:pic>
        <p:nvPicPr>
          <p:cNvPr id="38" name="Picture 37"/>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9608659" y="4672599"/>
            <a:ext cx="1053837" cy="1221284"/>
          </a:xfrm>
          <a:prstGeom prst="rect">
            <a:avLst/>
          </a:prstGeom>
        </p:spPr>
      </p:pic>
      <p:pic>
        <p:nvPicPr>
          <p:cNvPr id="40" name="Picture 39"/>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a:off x="8451646" y="4763942"/>
            <a:ext cx="1229670" cy="1221284"/>
          </a:xfrm>
          <a:prstGeom prst="rect">
            <a:avLst/>
          </a:prstGeom>
        </p:spPr>
      </p:pic>
      <p:pic>
        <p:nvPicPr>
          <p:cNvPr id="42" name="Picture 41"/>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5663275" y="5023092"/>
            <a:ext cx="1027888" cy="1052653"/>
          </a:xfrm>
          <a:prstGeom prst="rect">
            <a:avLst/>
          </a:prstGeom>
        </p:spPr>
      </p:pic>
      <p:pic>
        <p:nvPicPr>
          <p:cNvPr id="44" name="Picture 43"/>
          <p:cNvPicPr>
            <a:picLocks noChangeAspect="1"/>
          </p:cNvPicPr>
          <p:nvPr/>
        </p:nvPicPr>
        <p:blipFill>
          <a:blip r:embed="rId29">
            <a:extLst>
              <a:ext uri="{28A0092B-C50C-407E-A947-70E740481C1C}">
                <a14:useLocalDpi xmlns:a14="http://schemas.microsoft.com/office/drawing/2010/main" val="0"/>
              </a:ext>
            </a:extLst>
          </a:blip>
          <a:stretch>
            <a:fillRect/>
          </a:stretch>
        </p:blipFill>
        <p:spPr>
          <a:xfrm>
            <a:off x="4834164" y="5100147"/>
            <a:ext cx="788672" cy="897879"/>
          </a:xfrm>
          <a:prstGeom prst="rect">
            <a:avLst/>
          </a:prstGeom>
        </p:spPr>
      </p:pic>
      <p:pic>
        <p:nvPicPr>
          <p:cNvPr id="46" name="Picture 45"/>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3984159" y="5135387"/>
            <a:ext cx="858812" cy="935210"/>
          </a:xfrm>
          <a:prstGeom prst="rect">
            <a:avLst/>
          </a:prstGeom>
        </p:spPr>
      </p:pic>
      <p:pic>
        <p:nvPicPr>
          <p:cNvPr id="48" name="Picture 47"/>
          <p:cNvPicPr>
            <a:picLocks noChangeAspect="1"/>
          </p:cNvPicPr>
          <p:nvPr/>
        </p:nvPicPr>
        <p:blipFill>
          <a:blip r:embed="rId31">
            <a:extLst>
              <a:ext uri="{28A0092B-C50C-407E-A947-70E740481C1C}">
                <a14:useLocalDpi xmlns:a14="http://schemas.microsoft.com/office/drawing/2010/main" val="0"/>
              </a:ext>
            </a:extLst>
          </a:blip>
          <a:stretch>
            <a:fillRect/>
          </a:stretch>
        </p:blipFill>
        <p:spPr>
          <a:xfrm>
            <a:off x="3298461" y="5165607"/>
            <a:ext cx="669610" cy="935210"/>
          </a:xfrm>
          <a:prstGeom prst="rect">
            <a:avLst/>
          </a:prstGeom>
        </p:spPr>
      </p:pic>
      <p:pic>
        <p:nvPicPr>
          <p:cNvPr id="51" name="Picture 50"/>
          <p:cNvPicPr>
            <a:picLocks noChangeAspect="1"/>
          </p:cNvPicPr>
          <p:nvPr/>
        </p:nvPicPr>
        <p:blipFill rotWithShape="1">
          <a:blip r:embed="rId32">
            <a:extLst>
              <a:ext uri="{28A0092B-C50C-407E-A947-70E740481C1C}">
                <a14:useLocalDpi xmlns:a14="http://schemas.microsoft.com/office/drawing/2010/main" val="0"/>
              </a:ext>
            </a:extLst>
          </a:blip>
          <a:srcRect l="12284" t="30490" r="6962" b="27804"/>
          <a:stretch>
            <a:fillRect/>
          </a:stretch>
        </p:blipFill>
        <p:spPr>
          <a:xfrm>
            <a:off x="7987159" y="3432099"/>
            <a:ext cx="1463910" cy="1191261"/>
          </a:xfrm>
          <a:prstGeom prst="rect">
            <a:avLst/>
          </a:prstGeom>
        </p:spPr>
      </p:pic>
      <p:pic>
        <p:nvPicPr>
          <p:cNvPr id="53" name="Picture 52"/>
          <p:cNvPicPr>
            <a:picLocks noChangeAspect="1"/>
          </p:cNvPicPr>
          <p:nvPr/>
        </p:nvPicPr>
        <p:blipFill>
          <a:blip r:embed="rId33">
            <a:extLst>
              <a:ext uri="{28A0092B-C50C-407E-A947-70E740481C1C}">
                <a14:useLocalDpi xmlns:a14="http://schemas.microsoft.com/office/drawing/2010/main" val="0"/>
              </a:ext>
            </a:extLst>
          </a:blip>
          <a:stretch>
            <a:fillRect/>
          </a:stretch>
        </p:blipFill>
        <p:spPr>
          <a:xfrm>
            <a:off x="2672312" y="5162758"/>
            <a:ext cx="647566" cy="907839"/>
          </a:xfrm>
          <a:prstGeom prst="rect">
            <a:avLst/>
          </a:prstGeom>
        </p:spPr>
      </p:pic>
      <p:pic>
        <p:nvPicPr>
          <p:cNvPr id="55" name="Picture 54"/>
          <p:cNvPicPr>
            <a:picLocks noChangeAspect="1"/>
          </p:cNvPicPr>
          <p:nvPr/>
        </p:nvPicPr>
        <p:blipFill>
          <a:blip r:embed="rId34">
            <a:extLst>
              <a:ext uri="{28A0092B-C50C-407E-A947-70E740481C1C}">
                <a14:useLocalDpi xmlns:a14="http://schemas.microsoft.com/office/drawing/2010/main" val="0"/>
              </a:ext>
            </a:extLst>
          </a:blip>
          <a:stretch>
            <a:fillRect/>
          </a:stretch>
        </p:blipFill>
        <p:spPr>
          <a:xfrm>
            <a:off x="6543862" y="3416083"/>
            <a:ext cx="1425731" cy="1437821"/>
          </a:xfrm>
          <a:prstGeom prst="rect">
            <a:avLst/>
          </a:prstGeom>
        </p:spPr>
      </p:pic>
      <p:pic>
        <p:nvPicPr>
          <p:cNvPr id="57" name="Picture 56"/>
          <p:cNvPicPr>
            <a:picLocks noChangeAspect="1"/>
          </p:cNvPicPr>
          <p:nvPr/>
        </p:nvPicPr>
        <p:blipFill>
          <a:blip r:embed="rId35">
            <a:extLst>
              <a:ext uri="{28A0092B-C50C-407E-A947-70E740481C1C}">
                <a14:useLocalDpi xmlns:a14="http://schemas.microsoft.com/office/drawing/2010/main" val="0"/>
              </a:ext>
            </a:extLst>
          </a:blip>
          <a:stretch>
            <a:fillRect/>
          </a:stretch>
        </p:blipFill>
        <p:spPr>
          <a:xfrm>
            <a:off x="1742479" y="2926043"/>
            <a:ext cx="1334203" cy="664493"/>
          </a:xfrm>
          <a:prstGeom prst="rect">
            <a:avLst/>
          </a:prstGeom>
        </p:spPr>
      </p:pic>
      <p:pic>
        <p:nvPicPr>
          <p:cNvPr id="19" name="Picture 18"/>
          <p:cNvPicPr>
            <a:picLocks noChangeAspect="1"/>
          </p:cNvPicPr>
          <p:nvPr/>
        </p:nvPicPr>
        <p:blipFill>
          <a:blip r:embed="rId36">
            <a:extLst>
              <a:ext uri="{28A0092B-C50C-407E-A947-70E740481C1C}">
                <a14:useLocalDpi xmlns:a14="http://schemas.microsoft.com/office/drawing/2010/main" val="0"/>
              </a:ext>
            </a:extLst>
          </a:blip>
          <a:stretch>
            <a:fillRect/>
          </a:stretch>
        </p:blipFill>
        <p:spPr>
          <a:xfrm>
            <a:off x="9378375" y="3400441"/>
            <a:ext cx="1011299" cy="1255547"/>
          </a:xfrm>
          <a:prstGeom prst="rect">
            <a:avLst/>
          </a:prstGeom>
        </p:spPr>
      </p:pic>
      <p:pic>
        <p:nvPicPr>
          <p:cNvPr id="22" name="Picture 21"/>
          <p:cNvPicPr>
            <a:picLocks noChangeAspect="1"/>
          </p:cNvPicPr>
          <p:nvPr/>
        </p:nvPicPr>
        <p:blipFill>
          <a:blip r:embed="rId37">
            <a:extLst>
              <a:ext uri="{28A0092B-C50C-407E-A947-70E740481C1C}">
                <a14:useLocalDpi xmlns:a14="http://schemas.microsoft.com/office/drawing/2010/main" val="0"/>
              </a:ext>
            </a:extLst>
          </a:blip>
          <a:stretch>
            <a:fillRect/>
          </a:stretch>
        </p:blipFill>
        <p:spPr>
          <a:xfrm>
            <a:off x="1692499" y="1077988"/>
            <a:ext cx="1343425" cy="1309500"/>
          </a:xfrm>
          <a:prstGeom prst="rect">
            <a:avLst/>
          </a:prstGeom>
        </p:spPr>
      </p:pic>
      <p:pic>
        <p:nvPicPr>
          <p:cNvPr id="26" name="Picture 25"/>
          <p:cNvPicPr>
            <a:picLocks noChangeAspect="1"/>
          </p:cNvPicPr>
          <p:nvPr/>
        </p:nvPicPr>
        <p:blipFill>
          <a:blip r:embed="rId38">
            <a:extLst>
              <a:ext uri="{28A0092B-C50C-407E-A947-70E740481C1C}">
                <a14:useLocalDpi xmlns:a14="http://schemas.microsoft.com/office/drawing/2010/main" val="0"/>
              </a:ext>
            </a:extLst>
          </a:blip>
          <a:stretch>
            <a:fillRect/>
          </a:stretch>
        </p:blipFill>
        <p:spPr>
          <a:xfrm>
            <a:off x="6817839" y="4932447"/>
            <a:ext cx="1512390" cy="1131325"/>
          </a:xfrm>
          <a:prstGeom prst="rect">
            <a:avLst/>
          </a:prstGeom>
        </p:spPr>
      </p:pic>
      <p:grpSp>
        <p:nvGrpSpPr>
          <p:cNvPr id="18" name="Group 17">
            <a:extLst>
              <a:ext uri="{FF2B5EF4-FFF2-40B4-BE49-F238E27FC236}">
                <a16:creationId xmlns:a16="http://schemas.microsoft.com/office/drawing/2014/main" id="{D1EADE71-6FD6-EE24-7C9F-8218DE2BC6E4}"/>
              </a:ext>
            </a:extLst>
          </p:cNvPr>
          <p:cNvGrpSpPr/>
          <p:nvPr/>
        </p:nvGrpSpPr>
        <p:grpSpPr>
          <a:xfrm>
            <a:off x="1354062" y="6076569"/>
            <a:ext cx="9661599" cy="524303"/>
            <a:chOff x="406400" y="2289753"/>
            <a:chExt cx="5689600" cy="619920"/>
          </a:xfrm>
        </p:grpSpPr>
        <p:sp>
          <p:nvSpPr>
            <p:cNvPr id="20" name="Rectangle: Rounded Corners 19">
              <a:extLst>
                <a:ext uri="{FF2B5EF4-FFF2-40B4-BE49-F238E27FC236}">
                  <a16:creationId xmlns:a16="http://schemas.microsoft.com/office/drawing/2014/main" id="{DD156FF1-EA60-F6A8-0E9D-C12248E2A09C}"/>
                </a:ext>
              </a:extLst>
            </p:cNvPr>
            <p:cNvSpPr/>
            <p:nvPr/>
          </p:nvSpPr>
          <p:spPr>
            <a:xfrm>
              <a:off x="406400" y="2289753"/>
              <a:ext cx="5689600" cy="619920"/>
            </a:xfrm>
            <a:prstGeom prst="roundRect">
              <a:avLst/>
            </a:prstGeom>
          </p:spPr>
          <p:style>
            <a:lnRef idx="2">
              <a:schemeClr val="lt1">
                <a:hueOff val="0"/>
                <a:satOff val="0"/>
                <a:lumOff val="0"/>
                <a:alphaOff val="0"/>
              </a:schemeClr>
            </a:lnRef>
            <a:fillRef idx="1">
              <a:schemeClr val="accent5">
                <a:hueOff val="-3676672"/>
                <a:satOff val="-5114"/>
                <a:lumOff val="-1961"/>
                <a:alphaOff val="0"/>
              </a:schemeClr>
            </a:fillRef>
            <a:effectRef idx="0">
              <a:schemeClr val="accent5">
                <a:hueOff val="-3676672"/>
                <a:satOff val="-5114"/>
                <a:lumOff val="-1961"/>
                <a:alphaOff val="0"/>
              </a:schemeClr>
            </a:effectRef>
            <a:fontRef idx="minor">
              <a:schemeClr val="lt1"/>
            </a:fontRef>
          </p:style>
        </p:sp>
        <p:sp>
          <p:nvSpPr>
            <p:cNvPr id="24" name="Rectangle: Rounded Corners 4">
              <a:extLst>
                <a:ext uri="{FF2B5EF4-FFF2-40B4-BE49-F238E27FC236}">
                  <a16:creationId xmlns:a16="http://schemas.microsoft.com/office/drawing/2014/main" id="{26C9A137-9828-1D9D-308D-A2EFF487EF91}"/>
                </a:ext>
              </a:extLst>
            </p:cNvPr>
            <p:cNvSpPr txBox="1"/>
            <p:nvPr/>
          </p:nvSpPr>
          <p:spPr>
            <a:xfrm>
              <a:off x="436662" y="2320015"/>
              <a:ext cx="5629076" cy="55939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15053" tIns="0" rIns="215053" bIns="0" numCol="1" spcCol="1270" anchor="ctr" anchorCtr="0">
              <a:noAutofit/>
            </a:bodyPr>
            <a:lstStyle/>
            <a:p>
              <a:pPr marL="0" lvl="0" indent="0" algn="ctr" defTabSz="933450">
                <a:lnSpc>
                  <a:spcPct val="90000"/>
                </a:lnSpc>
                <a:spcBef>
                  <a:spcPct val="0"/>
                </a:spcBef>
                <a:spcAft>
                  <a:spcPct val="35000"/>
                </a:spcAft>
                <a:buNone/>
              </a:pPr>
              <a:r>
                <a:rPr lang="en-US" sz="2100" b="1" kern="1200" dirty="0">
                  <a:solidFill>
                    <a:srgbClr val="FF0000"/>
                  </a:solidFill>
                  <a:latin typeface="Arial" pitchFamily="34" charset="0"/>
                  <a:cs typeface="Arial" pitchFamily="34" charset="0"/>
                </a:rPr>
                <a:t>HELD AT RARC CONFERENCE ROOM, 17</a:t>
              </a:r>
              <a:r>
                <a:rPr lang="en-US" sz="2100" b="1" baseline="30000" dirty="0">
                  <a:solidFill>
                    <a:srgbClr val="FF0000"/>
                  </a:solidFill>
                  <a:latin typeface="Arial" pitchFamily="34" charset="0"/>
                  <a:cs typeface="Arial" pitchFamily="34" charset="0"/>
                </a:rPr>
                <a:t>th</a:t>
              </a:r>
              <a:r>
                <a:rPr lang="en-US" sz="2100" b="1" kern="1200" baseline="30000" dirty="0">
                  <a:solidFill>
                    <a:srgbClr val="FF0000"/>
                  </a:solidFill>
                  <a:latin typeface="Arial" pitchFamily="34" charset="0"/>
                  <a:cs typeface="Arial" pitchFamily="34" charset="0"/>
                </a:rPr>
                <a:t> </a:t>
              </a:r>
              <a:r>
                <a:rPr lang="en-US" sz="2100" b="1" kern="1200" dirty="0">
                  <a:solidFill>
                    <a:srgbClr val="FF0000"/>
                  </a:solidFill>
                  <a:latin typeface="Arial" pitchFamily="34" charset="0"/>
                  <a:cs typeface="Arial" pitchFamily="34" charset="0"/>
                </a:rPr>
                <a:t>DECEMBER, 2025.</a:t>
              </a:r>
              <a:endParaRPr lang="en-US" sz="2100" kern="1200" dirty="0"/>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432F19-536A-3AB6-8838-8DE07C258DFA}"/>
            </a:ext>
          </a:extLst>
        </p:cNvPr>
        <p:cNvGrpSpPr/>
        <p:nvPr/>
      </p:nvGrpSpPr>
      <p:grpSpPr>
        <a:xfrm>
          <a:off x="0" y="0"/>
          <a:ext cx="0" cy="0"/>
          <a:chOff x="0" y="0"/>
          <a:chExt cx="0" cy="0"/>
        </a:xfrm>
      </p:grpSpPr>
      <p:sp>
        <p:nvSpPr>
          <p:cNvPr id="5" name="Date Placeholder 4">
            <a:extLst>
              <a:ext uri="{FF2B5EF4-FFF2-40B4-BE49-F238E27FC236}">
                <a16:creationId xmlns:a16="http://schemas.microsoft.com/office/drawing/2014/main" id="{122FC5C0-D6BA-8CEF-C774-341530778D0F}"/>
              </a:ext>
            </a:extLst>
          </p:cNvPr>
          <p:cNvSpPr>
            <a:spLocks noGrp="1"/>
          </p:cNvSpPr>
          <p:nvPr>
            <p:ph type="dt" sz="half" idx="10"/>
          </p:nvPr>
        </p:nvSpPr>
        <p:spPr/>
        <p:txBody>
          <a:bodyPr/>
          <a:lstStyle/>
          <a:p>
            <a:fld id="{9FC4B771-0C94-4C27-BA3A-FE6EF534B808}" type="datetime3">
              <a:rPr lang="en-US" smtClean="0"/>
              <a:t>13 December 2025</a:t>
            </a:fld>
            <a:endParaRPr lang="en-US" dirty="0"/>
          </a:p>
        </p:txBody>
      </p:sp>
      <p:sp>
        <p:nvSpPr>
          <p:cNvPr id="8" name="Slide Number Placeholder 7">
            <a:extLst>
              <a:ext uri="{FF2B5EF4-FFF2-40B4-BE49-F238E27FC236}">
                <a16:creationId xmlns:a16="http://schemas.microsoft.com/office/drawing/2014/main" id="{E7842EC2-D293-55EA-1AC0-A9557612657D}"/>
              </a:ext>
            </a:extLst>
          </p:cNvPr>
          <p:cNvSpPr>
            <a:spLocks noGrp="1"/>
          </p:cNvSpPr>
          <p:nvPr>
            <p:ph type="sldNum" sz="quarter" idx="12"/>
          </p:nvPr>
        </p:nvSpPr>
        <p:spPr/>
        <p:txBody>
          <a:bodyPr/>
          <a:lstStyle/>
          <a:p>
            <a:fld id="{C1C11204-8A74-44E9-96C8-B6A49D60E869}" type="slidenum">
              <a:rPr lang="en-US" smtClean="0"/>
              <a:t>7</a:t>
            </a:fld>
            <a:endParaRPr lang="en-US" dirty="0"/>
          </a:p>
        </p:txBody>
      </p:sp>
      <p:grpSp>
        <p:nvGrpSpPr>
          <p:cNvPr id="23" name="Group 22">
            <a:extLst>
              <a:ext uri="{FF2B5EF4-FFF2-40B4-BE49-F238E27FC236}">
                <a16:creationId xmlns:a16="http://schemas.microsoft.com/office/drawing/2014/main" id="{D862CD26-D722-81D9-73EC-8307BFFC70F6}"/>
              </a:ext>
            </a:extLst>
          </p:cNvPr>
          <p:cNvGrpSpPr/>
          <p:nvPr/>
        </p:nvGrpSpPr>
        <p:grpSpPr>
          <a:xfrm>
            <a:off x="228590" y="-18458"/>
            <a:ext cx="11801485" cy="689969"/>
            <a:chOff x="406400" y="3699153"/>
            <a:chExt cx="5689600" cy="1151280"/>
          </a:xfrm>
        </p:grpSpPr>
        <p:sp>
          <p:nvSpPr>
            <p:cNvPr id="24" name="Rectangle: Rounded Corners 23">
              <a:extLst>
                <a:ext uri="{FF2B5EF4-FFF2-40B4-BE49-F238E27FC236}">
                  <a16:creationId xmlns:a16="http://schemas.microsoft.com/office/drawing/2014/main" id="{A3E2767D-6CA4-BE87-AE96-5DF596237FF3}"/>
                </a:ext>
              </a:extLst>
            </p:cNvPr>
            <p:cNvSpPr/>
            <p:nvPr/>
          </p:nvSpPr>
          <p:spPr>
            <a:xfrm>
              <a:off x="406400" y="3699153"/>
              <a:ext cx="5689600" cy="1151280"/>
            </a:xfrm>
            <a:prstGeom prst="roundRect">
              <a:avLst/>
            </a:prstGeom>
          </p:spPr>
          <p:style>
            <a:lnRef idx="2">
              <a:schemeClr val="lt1">
                <a:hueOff val="0"/>
                <a:satOff val="0"/>
                <a:lumOff val="0"/>
                <a:alphaOff val="0"/>
              </a:schemeClr>
            </a:lnRef>
            <a:fillRef idx="1">
              <a:schemeClr val="accent5">
                <a:hueOff val="-7353344"/>
                <a:satOff val="-10228"/>
                <a:lumOff val="-3922"/>
                <a:alphaOff val="0"/>
              </a:schemeClr>
            </a:fillRef>
            <a:effectRef idx="0">
              <a:schemeClr val="accent5">
                <a:hueOff val="-7353344"/>
                <a:satOff val="-10228"/>
                <a:lumOff val="-3922"/>
                <a:alphaOff val="0"/>
              </a:schemeClr>
            </a:effectRef>
            <a:fontRef idx="minor">
              <a:schemeClr val="lt1"/>
            </a:fontRef>
          </p:style>
        </p:sp>
        <p:sp>
          <p:nvSpPr>
            <p:cNvPr id="25" name="Rectangle: Rounded Corners 4">
              <a:extLst>
                <a:ext uri="{FF2B5EF4-FFF2-40B4-BE49-F238E27FC236}">
                  <a16:creationId xmlns:a16="http://schemas.microsoft.com/office/drawing/2014/main" id="{117C1C67-557E-1EB0-D2A1-3CEAFA9CFEA9}"/>
                </a:ext>
              </a:extLst>
            </p:cNvPr>
            <p:cNvSpPr txBox="1"/>
            <p:nvPr/>
          </p:nvSpPr>
          <p:spPr>
            <a:xfrm>
              <a:off x="462601" y="3755354"/>
              <a:ext cx="5552397" cy="103887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15053" tIns="0" rIns="215053" bIns="0" numCol="1" spcCol="1270" anchor="ctr" anchorCtr="0">
              <a:noAutofit/>
            </a:bodyPr>
            <a:lstStyle/>
            <a:p>
              <a:pPr lvl="0" algn="ctr"/>
              <a:r>
                <a:rPr lang="en-US" sz="3500" b="1" dirty="0">
                  <a:latin typeface="Verdana" panose="020B0604030504040204" pitchFamily="34" charset="0"/>
                  <a:ea typeface="Verdana" panose="020B0604030504040204" pitchFamily="34" charset="0"/>
                  <a:cs typeface="Arial" panose="020B0604020202020204" pitchFamily="34" charset="0"/>
                </a:rPr>
                <a:t>RARC</a:t>
              </a:r>
              <a:r>
                <a:rPr lang="en-US" sz="2400" b="1" dirty="0">
                  <a:latin typeface="Arial" panose="020B0604020202020204" pitchFamily="34" charset="0"/>
                  <a:cs typeface="Arial" panose="020B0604020202020204" pitchFamily="34" charset="0"/>
                </a:rPr>
                <a:t> </a:t>
              </a:r>
              <a:r>
                <a:rPr lang="en-US" sz="2000" b="1" dirty="0">
                  <a:latin typeface="Verdana" panose="020B0604030504040204" pitchFamily="34" charset="0"/>
                  <a:ea typeface="Verdana" panose="020B0604030504040204" pitchFamily="34" charset="0"/>
                  <a:cs typeface="Arial" panose="020B0604020202020204" pitchFamily="34" charset="0"/>
                </a:rPr>
                <a:t>cont’d</a:t>
              </a:r>
            </a:p>
          </p:txBody>
        </p:sp>
      </p:grpSp>
      <p:pic>
        <p:nvPicPr>
          <p:cNvPr id="3" name="Picture 2">
            <a:extLst>
              <a:ext uri="{FF2B5EF4-FFF2-40B4-BE49-F238E27FC236}">
                <a16:creationId xmlns:a16="http://schemas.microsoft.com/office/drawing/2014/main" id="{49BE7470-EE90-922C-2D99-945AB4F204E4}"/>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590" y="705192"/>
            <a:ext cx="4188135" cy="2952407"/>
          </a:xfrm>
          <a:prstGeom prst="rect">
            <a:avLst/>
          </a:prstGeom>
          <a:noFill/>
        </p:spPr>
      </p:pic>
      <p:pic>
        <p:nvPicPr>
          <p:cNvPr id="4" name="Picture 3">
            <a:extLst>
              <a:ext uri="{FF2B5EF4-FFF2-40B4-BE49-F238E27FC236}">
                <a16:creationId xmlns:a16="http://schemas.microsoft.com/office/drawing/2014/main" id="{4B47CFB7-75CE-FF05-CC25-07FEB0B1CB68}"/>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8590" y="3409661"/>
            <a:ext cx="2967047" cy="2939468"/>
          </a:xfrm>
          <a:prstGeom prst="rect">
            <a:avLst/>
          </a:prstGeom>
          <a:noFill/>
          <a:ln>
            <a:noFill/>
          </a:ln>
        </p:spPr>
      </p:pic>
      <p:pic>
        <p:nvPicPr>
          <p:cNvPr id="6" name="Picture 5">
            <a:extLst>
              <a:ext uri="{FF2B5EF4-FFF2-40B4-BE49-F238E27FC236}">
                <a16:creationId xmlns:a16="http://schemas.microsoft.com/office/drawing/2014/main" id="{050E2C7E-7789-3C4F-7DEC-BD9A0A827DD8}"/>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22466" y="705192"/>
            <a:ext cx="3789882" cy="2986088"/>
          </a:xfrm>
          <a:prstGeom prst="rect">
            <a:avLst/>
          </a:prstGeom>
          <a:noFill/>
          <a:ln>
            <a:noFill/>
          </a:ln>
        </p:spPr>
      </p:pic>
      <p:pic>
        <p:nvPicPr>
          <p:cNvPr id="7" name="Picture 6">
            <a:extLst>
              <a:ext uri="{FF2B5EF4-FFF2-40B4-BE49-F238E27FC236}">
                <a16:creationId xmlns:a16="http://schemas.microsoft.com/office/drawing/2014/main" id="{E23B64EF-01D5-03DB-43B9-B64B397E6E13}"/>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212348" y="703007"/>
            <a:ext cx="3817728" cy="2986088"/>
          </a:xfrm>
          <a:prstGeom prst="rect">
            <a:avLst/>
          </a:prstGeom>
          <a:noFill/>
          <a:ln>
            <a:noFill/>
          </a:ln>
        </p:spPr>
      </p:pic>
      <p:pic>
        <p:nvPicPr>
          <p:cNvPr id="9" name="Picture 8">
            <a:extLst>
              <a:ext uri="{FF2B5EF4-FFF2-40B4-BE49-F238E27FC236}">
                <a16:creationId xmlns:a16="http://schemas.microsoft.com/office/drawing/2014/main" id="{BB682BBE-6A70-1DFF-5ECE-A63A17AFB95D}"/>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212171" y="3485069"/>
            <a:ext cx="3240388" cy="2881313"/>
          </a:xfrm>
          <a:prstGeom prst="rect">
            <a:avLst/>
          </a:prstGeom>
          <a:noFill/>
          <a:ln>
            <a:noFill/>
          </a:ln>
        </p:spPr>
      </p:pic>
      <p:pic>
        <p:nvPicPr>
          <p:cNvPr id="10" name="Picture 9">
            <a:extLst>
              <a:ext uri="{FF2B5EF4-FFF2-40B4-BE49-F238E27FC236}">
                <a16:creationId xmlns:a16="http://schemas.microsoft.com/office/drawing/2014/main" id="{C0D482C7-07BE-29AF-5F1E-78ACFAE48392}"/>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473466" y="3533818"/>
            <a:ext cx="2690663" cy="2849817"/>
          </a:xfrm>
          <a:prstGeom prst="rect">
            <a:avLst/>
          </a:prstGeom>
          <a:noFill/>
          <a:ln>
            <a:noFill/>
          </a:ln>
        </p:spPr>
      </p:pic>
      <p:pic>
        <p:nvPicPr>
          <p:cNvPr id="11" name="Picture 10">
            <a:extLst>
              <a:ext uri="{FF2B5EF4-FFF2-40B4-BE49-F238E27FC236}">
                <a16:creationId xmlns:a16="http://schemas.microsoft.com/office/drawing/2014/main" id="{52000AB2-2B0C-275B-438A-DB2BABBB8E51}"/>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185036" y="3575639"/>
            <a:ext cx="2892664" cy="2773490"/>
          </a:xfrm>
          <a:prstGeom prst="rect">
            <a:avLst/>
          </a:prstGeom>
          <a:noFill/>
          <a:ln>
            <a:noFill/>
          </a:ln>
        </p:spPr>
      </p:pic>
      <p:sp>
        <p:nvSpPr>
          <p:cNvPr id="12" name="Rectangle 11">
            <a:extLst>
              <a:ext uri="{FF2B5EF4-FFF2-40B4-BE49-F238E27FC236}">
                <a16:creationId xmlns:a16="http://schemas.microsoft.com/office/drawing/2014/main" id="{95231746-F54A-2527-F133-C2DF71ADD5E0}"/>
              </a:ext>
            </a:extLst>
          </p:cNvPr>
          <p:cNvSpPr/>
          <p:nvPr/>
        </p:nvSpPr>
        <p:spPr>
          <a:xfrm>
            <a:off x="1828800" y="6437476"/>
            <a:ext cx="10386204" cy="369332"/>
          </a:xfrm>
          <a:prstGeom prst="rect">
            <a:avLst/>
          </a:prstGeom>
        </p:spPr>
        <p:txBody>
          <a:bodyPr wrap="square">
            <a:spAutoFit/>
          </a:bodyPr>
          <a:lstStyle/>
          <a:p>
            <a:r>
              <a:rPr lang="en-US" b="1" dirty="0">
                <a:solidFill>
                  <a:srgbClr val="FF0000"/>
                </a:solidFill>
                <a:latin typeface="Arial" panose="020B0604020202020204" pitchFamily="34" charset="0"/>
                <a:cs typeface="Arial" panose="020B0604020202020204" pitchFamily="34" charset="0"/>
              </a:rPr>
              <a:t>NEWLY RELEASED LOWLAND VARIETIES ROK42 AND SUB1 ONE UPLAND VARIETY ROK 43</a:t>
            </a:r>
            <a:endParaRPr lang="en-US" sz="2000" b="1" dirty="0">
              <a:solidFill>
                <a:srgbClr val="FF0000"/>
              </a:solidFill>
              <a:latin typeface="Arial" panose="020B0604020202020204" pitchFamily="34" charset="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20637188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0E05A8-4066-3441-B45B-2AAE1DBAC7BB}"/>
            </a:ext>
          </a:extLst>
        </p:cNvPr>
        <p:cNvGrpSpPr/>
        <p:nvPr/>
      </p:nvGrpSpPr>
      <p:grpSpPr>
        <a:xfrm>
          <a:off x="0" y="0"/>
          <a:ext cx="0" cy="0"/>
          <a:chOff x="0" y="0"/>
          <a:chExt cx="0" cy="0"/>
        </a:xfrm>
      </p:grpSpPr>
      <p:sp>
        <p:nvSpPr>
          <p:cNvPr id="5" name="Date Placeholder 4">
            <a:extLst>
              <a:ext uri="{FF2B5EF4-FFF2-40B4-BE49-F238E27FC236}">
                <a16:creationId xmlns:a16="http://schemas.microsoft.com/office/drawing/2014/main" id="{2E13D33C-7D96-3374-3BD3-8E5C396BE68B}"/>
              </a:ext>
            </a:extLst>
          </p:cNvPr>
          <p:cNvSpPr>
            <a:spLocks noGrp="1"/>
          </p:cNvSpPr>
          <p:nvPr>
            <p:ph type="dt" sz="half" idx="10"/>
          </p:nvPr>
        </p:nvSpPr>
        <p:spPr/>
        <p:txBody>
          <a:bodyPr/>
          <a:lstStyle/>
          <a:p>
            <a:fld id="{9FC4B771-0C94-4C27-BA3A-FE6EF534B808}" type="datetime3">
              <a:rPr lang="en-US" smtClean="0"/>
              <a:t>13 December 2025</a:t>
            </a:fld>
            <a:endParaRPr lang="en-US" dirty="0"/>
          </a:p>
        </p:txBody>
      </p:sp>
      <p:sp>
        <p:nvSpPr>
          <p:cNvPr id="8" name="Slide Number Placeholder 7">
            <a:extLst>
              <a:ext uri="{FF2B5EF4-FFF2-40B4-BE49-F238E27FC236}">
                <a16:creationId xmlns:a16="http://schemas.microsoft.com/office/drawing/2014/main" id="{4FD570C4-DE6D-1410-75D3-DF7B798737AB}"/>
              </a:ext>
            </a:extLst>
          </p:cNvPr>
          <p:cNvSpPr>
            <a:spLocks noGrp="1"/>
          </p:cNvSpPr>
          <p:nvPr>
            <p:ph type="sldNum" sz="quarter" idx="12"/>
          </p:nvPr>
        </p:nvSpPr>
        <p:spPr/>
        <p:txBody>
          <a:bodyPr/>
          <a:lstStyle/>
          <a:p>
            <a:fld id="{C1C11204-8A74-44E9-96C8-B6A49D60E869}" type="slidenum">
              <a:rPr lang="en-US" smtClean="0"/>
              <a:t>8</a:t>
            </a:fld>
            <a:endParaRPr lang="en-US" dirty="0"/>
          </a:p>
        </p:txBody>
      </p:sp>
      <p:grpSp>
        <p:nvGrpSpPr>
          <p:cNvPr id="23" name="Group 22">
            <a:extLst>
              <a:ext uri="{FF2B5EF4-FFF2-40B4-BE49-F238E27FC236}">
                <a16:creationId xmlns:a16="http://schemas.microsoft.com/office/drawing/2014/main" id="{E4655B27-8A51-520A-B831-748741966D71}"/>
              </a:ext>
            </a:extLst>
          </p:cNvPr>
          <p:cNvGrpSpPr/>
          <p:nvPr/>
        </p:nvGrpSpPr>
        <p:grpSpPr>
          <a:xfrm>
            <a:off x="228590" y="-18458"/>
            <a:ext cx="11801485" cy="689969"/>
            <a:chOff x="406400" y="3699153"/>
            <a:chExt cx="5689600" cy="1151280"/>
          </a:xfrm>
        </p:grpSpPr>
        <p:sp>
          <p:nvSpPr>
            <p:cNvPr id="24" name="Rectangle: Rounded Corners 23">
              <a:extLst>
                <a:ext uri="{FF2B5EF4-FFF2-40B4-BE49-F238E27FC236}">
                  <a16:creationId xmlns:a16="http://schemas.microsoft.com/office/drawing/2014/main" id="{F769F71D-9B29-5E45-AB5E-A0F90F84C96E}"/>
                </a:ext>
              </a:extLst>
            </p:cNvPr>
            <p:cNvSpPr/>
            <p:nvPr/>
          </p:nvSpPr>
          <p:spPr>
            <a:xfrm>
              <a:off x="406400" y="3699153"/>
              <a:ext cx="5689600" cy="1151280"/>
            </a:xfrm>
            <a:prstGeom prst="roundRect">
              <a:avLst/>
            </a:prstGeom>
          </p:spPr>
          <p:style>
            <a:lnRef idx="2">
              <a:schemeClr val="lt1">
                <a:hueOff val="0"/>
                <a:satOff val="0"/>
                <a:lumOff val="0"/>
                <a:alphaOff val="0"/>
              </a:schemeClr>
            </a:lnRef>
            <a:fillRef idx="1">
              <a:schemeClr val="accent5">
                <a:hueOff val="-7353344"/>
                <a:satOff val="-10228"/>
                <a:lumOff val="-3922"/>
                <a:alphaOff val="0"/>
              </a:schemeClr>
            </a:fillRef>
            <a:effectRef idx="0">
              <a:schemeClr val="accent5">
                <a:hueOff val="-7353344"/>
                <a:satOff val="-10228"/>
                <a:lumOff val="-3922"/>
                <a:alphaOff val="0"/>
              </a:schemeClr>
            </a:effectRef>
            <a:fontRef idx="minor">
              <a:schemeClr val="lt1"/>
            </a:fontRef>
          </p:style>
        </p:sp>
        <p:sp>
          <p:nvSpPr>
            <p:cNvPr id="25" name="Rectangle: Rounded Corners 4">
              <a:extLst>
                <a:ext uri="{FF2B5EF4-FFF2-40B4-BE49-F238E27FC236}">
                  <a16:creationId xmlns:a16="http://schemas.microsoft.com/office/drawing/2014/main" id="{68C316F7-1726-E793-9E36-EC2E23368368}"/>
                </a:ext>
              </a:extLst>
            </p:cNvPr>
            <p:cNvSpPr txBox="1"/>
            <p:nvPr/>
          </p:nvSpPr>
          <p:spPr>
            <a:xfrm>
              <a:off x="462601" y="3755354"/>
              <a:ext cx="5552397" cy="103887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15053" tIns="0" rIns="215053" bIns="0" numCol="1" spcCol="1270" anchor="ctr" anchorCtr="0">
              <a:noAutofit/>
            </a:bodyPr>
            <a:lstStyle/>
            <a:p>
              <a:pPr lvl="0" algn="ctr"/>
              <a:r>
                <a:rPr lang="en-US" sz="3500" b="1" dirty="0">
                  <a:latin typeface="Verdana" panose="020B0604030504040204" pitchFamily="34" charset="0"/>
                  <a:ea typeface="Verdana" panose="020B0604030504040204" pitchFamily="34" charset="0"/>
                  <a:cs typeface="Arial" panose="020B0604020202020204" pitchFamily="34" charset="0"/>
                </a:rPr>
                <a:t>RARC</a:t>
              </a:r>
              <a:r>
                <a:rPr lang="en-US" sz="2400" b="1" dirty="0">
                  <a:latin typeface="Arial" panose="020B0604020202020204" pitchFamily="34" charset="0"/>
                  <a:cs typeface="Arial" panose="020B0604020202020204" pitchFamily="34" charset="0"/>
                </a:rPr>
                <a:t> </a:t>
              </a:r>
              <a:r>
                <a:rPr lang="en-US" sz="2000" b="1" dirty="0">
                  <a:latin typeface="Verdana" panose="020B0604030504040204" pitchFamily="34" charset="0"/>
                  <a:ea typeface="Verdana" panose="020B0604030504040204" pitchFamily="34" charset="0"/>
                  <a:cs typeface="Arial" panose="020B0604020202020204" pitchFamily="34" charset="0"/>
                </a:rPr>
                <a:t>cont’d</a:t>
              </a:r>
            </a:p>
          </p:txBody>
        </p:sp>
      </p:grpSp>
      <p:graphicFrame>
        <p:nvGraphicFramePr>
          <p:cNvPr id="2" name="Table 1">
            <a:extLst>
              <a:ext uri="{FF2B5EF4-FFF2-40B4-BE49-F238E27FC236}">
                <a16:creationId xmlns:a16="http://schemas.microsoft.com/office/drawing/2014/main" id="{12157E94-3815-C7A8-F055-290794CB18A6}"/>
              </a:ext>
            </a:extLst>
          </p:cNvPr>
          <p:cNvGraphicFramePr>
            <a:graphicFrameLocks noGrp="1"/>
          </p:cNvGraphicFramePr>
          <p:nvPr>
            <p:extLst>
              <p:ext uri="{D42A27DB-BD31-4B8C-83A1-F6EECF244321}">
                <p14:modId xmlns:p14="http://schemas.microsoft.com/office/powerpoint/2010/main" val="3035159433"/>
              </p:ext>
            </p:extLst>
          </p:nvPr>
        </p:nvGraphicFramePr>
        <p:xfrm>
          <a:off x="204623" y="701283"/>
          <a:ext cx="11825452" cy="6177788"/>
        </p:xfrm>
        <a:graphic>
          <a:graphicData uri="http://schemas.openxmlformats.org/drawingml/2006/table">
            <a:tbl>
              <a:tblPr firstRow="1" firstCol="1" bandRow="1">
                <a:tableStyleId>{5C22544A-7EE6-4342-B048-85BDC9FD1C3A}</a:tableStyleId>
              </a:tblPr>
              <a:tblGrid>
                <a:gridCol w="2020992">
                  <a:extLst>
                    <a:ext uri="{9D8B030D-6E8A-4147-A177-3AD203B41FA5}">
                      <a16:colId xmlns:a16="http://schemas.microsoft.com/office/drawing/2014/main" val="1147510601"/>
                    </a:ext>
                  </a:extLst>
                </a:gridCol>
                <a:gridCol w="2173857">
                  <a:extLst>
                    <a:ext uri="{9D8B030D-6E8A-4147-A177-3AD203B41FA5}">
                      <a16:colId xmlns:a16="http://schemas.microsoft.com/office/drawing/2014/main" val="1826754891"/>
                    </a:ext>
                  </a:extLst>
                </a:gridCol>
                <a:gridCol w="6280030">
                  <a:extLst>
                    <a:ext uri="{9D8B030D-6E8A-4147-A177-3AD203B41FA5}">
                      <a16:colId xmlns:a16="http://schemas.microsoft.com/office/drawing/2014/main" val="2698269628"/>
                    </a:ext>
                  </a:extLst>
                </a:gridCol>
                <a:gridCol w="1350573">
                  <a:extLst>
                    <a:ext uri="{9D8B030D-6E8A-4147-A177-3AD203B41FA5}">
                      <a16:colId xmlns:a16="http://schemas.microsoft.com/office/drawing/2014/main" val="2087523602"/>
                    </a:ext>
                  </a:extLst>
                </a:gridCol>
              </a:tblGrid>
              <a:tr h="583068">
                <a:tc>
                  <a:txBody>
                    <a:bodyPr/>
                    <a:lstStyle/>
                    <a:p>
                      <a:pPr marL="0" marR="0">
                        <a:lnSpc>
                          <a:spcPct val="115000"/>
                        </a:lnSpc>
                        <a:spcAft>
                          <a:spcPts val="800"/>
                        </a:spcAft>
                        <a:buNone/>
                      </a:pPr>
                      <a:r>
                        <a:rPr lang="en-US" sz="1800" kern="100">
                          <a:effectLst/>
                          <a:latin typeface="Arial" panose="020B0604020202020204" pitchFamily="34" charset="0"/>
                          <a:cs typeface="Arial" panose="020B0604020202020204" pitchFamily="34" charset="0"/>
                        </a:rPr>
                        <a:t>NAME OF PROJECT</a:t>
                      </a:r>
                      <a:endParaRPr lang="en-US" sz="1800" kern="10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tc>
                  <a:txBody>
                    <a:bodyPr/>
                    <a:lstStyle/>
                    <a:p>
                      <a:pPr marL="0" marR="0">
                        <a:lnSpc>
                          <a:spcPct val="115000"/>
                        </a:lnSpc>
                        <a:spcAft>
                          <a:spcPts val="800"/>
                        </a:spcAft>
                        <a:buNone/>
                      </a:pPr>
                      <a:r>
                        <a:rPr lang="en-US" sz="1800" kern="100" dirty="0">
                          <a:effectLst/>
                          <a:latin typeface="Arial" panose="020B0604020202020204" pitchFamily="34" charset="0"/>
                          <a:cs typeface="Arial" panose="020B0604020202020204" pitchFamily="34" charset="0"/>
                        </a:rPr>
                        <a:t>OBJECTIVES</a:t>
                      </a:r>
                      <a:endParaRPr lang="en-US" sz="1800" kern="100" dirty="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tc>
                  <a:txBody>
                    <a:bodyPr/>
                    <a:lstStyle/>
                    <a:p>
                      <a:pPr marL="0" marR="0">
                        <a:lnSpc>
                          <a:spcPct val="115000"/>
                        </a:lnSpc>
                        <a:spcAft>
                          <a:spcPts val="800"/>
                        </a:spcAft>
                        <a:buNone/>
                      </a:pPr>
                      <a:r>
                        <a:rPr lang="en-US" sz="1800" kern="100" dirty="0">
                          <a:effectLst/>
                          <a:latin typeface="Arial" panose="020B0604020202020204" pitchFamily="34" charset="0"/>
                          <a:cs typeface="Arial" panose="020B0604020202020204" pitchFamily="34" charset="0"/>
                        </a:rPr>
                        <a:t>BRIEF SUMMARY</a:t>
                      </a:r>
                      <a:endParaRPr lang="en-US" sz="1800" kern="100" dirty="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tc>
                  <a:txBody>
                    <a:bodyPr/>
                    <a:lstStyle/>
                    <a:p>
                      <a:pPr marL="0" marR="0">
                        <a:lnSpc>
                          <a:spcPct val="115000"/>
                        </a:lnSpc>
                        <a:spcAft>
                          <a:spcPts val="800"/>
                        </a:spcAft>
                        <a:buNone/>
                      </a:pPr>
                      <a:r>
                        <a:rPr lang="en-US" sz="1800" kern="100">
                          <a:effectLst/>
                          <a:latin typeface="Arial" panose="020B0604020202020204" pitchFamily="34" charset="0"/>
                          <a:cs typeface="Arial" panose="020B0604020202020204" pitchFamily="34" charset="0"/>
                        </a:rPr>
                        <a:t>CURRENT STATUS</a:t>
                      </a:r>
                      <a:endParaRPr lang="en-US" sz="1800" kern="100">
                        <a:effectLst/>
                        <a:latin typeface="Arial" panose="020B0604020202020204" pitchFamily="34" charset="0"/>
                        <a:ea typeface="Aptos" panose="020B0004020202020204" pitchFamily="34" charset="0"/>
                        <a:cs typeface="Arial" panose="020B0604020202020204" pitchFamily="34" charset="0"/>
                      </a:endParaRPr>
                    </a:p>
                  </a:txBody>
                  <a:tcPr marL="45992" marR="45992" marT="0" marB="0"/>
                </a:tc>
                <a:extLst>
                  <a:ext uri="{0D108BD9-81ED-4DB2-BD59-A6C34878D82A}">
                    <a16:rowId xmlns:a16="http://schemas.microsoft.com/office/drawing/2014/main" val="636132889"/>
                  </a:ext>
                </a:extLst>
              </a:tr>
              <a:tr h="5573649">
                <a:tc>
                  <a:txBody>
                    <a:bodyPr/>
                    <a:lstStyle/>
                    <a:p>
                      <a:pPr marL="0" marR="0">
                        <a:lnSpc>
                          <a:spcPct val="100000"/>
                        </a:lnSpc>
                        <a:spcAft>
                          <a:spcPts val="0"/>
                        </a:spcAft>
                        <a:buNone/>
                      </a:pPr>
                      <a:r>
                        <a:rPr lang="en-US" sz="1800" kern="100" dirty="0">
                          <a:effectLst/>
                          <a:latin typeface="Arial" panose="020B0604020202020204" pitchFamily="34" charset="0"/>
                          <a:ea typeface="Times New Roman" panose="02020603050405020304" pitchFamily="18" charset="0"/>
                          <a:cs typeface="Arial" panose="020B0604020202020204" pitchFamily="34" charset="0"/>
                        </a:rPr>
                        <a:t>Development of Pest Monitoring and Eco-Friend Control Technologies in Africa (Sierra Leone) </a:t>
                      </a:r>
                      <a:endParaRPr lang="en-US" sz="1800" kern="100" dirty="0">
                        <a:effectLst/>
                        <a:latin typeface="Arial" panose="020B06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dirty="0">
                          <a:effectLst/>
                          <a:latin typeface="Arial" panose="020B0604020202020204" pitchFamily="34" charset="0"/>
                          <a:ea typeface="Aptos" panose="020B0004020202020204" pitchFamily="34" charset="0"/>
                          <a:cs typeface="Arial" panose="020B0604020202020204" pitchFamily="34" charset="0"/>
                        </a:rPr>
                        <a:t>(</a:t>
                      </a:r>
                      <a:r>
                        <a:rPr lang="en-US" sz="1800" b="1" kern="100" dirty="0">
                          <a:effectLst/>
                          <a:latin typeface="Arial" panose="020B0604020202020204" pitchFamily="34" charset="0"/>
                          <a:ea typeface="Times New Roman" panose="02020603050405020304" pitchFamily="18" charset="0"/>
                          <a:cs typeface="Arial" panose="020B0604020202020204" pitchFamily="34" charset="0"/>
                        </a:rPr>
                        <a:t>Monitoring the  Occurrence of Maize FAW,</a:t>
                      </a:r>
                      <a:r>
                        <a:rPr lang="en-US" sz="1800" b="1" i="1" kern="100" dirty="0">
                          <a:effectLst/>
                          <a:latin typeface="Arial" panose="020B0604020202020204" pitchFamily="34" charset="0"/>
                          <a:ea typeface="Times New Roman" panose="02020603050405020304" pitchFamily="18" charset="0"/>
                          <a:cs typeface="Arial" panose="020B0604020202020204" pitchFamily="34" charset="0"/>
                        </a:rPr>
                        <a:t> </a:t>
                      </a:r>
                      <a:r>
                        <a:rPr lang="en-US" sz="1800" b="1" i="1" kern="100" dirty="0" err="1">
                          <a:effectLst/>
                          <a:latin typeface="Arial" panose="020B0604020202020204" pitchFamily="34" charset="0"/>
                          <a:ea typeface="Times New Roman" panose="02020603050405020304" pitchFamily="18" charset="0"/>
                          <a:cs typeface="Arial" panose="020B0604020202020204" pitchFamily="34" charset="0"/>
                        </a:rPr>
                        <a:t>Spodopters</a:t>
                      </a:r>
                      <a:r>
                        <a:rPr lang="en-US" sz="1800" b="1" i="1" kern="100" dirty="0">
                          <a:effectLst/>
                          <a:latin typeface="Arial" panose="020B0604020202020204" pitchFamily="34" charset="0"/>
                          <a:ea typeface="Times New Roman" panose="02020603050405020304" pitchFamily="18" charset="0"/>
                          <a:cs typeface="Arial" panose="020B0604020202020204" pitchFamily="34" charset="0"/>
                        </a:rPr>
                        <a:t> </a:t>
                      </a:r>
                      <a:r>
                        <a:rPr lang="en-US" sz="1800" b="1" i="1" kern="100" dirty="0" err="1">
                          <a:effectLst/>
                          <a:latin typeface="Arial" panose="020B0604020202020204" pitchFamily="34" charset="0"/>
                          <a:ea typeface="Times New Roman" panose="02020603050405020304" pitchFamily="18" charset="0"/>
                          <a:cs typeface="Arial" panose="020B0604020202020204" pitchFamily="34" charset="0"/>
                        </a:rPr>
                        <a:t>frugiperda</a:t>
                      </a:r>
                      <a:r>
                        <a:rPr lang="en-US" sz="1800" b="1" kern="100" dirty="0">
                          <a:effectLst/>
                          <a:latin typeface="Arial" panose="020B0604020202020204" pitchFamily="34" charset="0"/>
                          <a:ea typeface="Times New Roman" panose="02020603050405020304" pitchFamily="18" charset="0"/>
                          <a:cs typeface="Arial" panose="020B0604020202020204" pitchFamily="34" charset="0"/>
                        </a:rPr>
                        <a:t> and Development of Eco-Friendly Control Technologie in Sierra Leone) </a:t>
                      </a:r>
                      <a:r>
                        <a:rPr lang="en-US" sz="1800" kern="100" dirty="0">
                          <a:effectLst/>
                          <a:latin typeface="Arial" panose="020B0604020202020204" pitchFamily="34" charset="0"/>
                          <a:ea typeface="Times New Roman" panose="02020603050405020304" pitchFamily="18" charset="0"/>
                          <a:cs typeface="Arial" panose="020B0604020202020204" pitchFamily="34" charset="0"/>
                        </a:rPr>
                        <a:t>Mr. Swaray (KAFACI)</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1200" dirty="0">
                          <a:solidFill>
                            <a:schemeClr val="lt1"/>
                          </a:solidFill>
                          <a:effectLst/>
                          <a:latin typeface="Arial" panose="020B0604020202020204" pitchFamily="34" charset="0"/>
                          <a:ea typeface="+mn-ea"/>
                          <a:cs typeface="Arial" panose="020B0604020202020204" pitchFamily="34" charset="0"/>
                        </a:rPr>
                        <a:t>Dr. Abdulai (</a:t>
                      </a:r>
                      <a:r>
                        <a:rPr lang="en-US" sz="1800" kern="100" dirty="0">
                          <a:effectLst/>
                          <a:latin typeface="Arial" panose="020B0604020202020204" pitchFamily="34" charset="0"/>
                          <a:ea typeface="Times New Roman" panose="02020603050405020304" pitchFamily="18" charset="0"/>
                          <a:cs typeface="Arial" panose="020B0604020202020204" pitchFamily="34" charset="0"/>
                        </a:rPr>
                        <a:t>KAFACI</a:t>
                      </a:r>
                      <a:r>
                        <a:rPr lang="en-US" sz="1800" b="1" kern="1200" dirty="0">
                          <a:solidFill>
                            <a:schemeClr val="lt1"/>
                          </a:solidFill>
                          <a:effectLst/>
                          <a:latin typeface="Arial" panose="020B0604020202020204" pitchFamily="34" charset="0"/>
                          <a:ea typeface="+mn-ea"/>
                          <a:cs typeface="Arial" panose="020B0604020202020204" pitchFamily="34" charset="0"/>
                        </a:rPr>
                        <a:t>)</a:t>
                      </a:r>
                      <a:endParaRPr lang="en-US" sz="1800"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tc>
                  <a:txBody>
                    <a:bodyPr/>
                    <a:lstStyle/>
                    <a:p>
                      <a:pPr marL="342900" marR="0" lvl="0" indent="-342900" algn="l">
                        <a:lnSpc>
                          <a:spcPct val="100000"/>
                        </a:lnSpc>
                        <a:spcAft>
                          <a:spcPts val="0"/>
                        </a:spcAft>
                        <a:buFont typeface="+mj-lt"/>
                        <a:buAutoNum type="arabicPeriod"/>
                      </a:pPr>
                      <a:r>
                        <a:rPr lang="en-US" sz="1800" kern="100" dirty="0">
                          <a:effectLst/>
                          <a:latin typeface="Arial" panose="020B0604020202020204" pitchFamily="34" charset="0"/>
                          <a:ea typeface="Times New Roman" panose="02020603050405020304" pitchFamily="18" charset="0"/>
                          <a:cs typeface="Arial" panose="020B0604020202020204" pitchFamily="34" charset="0"/>
                        </a:rPr>
                        <a:t>To enhance biological information on the target pest by monitoring occurrence, density and damage for sustainable agriculture in Africa.</a:t>
                      </a:r>
                      <a:endParaRPr lang="en-US" sz="1800" kern="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gn="l">
                        <a:lnSpc>
                          <a:spcPct val="100000"/>
                        </a:lnSpc>
                        <a:spcAft>
                          <a:spcPts val="0"/>
                        </a:spcAft>
                        <a:buFont typeface="+mj-lt"/>
                        <a:buAutoNum type="arabicPeriod"/>
                      </a:pPr>
                      <a:r>
                        <a:rPr lang="en-US" sz="1800" kern="100" dirty="0">
                          <a:effectLst/>
                          <a:latin typeface="Arial" panose="020B0604020202020204" pitchFamily="34" charset="0"/>
                          <a:ea typeface="Times New Roman" panose="02020603050405020304" pitchFamily="18" charset="0"/>
                          <a:cs typeface="Arial" panose="020B0604020202020204" pitchFamily="34" charset="0"/>
                        </a:rPr>
                        <a:t>To develop pest management and prediction systems for sustainable control</a:t>
                      </a:r>
                      <a:endParaRPr lang="en-US" sz="1800" kern="100" dirty="0">
                        <a:effectLst/>
                        <a:latin typeface="Arial" panose="020B0604020202020204" pitchFamily="34" charset="0"/>
                        <a:ea typeface="Aptos" panose="020B0004020202020204" pitchFamily="34" charset="0"/>
                        <a:cs typeface="Arial" panose="020B0604020202020204" pitchFamily="34" charset="0"/>
                      </a:endParaRPr>
                    </a:p>
                    <a:p>
                      <a:pPr marL="0" marR="0">
                        <a:lnSpc>
                          <a:spcPct val="115000"/>
                        </a:lnSpc>
                        <a:spcAft>
                          <a:spcPts val="800"/>
                        </a:spcAft>
                        <a:buNone/>
                      </a:pPr>
                      <a:r>
                        <a:rPr lang="en-US" sz="1800" kern="100" dirty="0">
                          <a:effectLst/>
                          <a:latin typeface="Arial" panose="020B0604020202020204" pitchFamily="34" charset="0"/>
                          <a:ea typeface="Aptos" panose="020B0004020202020204" pitchFamily="34" charset="0"/>
                          <a:cs typeface="Arial" panose="020B0604020202020204" pitchFamily="34" charset="0"/>
                        </a:rPr>
                        <a:t> </a:t>
                      </a:r>
                    </a:p>
                  </a:txBody>
                  <a:tcPr marL="68580" marR="68580" marT="0" marB="0"/>
                </a:tc>
                <a:tc>
                  <a:txBody>
                    <a:bodyPr/>
                    <a:lstStyle/>
                    <a:p>
                      <a:pPr marL="0" marR="0">
                        <a:lnSpc>
                          <a:spcPct val="115000"/>
                        </a:lnSpc>
                        <a:spcAft>
                          <a:spcPts val="800"/>
                        </a:spcAft>
                        <a:buNone/>
                      </a:pPr>
                      <a:r>
                        <a:rPr lang="en-US" sz="1800" kern="100" dirty="0">
                          <a:effectLst/>
                          <a:latin typeface="Arial" panose="020B0604020202020204" pitchFamily="34" charset="0"/>
                          <a:ea typeface="Times New Roman" panose="02020603050405020304" pitchFamily="18" charset="0"/>
                          <a:cs typeface="Arial" panose="020B0604020202020204" pitchFamily="34" charset="0"/>
                        </a:rPr>
                        <a:t>Maize (</a:t>
                      </a:r>
                      <a:r>
                        <a:rPr lang="en-US" sz="1800" i="1" kern="100" dirty="0">
                          <a:effectLst/>
                          <a:latin typeface="Arial" panose="020B0604020202020204" pitchFamily="34" charset="0"/>
                          <a:ea typeface="Times New Roman" panose="02020603050405020304" pitchFamily="18" charset="0"/>
                          <a:cs typeface="Arial" panose="020B0604020202020204" pitchFamily="34" charset="0"/>
                        </a:rPr>
                        <a:t>Zea mays</a:t>
                      </a:r>
                      <a:r>
                        <a:rPr lang="en-US" sz="1800" kern="100" dirty="0">
                          <a:effectLst/>
                          <a:latin typeface="Arial" panose="020B0604020202020204" pitchFamily="34" charset="0"/>
                          <a:ea typeface="Times New Roman" panose="02020603050405020304" pitchFamily="18" charset="0"/>
                          <a:cs typeface="Arial" panose="020B0604020202020204" pitchFamily="34" charset="0"/>
                        </a:rPr>
                        <a:t> L.) is an important staple food and feed crop in Sierra Leone, and is predominantly grown by smallholder farmers. Production of this crop coupled with the livelihood of the growers is threatened by the invasion and widespread infestation of the fall army worm (FAW), </a:t>
                      </a:r>
                      <a:r>
                        <a:rPr lang="en-US" sz="1800" i="1" kern="100" dirty="0">
                          <a:effectLst/>
                          <a:latin typeface="Arial" panose="020B0604020202020204" pitchFamily="34" charset="0"/>
                          <a:ea typeface="Times New Roman" panose="02020603050405020304" pitchFamily="18" charset="0"/>
                          <a:cs typeface="Arial" panose="020B0604020202020204" pitchFamily="34" charset="0"/>
                        </a:rPr>
                        <a:t>Spodoptera </a:t>
                      </a:r>
                      <a:r>
                        <a:rPr lang="en-US" sz="1800" i="1" kern="100" dirty="0" err="1">
                          <a:effectLst/>
                          <a:latin typeface="Arial" panose="020B0604020202020204" pitchFamily="34" charset="0"/>
                          <a:ea typeface="Times New Roman" panose="02020603050405020304" pitchFamily="18" charset="0"/>
                          <a:cs typeface="Arial" panose="020B0604020202020204" pitchFamily="34" charset="0"/>
                        </a:rPr>
                        <a:t>frugiperda</a:t>
                      </a:r>
                      <a:r>
                        <a:rPr lang="en-US" sz="1800" kern="100" dirty="0">
                          <a:effectLst/>
                          <a:latin typeface="Arial" panose="020B0604020202020204" pitchFamily="34" charset="0"/>
                          <a:ea typeface="Times New Roman" panose="02020603050405020304" pitchFamily="18" charset="0"/>
                          <a:cs typeface="Arial" panose="020B0604020202020204" pitchFamily="34" charset="0"/>
                        </a:rPr>
                        <a:t> which has led to considerable maize yield loss. </a:t>
                      </a:r>
                    </a:p>
                    <a:p>
                      <a:pPr marL="0" marR="0">
                        <a:lnSpc>
                          <a:spcPct val="115000"/>
                        </a:lnSpc>
                        <a:spcAft>
                          <a:spcPts val="800"/>
                        </a:spcAft>
                        <a:buNone/>
                      </a:pPr>
                      <a:r>
                        <a:rPr lang="en-US" sz="1800" kern="100" dirty="0">
                          <a:effectLst/>
                          <a:latin typeface="Arial" panose="020B0604020202020204" pitchFamily="34" charset="0"/>
                          <a:ea typeface="Times New Roman" panose="02020603050405020304" pitchFamily="18" charset="0"/>
                          <a:cs typeface="Arial" panose="020B0604020202020204" pitchFamily="34" charset="0"/>
                        </a:rPr>
                        <a:t>Due to its ability to rapidly spread and impose extensive damage across maize fields, FAW poses a serious threat to the food and nutrition security and livelihoods of many Sierra Leonean farmers. </a:t>
                      </a:r>
                    </a:p>
                    <a:p>
                      <a:pPr marL="0" marR="0">
                        <a:lnSpc>
                          <a:spcPct val="115000"/>
                        </a:lnSpc>
                        <a:spcAft>
                          <a:spcPts val="800"/>
                        </a:spcAft>
                        <a:buNone/>
                      </a:pPr>
                      <a:r>
                        <a:rPr lang="en-US" sz="1800" kern="100" dirty="0">
                          <a:effectLst/>
                          <a:latin typeface="Arial" panose="020B0604020202020204" pitchFamily="34" charset="0"/>
                          <a:ea typeface="Times New Roman" panose="02020603050405020304" pitchFamily="18" charset="0"/>
                          <a:cs typeface="Arial" panose="020B0604020202020204" pitchFamily="34" charset="0"/>
                        </a:rPr>
                        <a:t>In maize, FAW attacks all crop stages from seedling emergence to ear development. Investigating the occurrence, damage and density of the pest and developing an eco-friendly control technologies for sustainable control is a prerequisite of this work</a:t>
                      </a:r>
                      <a:endParaRPr lang="en-US" sz="1800"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tc>
                  <a:txBody>
                    <a:bodyPr/>
                    <a:lstStyle/>
                    <a:p>
                      <a:pPr marL="0" marR="0">
                        <a:lnSpc>
                          <a:spcPct val="115000"/>
                        </a:lnSpc>
                        <a:spcAft>
                          <a:spcPts val="800"/>
                        </a:spcAft>
                        <a:buNone/>
                      </a:pPr>
                      <a:r>
                        <a:rPr lang="en-US" sz="1800" kern="100" dirty="0">
                          <a:effectLst/>
                          <a:latin typeface="Arial" panose="020B0604020202020204" pitchFamily="34" charset="0"/>
                          <a:ea typeface="Times New Roman" panose="02020603050405020304" pitchFamily="18" charset="0"/>
                          <a:cs typeface="Arial" panose="020B0604020202020204" pitchFamily="34" charset="0"/>
                        </a:rPr>
                        <a:t>Completed vegetative data collection. Reproductive stage pest monitoring activities are ongoing</a:t>
                      </a:r>
                      <a:endParaRPr lang="en-US" sz="1800"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extLst>
                  <a:ext uri="{0D108BD9-81ED-4DB2-BD59-A6C34878D82A}">
                    <a16:rowId xmlns:a16="http://schemas.microsoft.com/office/drawing/2014/main" val="1338475523"/>
                  </a:ext>
                </a:extLst>
              </a:tr>
            </a:tbl>
          </a:graphicData>
        </a:graphic>
      </p:graphicFrame>
    </p:spTree>
    <p:extLst>
      <p:ext uri="{BB962C8B-B14F-4D97-AF65-F5344CB8AC3E}">
        <p14:creationId xmlns:p14="http://schemas.microsoft.com/office/powerpoint/2010/main" val="27993210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CAF334-EDAF-8757-B388-AD3852C9AA6B}"/>
            </a:ext>
          </a:extLst>
        </p:cNvPr>
        <p:cNvGrpSpPr/>
        <p:nvPr/>
      </p:nvGrpSpPr>
      <p:grpSpPr>
        <a:xfrm>
          <a:off x="0" y="0"/>
          <a:ext cx="0" cy="0"/>
          <a:chOff x="0" y="0"/>
          <a:chExt cx="0" cy="0"/>
        </a:xfrm>
      </p:grpSpPr>
      <p:sp>
        <p:nvSpPr>
          <p:cNvPr id="5" name="Date Placeholder 4">
            <a:extLst>
              <a:ext uri="{FF2B5EF4-FFF2-40B4-BE49-F238E27FC236}">
                <a16:creationId xmlns:a16="http://schemas.microsoft.com/office/drawing/2014/main" id="{BFAB5F1C-F091-2C35-D739-DCD47AE39FA7}"/>
              </a:ext>
            </a:extLst>
          </p:cNvPr>
          <p:cNvSpPr>
            <a:spLocks noGrp="1"/>
          </p:cNvSpPr>
          <p:nvPr>
            <p:ph type="dt" sz="half" idx="10"/>
          </p:nvPr>
        </p:nvSpPr>
        <p:spPr/>
        <p:txBody>
          <a:bodyPr/>
          <a:lstStyle/>
          <a:p>
            <a:fld id="{9FC4B771-0C94-4C27-BA3A-FE6EF534B808}" type="datetime3">
              <a:rPr lang="en-US" smtClean="0"/>
              <a:t>13 December 2025</a:t>
            </a:fld>
            <a:endParaRPr lang="en-US" dirty="0"/>
          </a:p>
        </p:txBody>
      </p:sp>
      <p:sp>
        <p:nvSpPr>
          <p:cNvPr id="8" name="Slide Number Placeholder 7">
            <a:extLst>
              <a:ext uri="{FF2B5EF4-FFF2-40B4-BE49-F238E27FC236}">
                <a16:creationId xmlns:a16="http://schemas.microsoft.com/office/drawing/2014/main" id="{16A71F61-CEEB-4F80-86E7-321772D064D9}"/>
              </a:ext>
            </a:extLst>
          </p:cNvPr>
          <p:cNvSpPr>
            <a:spLocks noGrp="1"/>
          </p:cNvSpPr>
          <p:nvPr>
            <p:ph type="sldNum" sz="quarter" idx="12"/>
          </p:nvPr>
        </p:nvSpPr>
        <p:spPr/>
        <p:txBody>
          <a:bodyPr/>
          <a:lstStyle/>
          <a:p>
            <a:fld id="{C1C11204-8A74-44E9-96C8-B6A49D60E869}" type="slidenum">
              <a:rPr lang="en-US" smtClean="0"/>
              <a:t>9</a:t>
            </a:fld>
            <a:endParaRPr lang="en-US" dirty="0"/>
          </a:p>
        </p:txBody>
      </p:sp>
      <p:grpSp>
        <p:nvGrpSpPr>
          <p:cNvPr id="23" name="Group 22">
            <a:extLst>
              <a:ext uri="{FF2B5EF4-FFF2-40B4-BE49-F238E27FC236}">
                <a16:creationId xmlns:a16="http://schemas.microsoft.com/office/drawing/2014/main" id="{05FC76E8-7E5C-8FAF-6D0C-19A2C6CB6594}"/>
              </a:ext>
            </a:extLst>
          </p:cNvPr>
          <p:cNvGrpSpPr/>
          <p:nvPr/>
        </p:nvGrpSpPr>
        <p:grpSpPr>
          <a:xfrm>
            <a:off x="228590" y="-18458"/>
            <a:ext cx="11801485" cy="689969"/>
            <a:chOff x="406400" y="3699153"/>
            <a:chExt cx="5689600" cy="1151280"/>
          </a:xfrm>
        </p:grpSpPr>
        <p:sp>
          <p:nvSpPr>
            <p:cNvPr id="24" name="Rectangle: Rounded Corners 23">
              <a:extLst>
                <a:ext uri="{FF2B5EF4-FFF2-40B4-BE49-F238E27FC236}">
                  <a16:creationId xmlns:a16="http://schemas.microsoft.com/office/drawing/2014/main" id="{82968D55-61E8-3F18-2235-3AD8BCCDCE6C}"/>
                </a:ext>
              </a:extLst>
            </p:cNvPr>
            <p:cNvSpPr/>
            <p:nvPr/>
          </p:nvSpPr>
          <p:spPr>
            <a:xfrm>
              <a:off x="406400" y="3699153"/>
              <a:ext cx="5689600" cy="1151280"/>
            </a:xfrm>
            <a:prstGeom prst="roundRect">
              <a:avLst/>
            </a:prstGeom>
          </p:spPr>
          <p:style>
            <a:lnRef idx="2">
              <a:schemeClr val="lt1">
                <a:hueOff val="0"/>
                <a:satOff val="0"/>
                <a:lumOff val="0"/>
                <a:alphaOff val="0"/>
              </a:schemeClr>
            </a:lnRef>
            <a:fillRef idx="1">
              <a:schemeClr val="accent5">
                <a:hueOff val="-7353344"/>
                <a:satOff val="-10228"/>
                <a:lumOff val="-3922"/>
                <a:alphaOff val="0"/>
              </a:schemeClr>
            </a:fillRef>
            <a:effectRef idx="0">
              <a:schemeClr val="accent5">
                <a:hueOff val="-7353344"/>
                <a:satOff val="-10228"/>
                <a:lumOff val="-3922"/>
                <a:alphaOff val="0"/>
              </a:schemeClr>
            </a:effectRef>
            <a:fontRef idx="minor">
              <a:schemeClr val="lt1"/>
            </a:fontRef>
          </p:style>
        </p:sp>
        <p:sp>
          <p:nvSpPr>
            <p:cNvPr id="25" name="Rectangle: Rounded Corners 4">
              <a:extLst>
                <a:ext uri="{FF2B5EF4-FFF2-40B4-BE49-F238E27FC236}">
                  <a16:creationId xmlns:a16="http://schemas.microsoft.com/office/drawing/2014/main" id="{11138790-8782-1AE8-EBA4-1A339C206B3A}"/>
                </a:ext>
              </a:extLst>
            </p:cNvPr>
            <p:cNvSpPr txBox="1"/>
            <p:nvPr/>
          </p:nvSpPr>
          <p:spPr>
            <a:xfrm>
              <a:off x="462601" y="3755354"/>
              <a:ext cx="5552397" cy="103887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15053" tIns="0" rIns="215053" bIns="0" numCol="1" spcCol="1270" anchor="ctr" anchorCtr="0">
              <a:noAutofit/>
            </a:bodyPr>
            <a:lstStyle/>
            <a:p>
              <a:pPr lvl="0" algn="ctr"/>
              <a:r>
                <a:rPr lang="en-US" sz="3500" b="1" dirty="0">
                  <a:latin typeface="Verdana" panose="020B0604030504040204" pitchFamily="34" charset="0"/>
                  <a:ea typeface="Verdana" panose="020B0604030504040204" pitchFamily="34" charset="0"/>
                  <a:cs typeface="Arial" panose="020B0604020202020204" pitchFamily="34" charset="0"/>
                </a:rPr>
                <a:t>RARC</a:t>
              </a:r>
              <a:r>
                <a:rPr lang="en-US" sz="2400" b="1" dirty="0">
                  <a:latin typeface="Arial" panose="020B0604020202020204" pitchFamily="34" charset="0"/>
                  <a:cs typeface="Arial" panose="020B0604020202020204" pitchFamily="34" charset="0"/>
                </a:rPr>
                <a:t> </a:t>
              </a:r>
              <a:r>
                <a:rPr lang="en-US" sz="2000" b="1" dirty="0">
                  <a:latin typeface="Verdana" panose="020B0604030504040204" pitchFamily="34" charset="0"/>
                  <a:ea typeface="Verdana" panose="020B0604030504040204" pitchFamily="34" charset="0"/>
                  <a:cs typeface="Arial" panose="020B0604020202020204" pitchFamily="34" charset="0"/>
                </a:rPr>
                <a:t>cont’d</a:t>
              </a:r>
            </a:p>
          </p:txBody>
        </p:sp>
      </p:grpSp>
      <p:pic>
        <p:nvPicPr>
          <p:cNvPr id="6" name="image5.png">
            <a:extLst>
              <a:ext uri="{FF2B5EF4-FFF2-40B4-BE49-F238E27FC236}">
                <a16:creationId xmlns:a16="http://schemas.microsoft.com/office/drawing/2014/main" id="{1CF99330-C4C1-71DB-C368-D2C1F1B2C1C2}"/>
              </a:ext>
            </a:extLst>
          </p:cNvPr>
          <p:cNvPicPr/>
          <p:nvPr/>
        </p:nvPicPr>
        <p:blipFill>
          <a:blip r:embed="rId2"/>
          <a:srcRect/>
          <a:stretch>
            <a:fillRect/>
          </a:stretch>
        </p:blipFill>
        <p:spPr>
          <a:xfrm>
            <a:off x="228590" y="3538065"/>
            <a:ext cx="2973863" cy="2709218"/>
          </a:xfrm>
          <a:prstGeom prst="rect">
            <a:avLst/>
          </a:prstGeom>
          <a:ln/>
        </p:spPr>
      </p:pic>
      <p:pic>
        <p:nvPicPr>
          <p:cNvPr id="3" name="image2.png">
            <a:extLst>
              <a:ext uri="{FF2B5EF4-FFF2-40B4-BE49-F238E27FC236}">
                <a16:creationId xmlns:a16="http://schemas.microsoft.com/office/drawing/2014/main" id="{A3A678F4-23C0-AD15-0AFF-FCCB449BF7DF}"/>
              </a:ext>
            </a:extLst>
          </p:cNvPr>
          <p:cNvPicPr/>
          <p:nvPr/>
        </p:nvPicPr>
        <p:blipFill>
          <a:blip r:embed="rId3"/>
          <a:srcRect/>
          <a:stretch>
            <a:fillRect/>
          </a:stretch>
        </p:blipFill>
        <p:spPr>
          <a:xfrm>
            <a:off x="228590" y="705192"/>
            <a:ext cx="3152965" cy="2723807"/>
          </a:xfrm>
          <a:prstGeom prst="rect">
            <a:avLst/>
          </a:prstGeom>
          <a:ln/>
        </p:spPr>
      </p:pic>
      <p:pic>
        <p:nvPicPr>
          <p:cNvPr id="4" name="image3.png">
            <a:extLst>
              <a:ext uri="{FF2B5EF4-FFF2-40B4-BE49-F238E27FC236}">
                <a16:creationId xmlns:a16="http://schemas.microsoft.com/office/drawing/2014/main" id="{F4B20E0E-7D2D-7B90-2A94-69113A0DE6CB}"/>
              </a:ext>
            </a:extLst>
          </p:cNvPr>
          <p:cNvPicPr/>
          <p:nvPr/>
        </p:nvPicPr>
        <p:blipFill>
          <a:blip r:embed="rId4"/>
          <a:srcRect/>
          <a:stretch>
            <a:fillRect/>
          </a:stretch>
        </p:blipFill>
        <p:spPr>
          <a:xfrm>
            <a:off x="3416310" y="719779"/>
            <a:ext cx="2679690" cy="2709219"/>
          </a:xfrm>
          <a:prstGeom prst="rect">
            <a:avLst/>
          </a:prstGeom>
          <a:ln/>
        </p:spPr>
      </p:pic>
      <p:pic>
        <p:nvPicPr>
          <p:cNvPr id="7" name="image4.png">
            <a:extLst>
              <a:ext uri="{FF2B5EF4-FFF2-40B4-BE49-F238E27FC236}">
                <a16:creationId xmlns:a16="http://schemas.microsoft.com/office/drawing/2014/main" id="{BB02C35D-DB45-C20E-6D9B-24FFCFAAD06E}"/>
              </a:ext>
            </a:extLst>
          </p:cNvPr>
          <p:cNvPicPr/>
          <p:nvPr/>
        </p:nvPicPr>
        <p:blipFill>
          <a:blip r:embed="rId5"/>
          <a:srcRect/>
          <a:stretch>
            <a:fillRect/>
          </a:stretch>
        </p:blipFill>
        <p:spPr>
          <a:xfrm>
            <a:off x="6129332" y="732717"/>
            <a:ext cx="2743200" cy="2723807"/>
          </a:xfrm>
          <a:prstGeom prst="rect">
            <a:avLst/>
          </a:prstGeom>
          <a:ln/>
        </p:spPr>
      </p:pic>
      <p:pic>
        <p:nvPicPr>
          <p:cNvPr id="9" name="image1.png">
            <a:extLst>
              <a:ext uri="{FF2B5EF4-FFF2-40B4-BE49-F238E27FC236}">
                <a16:creationId xmlns:a16="http://schemas.microsoft.com/office/drawing/2014/main" id="{21413B36-F0C6-7062-ACD5-4028A162D84A}"/>
              </a:ext>
            </a:extLst>
          </p:cNvPr>
          <p:cNvPicPr/>
          <p:nvPr/>
        </p:nvPicPr>
        <p:blipFill>
          <a:blip r:embed="rId6"/>
          <a:srcRect/>
          <a:stretch>
            <a:fillRect/>
          </a:stretch>
        </p:blipFill>
        <p:spPr>
          <a:xfrm>
            <a:off x="8905863" y="671511"/>
            <a:ext cx="3124211" cy="2866145"/>
          </a:xfrm>
          <a:prstGeom prst="rect">
            <a:avLst/>
          </a:prstGeom>
          <a:ln/>
        </p:spPr>
      </p:pic>
    </p:spTree>
    <p:extLst>
      <p:ext uri="{BB962C8B-B14F-4D97-AF65-F5344CB8AC3E}">
        <p14:creationId xmlns:p14="http://schemas.microsoft.com/office/powerpoint/2010/main" val="428056847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Integral</Template>
  <TotalTime>27337</TotalTime>
  <Words>6102</Words>
  <Application>Microsoft Office PowerPoint</Application>
  <PresentationFormat>Widescreen</PresentationFormat>
  <Paragraphs>954</Paragraphs>
  <Slides>62</Slides>
  <Notes>12</Notes>
  <HiddenSlides>0</HiddenSlides>
  <MMClips>0</MMClips>
  <ScaleCrop>false</ScaleCrop>
  <HeadingPairs>
    <vt:vector size="8" baseType="variant">
      <vt:variant>
        <vt:lpstr>Fonts Used</vt:lpstr>
      </vt:variant>
      <vt:variant>
        <vt:i4>10</vt:i4>
      </vt:variant>
      <vt:variant>
        <vt:lpstr>Theme</vt:lpstr>
      </vt:variant>
      <vt:variant>
        <vt:i4>1</vt:i4>
      </vt:variant>
      <vt:variant>
        <vt:lpstr>Embedded OLE Servers</vt:lpstr>
      </vt:variant>
      <vt:variant>
        <vt:i4>1</vt:i4>
      </vt:variant>
      <vt:variant>
        <vt:lpstr>Slide Titles</vt:lpstr>
      </vt:variant>
      <vt:variant>
        <vt:i4>62</vt:i4>
      </vt:variant>
    </vt:vector>
  </HeadingPairs>
  <TitlesOfParts>
    <vt:vector size="74" baseType="lpstr">
      <vt:lpstr>Aptos</vt:lpstr>
      <vt:lpstr>Arial</vt:lpstr>
      <vt:lpstr>Arial Black</vt:lpstr>
      <vt:lpstr>Book Antiqua</vt:lpstr>
      <vt:lpstr>Calibri</vt:lpstr>
      <vt:lpstr>Calibri Light</vt:lpstr>
      <vt:lpstr>Cambria Math</vt:lpstr>
      <vt:lpstr>Times New Roman</vt:lpstr>
      <vt:lpstr>Verdana</vt:lpstr>
      <vt:lpstr>Wingdings</vt:lpstr>
      <vt:lpstr>Office Theme</vt:lpstr>
      <vt:lpstr>Worksheet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Mr NORMAN</dc:creator>
  <cp:lastModifiedBy>Dr. Prince Emmanuel Norman</cp:lastModifiedBy>
  <cp:revision>697</cp:revision>
  <dcterms:created xsi:type="dcterms:W3CDTF">2016-08-15T10:48:20Z</dcterms:created>
  <dcterms:modified xsi:type="dcterms:W3CDTF">2025-12-15T02:00:04Z</dcterms:modified>
</cp:coreProperties>
</file>