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14" r:id="rId1"/>
    <p:sldMasterId id="2147483926" r:id="rId2"/>
  </p:sldMasterIdLst>
  <p:notesMasterIdLst>
    <p:notesMasterId r:id="rId72"/>
  </p:notesMasterIdLst>
  <p:handoutMasterIdLst>
    <p:handoutMasterId r:id="rId73"/>
  </p:handoutMasterIdLst>
  <p:sldIdLst>
    <p:sldId id="256" r:id="rId3"/>
    <p:sldId id="553" r:id="rId4"/>
    <p:sldId id="552" r:id="rId5"/>
    <p:sldId id="551" r:id="rId6"/>
    <p:sldId id="599" r:id="rId7"/>
    <p:sldId id="586" r:id="rId8"/>
    <p:sldId id="597" r:id="rId9"/>
    <p:sldId id="616" r:id="rId10"/>
    <p:sldId id="598" r:id="rId11"/>
    <p:sldId id="600" r:id="rId12"/>
    <p:sldId id="602" r:id="rId13"/>
    <p:sldId id="603" r:id="rId14"/>
    <p:sldId id="347" r:id="rId15"/>
    <p:sldId id="355" r:id="rId16"/>
    <p:sldId id="609" r:id="rId17"/>
    <p:sldId id="608" r:id="rId18"/>
    <p:sldId id="607" r:id="rId19"/>
    <p:sldId id="606" r:id="rId20"/>
    <p:sldId id="589" r:id="rId21"/>
    <p:sldId id="619" r:id="rId22"/>
    <p:sldId id="618" r:id="rId23"/>
    <p:sldId id="617" r:id="rId24"/>
    <p:sldId id="626" r:id="rId25"/>
    <p:sldId id="550" r:id="rId26"/>
    <p:sldId id="570" r:id="rId27"/>
    <p:sldId id="547" r:id="rId28"/>
    <p:sldId id="546" r:id="rId29"/>
    <p:sldId id="548" r:id="rId30"/>
    <p:sldId id="543" r:id="rId31"/>
    <p:sldId id="544" r:id="rId32"/>
    <p:sldId id="575" r:id="rId33"/>
    <p:sldId id="574" r:id="rId34"/>
    <p:sldId id="573" r:id="rId35"/>
    <p:sldId id="542" r:id="rId36"/>
    <p:sldId id="572" r:id="rId37"/>
    <p:sldId id="571" r:id="rId38"/>
    <p:sldId id="541" r:id="rId39"/>
    <p:sldId id="540" r:id="rId40"/>
    <p:sldId id="539" r:id="rId41"/>
    <p:sldId id="556" r:id="rId42"/>
    <p:sldId id="559" r:id="rId43"/>
    <p:sldId id="558" r:id="rId44"/>
    <p:sldId id="561" r:id="rId45"/>
    <p:sldId id="562" r:id="rId46"/>
    <p:sldId id="564" r:id="rId47"/>
    <p:sldId id="563" r:id="rId48"/>
    <p:sldId id="566" r:id="rId49"/>
    <p:sldId id="567" r:id="rId50"/>
    <p:sldId id="568" r:id="rId51"/>
    <p:sldId id="569" r:id="rId52"/>
    <p:sldId id="595" r:id="rId53"/>
    <p:sldId id="594" r:id="rId54"/>
    <p:sldId id="593" r:id="rId55"/>
    <p:sldId id="592" r:id="rId56"/>
    <p:sldId id="591" r:id="rId57"/>
    <p:sldId id="590" r:id="rId58"/>
    <p:sldId id="587" r:id="rId59"/>
    <p:sldId id="614" r:id="rId60"/>
    <p:sldId id="613" r:id="rId61"/>
    <p:sldId id="611" r:id="rId62"/>
    <p:sldId id="580" r:id="rId63"/>
    <p:sldId id="579" r:id="rId64"/>
    <p:sldId id="582" r:id="rId65"/>
    <p:sldId id="631" r:id="rId66"/>
    <p:sldId id="630" r:id="rId67"/>
    <p:sldId id="585" r:id="rId68"/>
    <p:sldId id="615" r:id="rId69"/>
    <p:sldId id="584" r:id="rId70"/>
    <p:sldId id="632" r:id="rId71"/>
  </p:sldIdLst>
  <p:sldSz cx="9144000" cy="6858000" type="screen4x3"/>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4" autoAdjust="0"/>
    <p:restoredTop sz="97865" autoAdjust="0"/>
  </p:normalViewPr>
  <p:slideViewPr>
    <p:cSldViewPr>
      <p:cViewPr varScale="1">
        <p:scale>
          <a:sx n="72" d="100"/>
          <a:sy n="72" d="100"/>
        </p:scale>
        <p:origin x="1266" y="78"/>
      </p:cViewPr>
      <p:guideLst>
        <p:guide orient="horz" pos="2160"/>
        <p:guide pos="2880"/>
      </p:guideLst>
    </p:cSldViewPr>
  </p:slideViewPr>
  <p:outlineViewPr>
    <p:cViewPr>
      <p:scale>
        <a:sx n="33" d="100"/>
        <a:sy n="33" d="100"/>
      </p:scale>
      <p:origin x="0" y="3426"/>
    </p:cViewPr>
  </p:outlineViewPr>
  <p:notesTextViewPr>
    <p:cViewPr>
      <p:scale>
        <a:sx n="100" d="100"/>
        <a:sy n="100" d="100"/>
      </p:scale>
      <p:origin x="0" y="0"/>
    </p:cViewPr>
  </p:notesTextViewPr>
  <p:sorterViewPr>
    <p:cViewPr varScale="1">
      <p:scale>
        <a:sx n="100" d="100"/>
        <a:sy n="100" d="100"/>
      </p:scale>
      <p:origin x="0" y="-2088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619715715830777E-2"/>
          <c:y val="6.9237521255266637E-2"/>
          <c:w val="0.89757054202609288"/>
          <c:h val="0.77301294759458672"/>
        </c:manualLayout>
      </c:layout>
      <c:barChart>
        <c:barDir val="col"/>
        <c:grouping val="clustered"/>
        <c:varyColors val="0"/>
        <c:ser>
          <c:idx val="0"/>
          <c:order val="0"/>
          <c:tx>
            <c:strRef>
              <c:f>Sheet2!$M$6</c:f>
              <c:strCache>
                <c:ptCount val="1"/>
                <c:pt idx="0">
                  <c:v>JS</c:v>
                </c:pt>
              </c:strCache>
            </c:strRef>
          </c:tx>
          <c:spPr>
            <a:pattFill prst="sphere">
              <a:fgClr>
                <a:schemeClr val="tx1"/>
              </a:fgClr>
              <a:bgClr>
                <a:schemeClr val="bg1"/>
              </a:bgClr>
            </a:pattFill>
            <a:ln w="15875">
              <a:solidFill>
                <a:schemeClr val="tx1"/>
              </a:solidFill>
            </a:ln>
            <a:effectLst/>
          </c:spPr>
          <c:invertIfNegative val="0"/>
          <c:cat>
            <c:strRef>
              <c:f>Sheet2!$N$5:$T$5</c:f>
              <c:strCache>
                <c:ptCount val="7"/>
                <c:pt idx="0">
                  <c:v>HQ</c:v>
                </c:pt>
                <c:pt idx="1">
                  <c:v>RARC</c:v>
                </c:pt>
                <c:pt idx="2">
                  <c:v>NARC</c:v>
                </c:pt>
                <c:pt idx="3">
                  <c:v>KHCRC</c:v>
                </c:pt>
                <c:pt idx="4">
                  <c:v>KFTCRC</c:v>
                </c:pt>
                <c:pt idx="5">
                  <c:v>MLWERC</c:v>
                </c:pt>
                <c:pt idx="6">
                  <c:v>TLRC</c:v>
                </c:pt>
              </c:strCache>
            </c:strRef>
          </c:cat>
          <c:val>
            <c:numRef>
              <c:f>Sheet2!$N$6:$T$6</c:f>
              <c:numCache>
                <c:formatCode>General</c:formatCode>
                <c:ptCount val="7"/>
                <c:pt idx="0">
                  <c:v>29</c:v>
                </c:pt>
                <c:pt idx="1">
                  <c:v>65</c:v>
                </c:pt>
                <c:pt idx="2">
                  <c:v>66</c:v>
                </c:pt>
                <c:pt idx="3">
                  <c:v>6</c:v>
                </c:pt>
                <c:pt idx="4">
                  <c:v>23</c:v>
                </c:pt>
                <c:pt idx="5">
                  <c:v>5</c:v>
                </c:pt>
                <c:pt idx="6">
                  <c:v>27</c:v>
                </c:pt>
              </c:numCache>
            </c:numRef>
          </c:val>
          <c:extLst>
            <c:ext xmlns:c16="http://schemas.microsoft.com/office/drawing/2014/chart" uri="{C3380CC4-5D6E-409C-BE32-E72D297353CC}">
              <c16:uniqueId val="{00000000-44FC-4A04-89EE-040A5BBB2EF2}"/>
            </c:ext>
          </c:extLst>
        </c:ser>
        <c:ser>
          <c:idx val="1"/>
          <c:order val="1"/>
          <c:tx>
            <c:strRef>
              <c:f>Sheet2!$M$7</c:f>
              <c:strCache>
                <c:ptCount val="1"/>
                <c:pt idx="0">
                  <c:v>SS</c:v>
                </c:pt>
              </c:strCache>
            </c:strRef>
          </c:tx>
          <c:spPr>
            <a:pattFill prst="pct20">
              <a:fgClr>
                <a:schemeClr val="tx1"/>
              </a:fgClr>
              <a:bgClr>
                <a:schemeClr val="bg1"/>
              </a:bgClr>
            </a:pattFill>
            <a:ln w="15875">
              <a:solidFill>
                <a:schemeClr val="tx1"/>
              </a:solidFill>
            </a:ln>
            <a:effectLst/>
          </c:spPr>
          <c:invertIfNegative val="0"/>
          <c:cat>
            <c:strRef>
              <c:f>Sheet2!$N$5:$T$5</c:f>
              <c:strCache>
                <c:ptCount val="7"/>
                <c:pt idx="0">
                  <c:v>HQ</c:v>
                </c:pt>
                <c:pt idx="1">
                  <c:v>RARC</c:v>
                </c:pt>
                <c:pt idx="2">
                  <c:v>NARC</c:v>
                </c:pt>
                <c:pt idx="3">
                  <c:v>KHCRC</c:v>
                </c:pt>
                <c:pt idx="4">
                  <c:v>KFTCRC</c:v>
                </c:pt>
                <c:pt idx="5">
                  <c:v>MLWERC</c:v>
                </c:pt>
                <c:pt idx="6">
                  <c:v>TLRC</c:v>
                </c:pt>
              </c:strCache>
            </c:strRef>
          </c:cat>
          <c:val>
            <c:numRef>
              <c:f>Sheet2!$N$7:$T$7</c:f>
              <c:numCache>
                <c:formatCode>General</c:formatCode>
                <c:ptCount val="7"/>
                <c:pt idx="0">
                  <c:v>31</c:v>
                </c:pt>
                <c:pt idx="1">
                  <c:v>37</c:v>
                </c:pt>
                <c:pt idx="2">
                  <c:v>30</c:v>
                </c:pt>
                <c:pt idx="3">
                  <c:v>10</c:v>
                </c:pt>
                <c:pt idx="4">
                  <c:v>20</c:v>
                </c:pt>
                <c:pt idx="5">
                  <c:v>11</c:v>
                </c:pt>
                <c:pt idx="6">
                  <c:v>20</c:v>
                </c:pt>
              </c:numCache>
            </c:numRef>
          </c:val>
          <c:extLst>
            <c:ext xmlns:c16="http://schemas.microsoft.com/office/drawing/2014/chart" uri="{C3380CC4-5D6E-409C-BE32-E72D297353CC}">
              <c16:uniqueId val="{00000001-44FC-4A04-89EE-040A5BBB2EF2}"/>
            </c:ext>
          </c:extLst>
        </c:ser>
        <c:dLbls>
          <c:showLegendKey val="0"/>
          <c:showVal val="0"/>
          <c:showCatName val="0"/>
          <c:showSerName val="0"/>
          <c:showPercent val="0"/>
          <c:showBubbleSize val="0"/>
        </c:dLbls>
        <c:gapWidth val="219"/>
        <c:overlap val="-27"/>
        <c:axId val="555466479"/>
        <c:axId val="707671023"/>
      </c:barChart>
      <c:catAx>
        <c:axId val="555466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07671023"/>
        <c:crosses val="autoZero"/>
        <c:auto val="1"/>
        <c:lblAlgn val="ctr"/>
        <c:lblOffset val="100"/>
        <c:noMultiLvlLbl val="0"/>
      </c:catAx>
      <c:valAx>
        <c:axId val="707671023"/>
        <c:scaling>
          <c:orientation val="minMax"/>
        </c:scaling>
        <c:delete val="0"/>
        <c:axPos val="l"/>
        <c:numFmt formatCode="General" sourceLinked="1"/>
        <c:majorTickMark val="out"/>
        <c:minorTickMark val="none"/>
        <c:tickLblPos val="nextTo"/>
        <c:spPr>
          <a:noFill/>
          <a:ln w="15875">
            <a:solidFill>
              <a:schemeClr val="tx1"/>
            </a:solid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55546647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t"/>
      <c:layout>
        <c:manualLayout>
          <c:xMode val="edge"/>
          <c:yMode val="edge"/>
          <c:x val="0.27806349370144151"/>
          <c:y val="1.3266994876798454E-2"/>
          <c:w val="0.31530901077886864"/>
          <c:h val="5.5970526378468187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a:pPr>
      <a:endParaRPr lang="en-US"/>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79202" cy="511730"/>
          </a:xfrm>
          <a:prstGeom prst="rect">
            <a:avLst/>
          </a:prstGeom>
        </p:spPr>
        <p:txBody>
          <a:bodyPr vert="horz" lIns="94787" tIns="47393" rIns="94787" bIns="47393" rtlCol="0"/>
          <a:lstStyle>
            <a:lvl1pPr algn="l" fontAlgn="auto">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sz="quarter" idx="1"/>
          </p:nvPr>
        </p:nvSpPr>
        <p:spPr>
          <a:xfrm>
            <a:off x="4023203" y="2"/>
            <a:ext cx="3079202" cy="511730"/>
          </a:xfrm>
          <a:prstGeom prst="rect">
            <a:avLst/>
          </a:prstGeom>
        </p:spPr>
        <p:txBody>
          <a:bodyPr vert="horz" wrap="square" lIns="94787" tIns="47393" rIns="94787" bIns="47393" numCol="1" anchor="t" anchorCtr="0" compatLnSpc="1">
            <a:prstTxWarp prst="textNoShape">
              <a:avLst/>
            </a:prstTxWarp>
          </a:bodyPr>
          <a:lstStyle>
            <a:lvl1pPr algn="r">
              <a:defRPr sz="1200">
                <a:latin typeface="Calibri" pitchFamily="34" charset="0"/>
              </a:defRPr>
            </a:lvl1pPr>
          </a:lstStyle>
          <a:p>
            <a:pPr>
              <a:defRPr/>
            </a:pPr>
            <a:fld id="{8F69BC55-F3DC-42E5-9700-C251BF504AD1}" type="datetimeFigureOut">
              <a:rPr lang="en-GB"/>
              <a:pPr>
                <a:defRPr/>
              </a:pPr>
              <a:t>30/07/2024</a:t>
            </a:fld>
            <a:endParaRPr lang="en-GB"/>
          </a:p>
        </p:txBody>
      </p:sp>
      <p:sp>
        <p:nvSpPr>
          <p:cNvPr id="4" name="Footer Placeholder 3"/>
          <p:cNvSpPr>
            <a:spLocks noGrp="1"/>
          </p:cNvSpPr>
          <p:nvPr>
            <p:ph type="ftr" sz="quarter" idx="2"/>
          </p:nvPr>
        </p:nvSpPr>
        <p:spPr>
          <a:xfrm>
            <a:off x="0" y="9721238"/>
            <a:ext cx="3079202" cy="511730"/>
          </a:xfrm>
          <a:prstGeom prst="rect">
            <a:avLst/>
          </a:prstGeom>
        </p:spPr>
        <p:txBody>
          <a:bodyPr vert="horz" lIns="94787" tIns="47393" rIns="94787" bIns="47393" rtlCol="0" anchor="b"/>
          <a:lstStyle>
            <a:lvl1pPr algn="l" fontAlgn="auto">
              <a:spcBef>
                <a:spcPts val="0"/>
              </a:spcBef>
              <a:spcAft>
                <a:spcPts val="0"/>
              </a:spcAft>
              <a:defRPr sz="1200">
                <a:latin typeface="+mn-lt"/>
                <a:ea typeface="+mn-ea"/>
                <a:cs typeface="+mn-cs"/>
              </a:defRPr>
            </a:lvl1pPr>
          </a:lstStyle>
          <a:p>
            <a:pPr>
              <a:defRPr/>
            </a:pPr>
            <a:endParaRPr lang="en-GB"/>
          </a:p>
        </p:txBody>
      </p:sp>
      <p:sp>
        <p:nvSpPr>
          <p:cNvPr id="5" name="Slide Number Placeholder 4"/>
          <p:cNvSpPr>
            <a:spLocks noGrp="1"/>
          </p:cNvSpPr>
          <p:nvPr>
            <p:ph type="sldNum" sz="quarter" idx="3"/>
          </p:nvPr>
        </p:nvSpPr>
        <p:spPr>
          <a:xfrm>
            <a:off x="4023203" y="9721238"/>
            <a:ext cx="3079202" cy="511730"/>
          </a:xfrm>
          <a:prstGeom prst="rect">
            <a:avLst/>
          </a:prstGeom>
        </p:spPr>
        <p:txBody>
          <a:bodyPr vert="horz" wrap="square" lIns="94787" tIns="47393" rIns="94787" bIns="47393" numCol="1" anchor="b" anchorCtr="0" compatLnSpc="1">
            <a:prstTxWarp prst="textNoShape">
              <a:avLst/>
            </a:prstTxWarp>
          </a:bodyPr>
          <a:lstStyle>
            <a:lvl1pPr algn="r">
              <a:defRPr sz="1200">
                <a:latin typeface="Calibri" pitchFamily="34" charset="0"/>
              </a:defRPr>
            </a:lvl1pPr>
          </a:lstStyle>
          <a:p>
            <a:pPr>
              <a:defRPr/>
            </a:pPr>
            <a:fld id="{92992C6D-A48F-4DE3-B857-8669E3E4F258}" type="slidenum">
              <a:rPr lang="en-GB"/>
              <a:pPr>
                <a:defRPr/>
              </a:pPr>
              <a:t>‹#›</a:t>
            </a:fld>
            <a:endParaRPr lang="en-GB"/>
          </a:p>
        </p:txBody>
      </p:sp>
    </p:spTree>
    <p:extLst>
      <p:ext uri="{BB962C8B-B14F-4D97-AF65-F5344CB8AC3E}">
        <p14:creationId xmlns:p14="http://schemas.microsoft.com/office/powerpoint/2010/main" val="2052003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79202" cy="511730"/>
          </a:xfrm>
          <a:prstGeom prst="rect">
            <a:avLst/>
          </a:prstGeom>
        </p:spPr>
        <p:txBody>
          <a:bodyPr vert="horz" lIns="94787" tIns="47393" rIns="94787" bIns="47393" rtlCol="0"/>
          <a:lstStyle>
            <a:lvl1pPr algn="l" fontAlgn="auto">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idx="1"/>
          </p:nvPr>
        </p:nvSpPr>
        <p:spPr>
          <a:xfrm>
            <a:off x="4023203" y="2"/>
            <a:ext cx="3079202" cy="511730"/>
          </a:xfrm>
          <a:prstGeom prst="rect">
            <a:avLst/>
          </a:prstGeom>
        </p:spPr>
        <p:txBody>
          <a:bodyPr vert="horz" wrap="square" lIns="94787" tIns="47393" rIns="94787" bIns="47393" numCol="1" anchor="t" anchorCtr="0" compatLnSpc="1">
            <a:prstTxWarp prst="textNoShape">
              <a:avLst/>
            </a:prstTxWarp>
          </a:bodyPr>
          <a:lstStyle>
            <a:lvl1pPr algn="r">
              <a:defRPr sz="1200">
                <a:latin typeface="Calibri" pitchFamily="34" charset="0"/>
              </a:defRPr>
            </a:lvl1pPr>
          </a:lstStyle>
          <a:p>
            <a:pPr>
              <a:defRPr/>
            </a:pPr>
            <a:fld id="{BAB351F9-85D4-46CC-B43D-A197D91DFE2A}" type="datetimeFigureOut">
              <a:rPr lang="en-GB"/>
              <a:pPr>
                <a:defRPr/>
              </a:pPr>
              <a:t>30/07/2024</a:t>
            </a:fld>
            <a:endParaRPr lang="en-GB"/>
          </a:p>
        </p:txBody>
      </p:sp>
      <p:sp>
        <p:nvSpPr>
          <p:cNvPr id="4" name="Slide Image Placeholder 3"/>
          <p:cNvSpPr>
            <a:spLocks noGrp="1" noRot="1" noChangeAspect="1"/>
          </p:cNvSpPr>
          <p:nvPr>
            <p:ph type="sldImg" idx="2"/>
          </p:nvPr>
        </p:nvSpPr>
        <p:spPr>
          <a:xfrm>
            <a:off x="995363" y="769938"/>
            <a:ext cx="5113337" cy="3835400"/>
          </a:xfrm>
          <a:prstGeom prst="rect">
            <a:avLst/>
          </a:prstGeom>
          <a:noFill/>
          <a:ln w="12700">
            <a:solidFill>
              <a:prstClr val="black"/>
            </a:solidFill>
          </a:ln>
        </p:spPr>
        <p:txBody>
          <a:bodyPr vert="horz" lIns="94787" tIns="47393" rIns="94787" bIns="47393" rtlCol="0" anchor="ctr"/>
          <a:lstStyle/>
          <a:p>
            <a:pPr lvl="0"/>
            <a:endParaRPr lang="en-GB" noProof="0"/>
          </a:p>
        </p:txBody>
      </p:sp>
      <p:sp>
        <p:nvSpPr>
          <p:cNvPr id="5" name="Notes Placeholder 4"/>
          <p:cNvSpPr>
            <a:spLocks noGrp="1"/>
          </p:cNvSpPr>
          <p:nvPr>
            <p:ph type="body" sz="quarter" idx="3"/>
          </p:nvPr>
        </p:nvSpPr>
        <p:spPr>
          <a:xfrm>
            <a:off x="710076" y="4862265"/>
            <a:ext cx="5683914" cy="4605576"/>
          </a:xfrm>
          <a:prstGeom prst="rect">
            <a:avLst/>
          </a:prstGeom>
        </p:spPr>
        <p:txBody>
          <a:bodyPr vert="horz" lIns="94787" tIns="47393" rIns="94787" bIns="47393"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721238"/>
            <a:ext cx="3079202" cy="511730"/>
          </a:xfrm>
          <a:prstGeom prst="rect">
            <a:avLst/>
          </a:prstGeom>
        </p:spPr>
        <p:txBody>
          <a:bodyPr vert="horz" lIns="94787" tIns="47393" rIns="94787" bIns="47393" rtlCol="0" anchor="b"/>
          <a:lstStyle>
            <a:lvl1pPr algn="l" fontAlgn="auto">
              <a:spcBef>
                <a:spcPts val="0"/>
              </a:spcBef>
              <a:spcAft>
                <a:spcPts val="0"/>
              </a:spcAft>
              <a:defRPr sz="1200">
                <a:latin typeface="+mn-lt"/>
                <a:ea typeface="+mn-ea"/>
                <a:cs typeface="+mn-cs"/>
              </a:defRPr>
            </a:lvl1pPr>
          </a:lstStyle>
          <a:p>
            <a:pPr>
              <a:defRPr/>
            </a:pPr>
            <a:endParaRPr lang="en-GB"/>
          </a:p>
        </p:txBody>
      </p:sp>
      <p:sp>
        <p:nvSpPr>
          <p:cNvPr id="7" name="Slide Number Placeholder 6"/>
          <p:cNvSpPr>
            <a:spLocks noGrp="1"/>
          </p:cNvSpPr>
          <p:nvPr>
            <p:ph type="sldNum" sz="quarter" idx="5"/>
          </p:nvPr>
        </p:nvSpPr>
        <p:spPr>
          <a:xfrm>
            <a:off x="4023203" y="9721238"/>
            <a:ext cx="3079202" cy="511730"/>
          </a:xfrm>
          <a:prstGeom prst="rect">
            <a:avLst/>
          </a:prstGeom>
        </p:spPr>
        <p:txBody>
          <a:bodyPr vert="horz" wrap="square" lIns="94787" tIns="47393" rIns="94787" bIns="47393" numCol="1" anchor="b" anchorCtr="0" compatLnSpc="1">
            <a:prstTxWarp prst="textNoShape">
              <a:avLst/>
            </a:prstTxWarp>
          </a:bodyPr>
          <a:lstStyle>
            <a:lvl1pPr algn="r">
              <a:defRPr sz="1200">
                <a:latin typeface="Calibri" pitchFamily="34" charset="0"/>
              </a:defRPr>
            </a:lvl1pPr>
          </a:lstStyle>
          <a:p>
            <a:pPr>
              <a:defRPr/>
            </a:pPr>
            <a:fld id="{6BD6FDDF-AED7-4E11-BF20-EF2836384C62}" type="slidenum">
              <a:rPr lang="en-GB"/>
              <a:pPr>
                <a:defRPr/>
              </a:pPr>
              <a:t>‹#›</a:t>
            </a:fld>
            <a:endParaRPr lang="en-GB"/>
          </a:p>
        </p:txBody>
      </p:sp>
    </p:spTree>
    <p:extLst>
      <p:ext uri="{BB962C8B-B14F-4D97-AF65-F5344CB8AC3E}">
        <p14:creationId xmlns:p14="http://schemas.microsoft.com/office/powerpoint/2010/main" val="19468668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6979"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3956"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0938"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7915"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4896" algn="l" defTabSz="913956" rtl="0" eaLnBrk="1" latinLnBrk="0" hangingPunct="1">
      <a:defRPr sz="1200" kern="1200">
        <a:solidFill>
          <a:schemeClr val="tx1"/>
        </a:solidFill>
        <a:latin typeface="+mn-lt"/>
        <a:ea typeface="+mn-ea"/>
        <a:cs typeface="+mn-cs"/>
      </a:defRPr>
    </a:lvl6pPr>
    <a:lvl7pPr marL="2741874" algn="l" defTabSz="913956" rtl="0" eaLnBrk="1" latinLnBrk="0" hangingPunct="1">
      <a:defRPr sz="1200" kern="1200">
        <a:solidFill>
          <a:schemeClr val="tx1"/>
        </a:solidFill>
        <a:latin typeface="+mn-lt"/>
        <a:ea typeface="+mn-ea"/>
        <a:cs typeface="+mn-cs"/>
      </a:defRPr>
    </a:lvl7pPr>
    <a:lvl8pPr marL="3198853" algn="l" defTabSz="913956" rtl="0" eaLnBrk="1" latinLnBrk="0" hangingPunct="1">
      <a:defRPr sz="1200" kern="1200">
        <a:solidFill>
          <a:schemeClr val="tx1"/>
        </a:solidFill>
        <a:latin typeface="+mn-lt"/>
        <a:ea typeface="+mn-ea"/>
        <a:cs typeface="+mn-cs"/>
      </a:defRPr>
    </a:lvl8pPr>
    <a:lvl9pPr marL="3655832" algn="l" defTabSz="913956"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694D5-2807-F19C-849A-83A2CE09291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85A41529-96D8-1165-2693-D89EC6A1D06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16FBFE9-40AA-7851-E337-22476C6E3DBD}"/>
              </a:ext>
            </a:extLst>
          </p:cNvPr>
          <p:cNvSpPr>
            <a:spLocks noGrp="1"/>
          </p:cNvSpPr>
          <p:nvPr>
            <p:ph type="dt" sz="half" idx="10"/>
          </p:nvPr>
        </p:nvSpPr>
        <p:spPr/>
        <p:txBody>
          <a:bodyPr/>
          <a:lstStyle/>
          <a:p>
            <a:pPr>
              <a:defRPr/>
            </a:pPr>
            <a:fld id="{6C593AF2-BECD-42AF-841C-304904A85E06}" type="datetime1">
              <a:rPr lang="en-GB" smtClean="0"/>
              <a:pPr>
                <a:defRPr/>
              </a:pPr>
              <a:t>30/07/2024</a:t>
            </a:fld>
            <a:endParaRPr lang="en-GB"/>
          </a:p>
        </p:txBody>
      </p:sp>
      <p:sp>
        <p:nvSpPr>
          <p:cNvPr id="5" name="Footer Placeholder 4">
            <a:extLst>
              <a:ext uri="{FF2B5EF4-FFF2-40B4-BE49-F238E27FC236}">
                <a16:creationId xmlns:a16="http://schemas.microsoft.com/office/drawing/2014/main" id="{67DC6212-9A6F-AE46-49EF-FA4114D313D7}"/>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54C3F89B-FCEF-7A3B-33DE-C6AE38B1DD43}"/>
              </a:ext>
            </a:extLst>
          </p:cNvPr>
          <p:cNvSpPr>
            <a:spLocks noGrp="1"/>
          </p:cNvSpPr>
          <p:nvPr>
            <p:ph type="sldNum" sz="quarter" idx="12"/>
          </p:nvPr>
        </p:nvSpPr>
        <p:spPr/>
        <p:txBody>
          <a:bodyPr/>
          <a:lstStyle/>
          <a:p>
            <a:pPr>
              <a:defRPr/>
            </a:pPr>
            <a:fld id="{B170578E-336A-4E28-9A1D-4ADAC9C38BF4}" type="slidenum">
              <a:rPr lang="en-GB" smtClean="0"/>
              <a:pPr>
                <a:defRPr/>
              </a:pPr>
              <a:t>‹#›</a:t>
            </a:fld>
            <a:endParaRPr lang="en-GB"/>
          </a:p>
        </p:txBody>
      </p:sp>
    </p:spTree>
    <p:extLst>
      <p:ext uri="{BB962C8B-B14F-4D97-AF65-F5344CB8AC3E}">
        <p14:creationId xmlns:p14="http://schemas.microsoft.com/office/powerpoint/2010/main" val="443934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71AC3-7DD9-73F1-A39C-0EDAEA049BC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D30DDB4-0B78-539C-C0EF-DB479614B0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B77257-1D7A-7E7B-5611-47900898C772}"/>
              </a:ext>
            </a:extLst>
          </p:cNvPr>
          <p:cNvSpPr>
            <a:spLocks noGrp="1"/>
          </p:cNvSpPr>
          <p:nvPr>
            <p:ph type="dt" sz="half" idx="10"/>
          </p:nvPr>
        </p:nvSpPr>
        <p:spPr/>
        <p:txBody>
          <a:bodyPr/>
          <a:lstStyle/>
          <a:p>
            <a:pPr>
              <a:defRPr/>
            </a:pPr>
            <a:fld id="{C8FFEC1A-1791-45EB-8DCF-B073AAB5D45F}" type="datetime1">
              <a:rPr lang="en-GB" smtClean="0"/>
              <a:pPr>
                <a:defRPr/>
              </a:pPr>
              <a:t>30/07/2024</a:t>
            </a:fld>
            <a:endParaRPr lang="en-GB"/>
          </a:p>
        </p:txBody>
      </p:sp>
      <p:sp>
        <p:nvSpPr>
          <p:cNvPr id="5" name="Footer Placeholder 4">
            <a:extLst>
              <a:ext uri="{FF2B5EF4-FFF2-40B4-BE49-F238E27FC236}">
                <a16:creationId xmlns:a16="http://schemas.microsoft.com/office/drawing/2014/main" id="{061EC39B-D921-9D5E-F7DB-2D6EBC5042B5}"/>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2865CBC2-4AE7-EA7A-9C7F-5DA7DB426511}"/>
              </a:ext>
            </a:extLst>
          </p:cNvPr>
          <p:cNvSpPr>
            <a:spLocks noGrp="1"/>
          </p:cNvSpPr>
          <p:nvPr>
            <p:ph type="sldNum" sz="quarter" idx="12"/>
          </p:nvPr>
        </p:nvSpPr>
        <p:spPr/>
        <p:txBody>
          <a:bodyPr/>
          <a:lstStyle/>
          <a:p>
            <a:pPr>
              <a:defRPr/>
            </a:pPr>
            <a:fld id="{083F591A-03D9-4BBF-849B-2869D5DC61E0}" type="slidenum">
              <a:rPr lang="en-GB" smtClean="0"/>
              <a:pPr>
                <a:defRPr/>
              </a:pPr>
              <a:t>‹#›</a:t>
            </a:fld>
            <a:endParaRPr lang="en-GB"/>
          </a:p>
        </p:txBody>
      </p:sp>
    </p:spTree>
    <p:extLst>
      <p:ext uri="{BB962C8B-B14F-4D97-AF65-F5344CB8AC3E}">
        <p14:creationId xmlns:p14="http://schemas.microsoft.com/office/powerpoint/2010/main" val="627224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E9CC49-B6EE-7529-4F83-CFAFD0DB66CC}"/>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9C31F8-5AA9-A3DB-87A8-8FB4DBB9602F}"/>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16708D-3E6E-6D9E-5F98-1EFB79303D0D}"/>
              </a:ext>
            </a:extLst>
          </p:cNvPr>
          <p:cNvSpPr>
            <a:spLocks noGrp="1"/>
          </p:cNvSpPr>
          <p:nvPr>
            <p:ph type="dt" sz="half" idx="10"/>
          </p:nvPr>
        </p:nvSpPr>
        <p:spPr/>
        <p:txBody>
          <a:bodyPr/>
          <a:lstStyle/>
          <a:p>
            <a:pPr>
              <a:defRPr/>
            </a:pPr>
            <a:fld id="{CA4C2B2D-BCBC-4E77-82C0-0DF468D01C2E}" type="datetime1">
              <a:rPr lang="en-GB" smtClean="0"/>
              <a:pPr>
                <a:defRPr/>
              </a:pPr>
              <a:t>30/07/2024</a:t>
            </a:fld>
            <a:endParaRPr lang="en-GB"/>
          </a:p>
        </p:txBody>
      </p:sp>
      <p:sp>
        <p:nvSpPr>
          <p:cNvPr id="5" name="Footer Placeholder 4">
            <a:extLst>
              <a:ext uri="{FF2B5EF4-FFF2-40B4-BE49-F238E27FC236}">
                <a16:creationId xmlns:a16="http://schemas.microsoft.com/office/drawing/2014/main" id="{25B75028-F420-F4A7-8BBC-E9CC41C1AE09}"/>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C5217C04-8E84-FE0D-F655-F267A22CC92F}"/>
              </a:ext>
            </a:extLst>
          </p:cNvPr>
          <p:cNvSpPr>
            <a:spLocks noGrp="1"/>
          </p:cNvSpPr>
          <p:nvPr>
            <p:ph type="sldNum" sz="quarter" idx="12"/>
          </p:nvPr>
        </p:nvSpPr>
        <p:spPr/>
        <p:txBody>
          <a:bodyPr/>
          <a:lstStyle/>
          <a:p>
            <a:pPr>
              <a:defRPr/>
            </a:pPr>
            <a:fld id="{E9EC3863-C868-4510-A46C-850E07393C1B}" type="slidenum">
              <a:rPr lang="en-GB" smtClean="0"/>
              <a:pPr>
                <a:defRPr/>
              </a:pPr>
              <a:t>‹#›</a:t>
            </a:fld>
            <a:endParaRPr lang="en-GB"/>
          </a:p>
        </p:txBody>
      </p:sp>
    </p:spTree>
    <p:extLst>
      <p:ext uri="{BB962C8B-B14F-4D97-AF65-F5344CB8AC3E}">
        <p14:creationId xmlns:p14="http://schemas.microsoft.com/office/powerpoint/2010/main" val="389679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5E2F4-CFAD-E214-E4FD-868FE1EE74B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E71CBC64-6695-E94C-2D73-0559E9F0E74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3BA223-C8E1-8946-C525-0C637010912A}"/>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5" name="Footer Placeholder 4">
            <a:extLst>
              <a:ext uri="{FF2B5EF4-FFF2-40B4-BE49-F238E27FC236}">
                <a16:creationId xmlns:a16="http://schemas.microsoft.com/office/drawing/2014/main" id="{B9666093-B797-8099-6FE5-F5A8AFB35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2825292-F732-2547-55B1-EB3123BC32CC}"/>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359681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C2914-E14B-970B-C361-1BCE3F90EE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329BDA-D099-5E2E-0815-B4436E07FA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01341D-2116-77C3-B9E6-199553BAAAA1}"/>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5" name="Footer Placeholder 4">
            <a:extLst>
              <a:ext uri="{FF2B5EF4-FFF2-40B4-BE49-F238E27FC236}">
                <a16:creationId xmlns:a16="http://schemas.microsoft.com/office/drawing/2014/main" id="{AF55AAE2-26BA-4A16-1718-09760B4ED5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21EACA-528B-C05E-17BB-C00ABB4D0E6C}"/>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967789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AF4DD-7B75-B54E-CDF9-63A18CC7FF1D}"/>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FEBBA78-8DF1-5AAD-5ECF-981E4E9AC58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0254D1-82EB-6D65-A6CC-DBDDF791E2DC}"/>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5" name="Footer Placeholder 4">
            <a:extLst>
              <a:ext uri="{FF2B5EF4-FFF2-40B4-BE49-F238E27FC236}">
                <a16:creationId xmlns:a16="http://schemas.microsoft.com/office/drawing/2014/main" id="{72330716-EE6B-5456-B47B-04F52399B3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53CE6A-212B-C9B4-6C94-489FB9EEEDAF}"/>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4136769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9E9D5-CA2B-12D3-6FDA-BCE81F9B46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E50538B-3D0E-5066-882B-33342617834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E11C3DD-D7DB-0679-5AC1-FE8FFF4E3B5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3038D3B-364E-20B4-F285-E2663F353A79}"/>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6" name="Footer Placeholder 5">
            <a:extLst>
              <a:ext uri="{FF2B5EF4-FFF2-40B4-BE49-F238E27FC236}">
                <a16:creationId xmlns:a16="http://schemas.microsoft.com/office/drawing/2014/main" id="{B48EB74A-61B9-7604-F8F4-23024FCDD2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5214750-BA15-BBF9-0F16-86DDFC4FF57E}"/>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3969823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DB91F-D98C-934C-8109-6634FD46F623}"/>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CE2203D-B33D-8B87-6A00-B8B8533B5F3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0F6C7EF-B3B7-7547-D26B-786ABBAAD73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4AE27C8-167D-4AB1-751E-8161C29DF7F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E5DA504-1AC0-FF59-F2D7-4896DF5ABEC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9A41E3E-41C1-945E-E9B7-F0AEDE676E20}"/>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8" name="Footer Placeholder 7">
            <a:extLst>
              <a:ext uri="{FF2B5EF4-FFF2-40B4-BE49-F238E27FC236}">
                <a16:creationId xmlns:a16="http://schemas.microsoft.com/office/drawing/2014/main" id="{C9E4E201-05F1-0B62-2F5D-24840EB9E1F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9E96B73-FF67-7A32-7787-F17020A831A9}"/>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2271153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0C07-C649-5BF2-9178-D1BE01F4401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6FB6B6-C62B-55BF-C99F-BF9A1249D423}"/>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4" name="Footer Placeholder 3">
            <a:extLst>
              <a:ext uri="{FF2B5EF4-FFF2-40B4-BE49-F238E27FC236}">
                <a16:creationId xmlns:a16="http://schemas.microsoft.com/office/drawing/2014/main" id="{FDCF04EF-BF8C-6AFD-1DCE-88FBDA91EE4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F6BB7D-BC5F-788E-698B-6F57BD46E834}"/>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1298398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811783-A450-87C0-8E3E-0F0783201219}"/>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3" name="Footer Placeholder 2">
            <a:extLst>
              <a:ext uri="{FF2B5EF4-FFF2-40B4-BE49-F238E27FC236}">
                <a16:creationId xmlns:a16="http://schemas.microsoft.com/office/drawing/2014/main" id="{5A68A72C-B2A6-B372-10DD-45AD97DEBEA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3FFF2DD-9D62-6010-75A7-63ED10714B7C}"/>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1917028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F4B05-5CCA-3EF8-1CAC-CD6A37E602F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737DA2D-458F-A098-64C5-714103005D9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AADBFAC-49E6-D912-B505-72DEF141D6B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F511DBB-A8D9-4D2D-1371-0BE2B697CB06}"/>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6" name="Footer Placeholder 5">
            <a:extLst>
              <a:ext uri="{FF2B5EF4-FFF2-40B4-BE49-F238E27FC236}">
                <a16:creationId xmlns:a16="http://schemas.microsoft.com/office/drawing/2014/main" id="{6543733B-115E-0DC0-2D12-6FEEACCD97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C5682B-43D1-3ED6-4B83-769A787CA3AB}"/>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1612145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3C51E-22C0-5E34-3064-5D1240F648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4FA953-F5BE-79E3-DAF9-9EC58F2969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3D6FA7-92AC-D135-3AF3-D59A54CB886D}"/>
              </a:ext>
            </a:extLst>
          </p:cNvPr>
          <p:cNvSpPr>
            <a:spLocks noGrp="1"/>
          </p:cNvSpPr>
          <p:nvPr>
            <p:ph type="dt" sz="half" idx="10"/>
          </p:nvPr>
        </p:nvSpPr>
        <p:spPr/>
        <p:txBody>
          <a:bodyPr/>
          <a:lstStyle/>
          <a:p>
            <a:pPr>
              <a:defRPr/>
            </a:pPr>
            <a:fld id="{BD32002D-6CBC-403C-AD8A-DE6C9530F875}" type="datetime1">
              <a:rPr lang="en-GB" smtClean="0"/>
              <a:pPr>
                <a:defRPr/>
              </a:pPr>
              <a:t>30/07/2024</a:t>
            </a:fld>
            <a:endParaRPr lang="en-GB"/>
          </a:p>
        </p:txBody>
      </p:sp>
      <p:sp>
        <p:nvSpPr>
          <p:cNvPr id="5" name="Footer Placeholder 4">
            <a:extLst>
              <a:ext uri="{FF2B5EF4-FFF2-40B4-BE49-F238E27FC236}">
                <a16:creationId xmlns:a16="http://schemas.microsoft.com/office/drawing/2014/main" id="{4B784C7C-D68F-E4DD-ACB9-B04A91C2700C}"/>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48A63ABD-4753-6846-A4CC-EC6678D958BE}"/>
              </a:ext>
            </a:extLst>
          </p:cNvPr>
          <p:cNvSpPr>
            <a:spLocks noGrp="1"/>
          </p:cNvSpPr>
          <p:nvPr>
            <p:ph type="sldNum" sz="quarter" idx="12"/>
          </p:nvPr>
        </p:nvSpPr>
        <p:spPr/>
        <p:txBody>
          <a:bodyPr/>
          <a:lstStyle/>
          <a:p>
            <a:pPr>
              <a:defRPr/>
            </a:pPr>
            <a:fld id="{05974C3D-9671-452C-8A22-11C883F6E4DB}" type="slidenum">
              <a:rPr lang="en-GB" smtClean="0"/>
              <a:pPr>
                <a:defRPr/>
              </a:pPr>
              <a:t>‹#›</a:t>
            </a:fld>
            <a:endParaRPr lang="en-GB"/>
          </a:p>
        </p:txBody>
      </p:sp>
    </p:spTree>
    <p:extLst>
      <p:ext uri="{BB962C8B-B14F-4D97-AF65-F5344CB8AC3E}">
        <p14:creationId xmlns:p14="http://schemas.microsoft.com/office/powerpoint/2010/main" val="1019953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91929-5712-4FD8-26F8-370EC34640F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DAA1A8B-F9D0-3EAE-C609-7D2C5ED7F45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8FECC66F-198F-E734-7718-C721E6C7492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D78F388-0BAA-A9A4-BF99-4D590CEB5BAB}"/>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6" name="Footer Placeholder 5">
            <a:extLst>
              <a:ext uri="{FF2B5EF4-FFF2-40B4-BE49-F238E27FC236}">
                <a16:creationId xmlns:a16="http://schemas.microsoft.com/office/drawing/2014/main" id="{EF8CE09E-6EA8-C455-B946-CB5549CB12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BF8918-8614-BA96-2938-E4E98DAEC2DD}"/>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391947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350ED-42AF-FFD9-C2A1-8AB932ABC1B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A3E6DA2-741B-EDFD-7A34-2667F5D797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778D8C-F131-8641-ADF8-841C5A8DEF4C}"/>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5" name="Footer Placeholder 4">
            <a:extLst>
              <a:ext uri="{FF2B5EF4-FFF2-40B4-BE49-F238E27FC236}">
                <a16:creationId xmlns:a16="http://schemas.microsoft.com/office/drawing/2014/main" id="{46A20BB4-E2BC-8C08-F824-8F8E9101D2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E9E8D0-470D-D031-9F3D-82A8849B0AAE}"/>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3507940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291C04-39EE-24CD-F2E2-8BE601A6702D}"/>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F6479D4-BB45-8E12-B7C8-65AE0ADF9E65}"/>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1EDD1E-5760-58C3-2663-E460F3A6A522}"/>
              </a:ext>
            </a:extLst>
          </p:cNvPr>
          <p:cNvSpPr>
            <a:spLocks noGrp="1"/>
          </p:cNvSpPr>
          <p:nvPr>
            <p:ph type="dt" sz="half" idx="10"/>
          </p:nvPr>
        </p:nvSpPr>
        <p:spPr/>
        <p:txBody>
          <a:bodyPr/>
          <a:lstStyle/>
          <a:p>
            <a:fld id="{8731FE81-A89A-4734-8323-2F241DB2C071}" type="datetimeFigureOut">
              <a:rPr lang="en-GB" smtClean="0"/>
              <a:t>30/07/2024</a:t>
            </a:fld>
            <a:endParaRPr lang="en-GB"/>
          </a:p>
        </p:txBody>
      </p:sp>
      <p:sp>
        <p:nvSpPr>
          <p:cNvPr id="5" name="Footer Placeholder 4">
            <a:extLst>
              <a:ext uri="{FF2B5EF4-FFF2-40B4-BE49-F238E27FC236}">
                <a16:creationId xmlns:a16="http://schemas.microsoft.com/office/drawing/2014/main" id="{E197E80B-E219-4EB7-B33D-AB60ABF6BE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55B96E-DD7E-71AB-E089-F98EA2705741}"/>
              </a:ext>
            </a:extLst>
          </p:cNvPr>
          <p:cNvSpPr>
            <a:spLocks noGrp="1"/>
          </p:cNvSpPr>
          <p:nvPr>
            <p:ph type="sldNum" sz="quarter" idx="12"/>
          </p:nvPr>
        </p:nvSpPr>
        <p:spPr/>
        <p:txBody>
          <a:bodyPr/>
          <a:lstStyle/>
          <a:p>
            <a:fld id="{0219BB66-CFDB-4252-8557-82D305A9E074}" type="slidenum">
              <a:rPr lang="en-GB" smtClean="0"/>
              <a:t>‹#›</a:t>
            </a:fld>
            <a:endParaRPr lang="en-GB"/>
          </a:p>
        </p:txBody>
      </p:sp>
    </p:spTree>
    <p:extLst>
      <p:ext uri="{BB962C8B-B14F-4D97-AF65-F5344CB8AC3E}">
        <p14:creationId xmlns:p14="http://schemas.microsoft.com/office/powerpoint/2010/main" val="1380480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Date Placeholder 2"/>
          <p:cNvSpPr>
            <a:spLocks noGrp="1"/>
          </p:cNvSpPr>
          <p:nvPr>
            <p:ph type="dt" sz="half" idx="10"/>
          </p:nvPr>
        </p:nvSpPr>
        <p:spPr>
          <a:xfrm>
            <a:off x="457200" y="6356352"/>
            <a:ext cx="2133600" cy="365125"/>
          </a:xfrm>
        </p:spPr>
        <p:txBody>
          <a:bodyPr/>
          <a:lstStyle>
            <a:lvl1pPr>
              <a:defRPr/>
            </a:lvl1pPr>
          </a:lstStyle>
          <a:p>
            <a:fld id="{3AE1B015-D075-47AA-B1E4-2152D8853069}" type="datetime1">
              <a:rPr lang="en-US" altLang="en-US"/>
              <a:pPr/>
              <a:t>7/30/2024</a:t>
            </a:fld>
            <a:endParaRPr lang="en-US" sz="1350">
              <a:solidFill>
                <a:schemeClr val="tx1"/>
              </a:solidFill>
              <a:latin typeface="Arial" pitchFamily="34" charset="0"/>
              <a:sym typeface="Arial" pitchFamily="34" charset="0"/>
            </a:endParaRPr>
          </a:p>
        </p:txBody>
      </p:sp>
      <p:sp>
        <p:nvSpPr>
          <p:cNvPr id="4" name="Footer Placeholder 3"/>
          <p:cNvSpPr>
            <a:spLocks noGrp="1"/>
          </p:cNvSpPr>
          <p:nvPr>
            <p:ph type="ftr" sz="quarter" idx="11"/>
          </p:nvPr>
        </p:nvSpPr>
        <p:spPr>
          <a:xfrm>
            <a:off x="3124200" y="6356352"/>
            <a:ext cx="2895600" cy="365125"/>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356352"/>
            <a:ext cx="2133600" cy="365125"/>
          </a:xfrm>
        </p:spPr>
        <p:txBody>
          <a:bodyPr/>
          <a:lstStyle>
            <a:lvl1pPr>
              <a:defRPr/>
            </a:lvl1pPr>
          </a:lstStyle>
          <a:p>
            <a:fld id="{5D1D31A7-148C-43B3-80B1-9765C1AD42A7}" type="slidenum">
              <a:rPr lang="en-US" altLang="en-US"/>
              <a:pPr/>
              <a:t>‹#›</a:t>
            </a:fld>
            <a:endParaRPr lang="en-US" sz="1350">
              <a:solidFill>
                <a:schemeClr val="tx1"/>
              </a:solidFill>
              <a:latin typeface="Arial" pitchFamily="34" charset="0"/>
              <a:sym typeface="Arial" pitchFamily="34" charset="0"/>
            </a:endParaRPr>
          </a:p>
        </p:txBody>
      </p:sp>
    </p:spTree>
    <p:extLst>
      <p:ext uri="{BB962C8B-B14F-4D97-AF65-F5344CB8AC3E}">
        <p14:creationId xmlns:p14="http://schemas.microsoft.com/office/powerpoint/2010/main" val="27424729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6"/>
            <a:ext cx="82296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3607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25D3F-E955-382D-EC25-9F1170B7F1D3}"/>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C1AD7A3-5AC7-ACCC-53C4-17418934CEC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5BED0F-8F39-C8A4-21F5-A1D153F30366}"/>
              </a:ext>
            </a:extLst>
          </p:cNvPr>
          <p:cNvSpPr>
            <a:spLocks noGrp="1"/>
          </p:cNvSpPr>
          <p:nvPr>
            <p:ph type="dt" sz="half" idx="10"/>
          </p:nvPr>
        </p:nvSpPr>
        <p:spPr/>
        <p:txBody>
          <a:bodyPr/>
          <a:lstStyle/>
          <a:p>
            <a:pPr>
              <a:defRPr/>
            </a:pPr>
            <a:fld id="{D222ABE5-FC4D-4216-B5FC-C8BD6A4FA5F3}" type="datetime1">
              <a:rPr lang="en-GB" smtClean="0"/>
              <a:pPr>
                <a:defRPr/>
              </a:pPr>
              <a:t>30/07/2024</a:t>
            </a:fld>
            <a:endParaRPr lang="en-GB"/>
          </a:p>
        </p:txBody>
      </p:sp>
      <p:sp>
        <p:nvSpPr>
          <p:cNvPr id="5" name="Footer Placeholder 4">
            <a:extLst>
              <a:ext uri="{FF2B5EF4-FFF2-40B4-BE49-F238E27FC236}">
                <a16:creationId xmlns:a16="http://schemas.microsoft.com/office/drawing/2014/main" id="{28D83805-5C16-76FF-3884-9B262BD85D8A}"/>
              </a:ext>
            </a:extLst>
          </p:cNvPr>
          <p:cNvSpPr>
            <a:spLocks noGrp="1"/>
          </p:cNvSpPr>
          <p:nvPr>
            <p:ph type="ftr" sz="quarter" idx="11"/>
          </p:nvPr>
        </p:nvSpPr>
        <p:spPr/>
        <p:txBody>
          <a:bodyPr/>
          <a:lstStyle/>
          <a:p>
            <a:pPr>
              <a:defRPr/>
            </a:pPr>
            <a:endParaRPr lang="en-GB"/>
          </a:p>
        </p:txBody>
      </p:sp>
      <p:sp>
        <p:nvSpPr>
          <p:cNvPr id="6" name="Slide Number Placeholder 5">
            <a:extLst>
              <a:ext uri="{FF2B5EF4-FFF2-40B4-BE49-F238E27FC236}">
                <a16:creationId xmlns:a16="http://schemas.microsoft.com/office/drawing/2014/main" id="{2D00AA78-8849-0DA4-94A9-53858F2A6F05}"/>
              </a:ext>
            </a:extLst>
          </p:cNvPr>
          <p:cNvSpPr>
            <a:spLocks noGrp="1"/>
          </p:cNvSpPr>
          <p:nvPr>
            <p:ph type="sldNum" sz="quarter" idx="12"/>
          </p:nvPr>
        </p:nvSpPr>
        <p:spPr/>
        <p:txBody>
          <a:bodyPr/>
          <a:lstStyle/>
          <a:p>
            <a:pPr>
              <a:defRPr/>
            </a:pPr>
            <a:fld id="{75797D02-E915-4627-A5CD-B44CBCE71517}" type="slidenum">
              <a:rPr lang="en-GB" smtClean="0"/>
              <a:pPr>
                <a:defRPr/>
              </a:pPr>
              <a:t>‹#›</a:t>
            </a:fld>
            <a:endParaRPr lang="en-GB"/>
          </a:p>
        </p:txBody>
      </p:sp>
    </p:spTree>
    <p:extLst>
      <p:ext uri="{BB962C8B-B14F-4D97-AF65-F5344CB8AC3E}">
        <p14:creationId xmlns:p14="http://schemas.microsoft.com/office/powerpoint/2010/main" val="3643248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D770D-CB52-9DE9-2701-4B2ACBF5B2B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A3C432-0756-CA59-1591-A69832490BC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C7BAB8-9342-A7BA-8734-435C98CB4CE7}"/>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101161C-3C0B-7451-6B18-C42687673F50}"/>
              </a:ext>
            </a:extLst>
          </p:cNvPr>
          <p:cNvSpPr>
            <a:spLocks noGrp="1"/>
          </p:cNvSpPr>
          <p:nvPr>
            <p:ph type="dt" sz="half" idx="10"/>
          </p:nvPr>
        </p:nvSpPr>
        <p:spPr/>
        <p:txBody>
          <a:bodyPr/>
          <a:lstStyle/>
          <a:p>
            <a:pPr>
              <a:defRPr/>
            </a:pPr>
            <a:fld id="{CB567D32-93B4-4E3D-986E-951705E78DDD}" type="datetime1">
              <a:rPr lang="en-GB" smtClean="0"/>
              <a:pPr>
                <a:defRPr/>
              </a:pPr>
              <a:t>30/07/2024</a:t>
            </a:fld>
            <a:endParaRPr lang="en-GB"/>
          </a:p>
        </p:txBody>
      </p:sp>
      <p:sp>
        <p:nvSpPr>
          <p:cNvPr id="6" name="Footer Placeholder 5">
            <a:extLst>
              <a:ext uri="{FF2B5EF4-FFF2-40B4-BE49-F238E27FC236}">
                <a16:creationId xmlns:a16="http://schemas.microsoft.com/office/drawing/2014/main" id="{76EBE996-2BF9-7A44-DED1-95575101925A}"/>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F707901E-6E57-F542-C4DC-875C075F189D}"/>
              </a:ext>
            </a:extLst>
          </p:cNvPr>
          <p:cNvSpPr>
            <a:spLocks noGrp="1"/>
          </p:cNvSpPr>
          <p:nvPr>
            <p:ph type="sldNum" sz="quarter" idx="12"/>
          </p:nvPr>
        </p:nvSpPr>
        <p:spPr/>
        <p:txBody>
          <a:bodyPr/>
          <a:lstStyle/>
          <a:p>
            <a:pPr>
              <a:defRPr/>
            </a:pPr>
            <a:fld id="{8E1561BA-18EF-4777-A74D-6809092776D6}" type="slidenum">
              <a:rPr lang="en-GB" smtClean="0"/>
              <a:pPr>
                <a:defRPr/>
              </a:pPr>
              <a:t>‹#›</a:t>
            </a:fld>
            <a:endParaRPr lang="en-GB"/>
          </a:p>
        </p:txBody>
      </p:sp>
    </p:spTree>
    <p:extLst>
      <p:ext uri="{BB962C8B-B14F-4D97-AF65-F5344CB8AC3E}">
        <p14:creationId xmlns:p14="http://schemas.microsoft.com/office/powerpoint/2010/main" val="1252764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81A92-AFB5-4DEA-348F-A90B575B4A63}"/>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D3505F-1D3F-0722-803D-10ACF2603F00}"/>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3260D-A8E0-4D48-52F3-B9BD77305850}"/>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D095574-1CF6-9F18-6F25-3E8F9DC7DA7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648BD7D-AF03-3B1E-4E6C-0FB39332B79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2CD7098-9B71-527E-6C96-9068E8E6D226}"/>
              </a:ext>
            </a:extLst>
          </p:cNvPr>
          <p:cNvSpPr>
            <a:spLocks noGrp="1"/>
          </p:cNvSpPr>
          <p:nvPr>
            <p:ph type="dt" sz="half" idx="10"/>
          </p:nvPr>
        </p:nvSpPr>
        <p:spPr/>
        <p:txBody>
          <a:bodyPr/>
          <a:lstStyle/>
          <a:p>
            <a:pPr>
              <a:defRPr/>
            </a:pPr>
            <a:fld id="{221D8F32-3C26-4AB1-90A7-0F27294AA35F}" type="datetime1">
              <a:rPr lang="en-GB" smtClean="0"/>
              <a:pPr>
                <a:defRPr/>
              </a:pPr>
              <a:t>30/07/2024</a:t>
            </a:fld>
            <a:endParaRPr lang="en-GB"/>
          </a:p>
        </p:txBody>
      </p:sp>
      <p:sp>
        <p:nvSpPr>
          <p:cNvPr id="8" name="Footer Placeholder 7">
            <a:extLst>
              <a:ext uri="{FF2B5EF4-FFF2-40B4-BE49-F238E27FC236}">
                <a16:creationId xmlns:a16="http://schemas.microsoft.com/office/drawing/2014/main" id="{4938113D-95B7-D9BC-1869-6ECFE267824D}"/>
              </a:ext>
            </a:extLst>
          </p:cNvPr>
          <p:cNvSpPr>
            <a:spLocks noGrp="1"/>
          </p:cNvSpPr>
          <p:nvPr>
            <p:ph type="ftr" sz="quarter" idx="11"/>
          </p:nvPr>
        </p:nvSpPr>
        <p:spPr/>
        <p:txBody>
          <a:bodyPr/>
          <a:lstStyle/>
          <a:p>
            <a:pPr>
              <a:defRPr/>
            </a:pPr>
            <a:endParaRPr lang="en-GB"/>
          </a:p>
        </p:txBody>
      </p:sp>
      <p:sp>
        <p:nvSpPr>
          <p:cNvPr id="9" name="Slide Number Placeholder 8">
            <a:extLst>
              <a:ext uri="{FF2B5EF4-FFF2-40B4-BE49-F238E27FC236}">
                <a16:creationId xmlns:a16="http://schemas.microsoft.com/office/drawing/2014/main" id="{AA365E7F-0DD0-5103-6F38-1DA1F8CF1EF6}"/>
              </a:ext>
            </a:extLst>
          </p:cNvPr>
          <p:cNvSpPr>
            <a:spLocks noGrp="1"/>
          </p:cNvSpPr>
          <p:nvPr>
            <p:ph type="sldNum" sz="quarter" idx="12"/>
          </p:nvPr>
        </p:nvSpPr>
        <p:spPr/>
        <p:txBody>
          <a:bodyPr/>
          <a:lstStyle/>
          <a:p>
            <a:pPr>
              <a:defRPr/>
            </a:pPr>
            <a:fld id="{86D618D5-A9B6-4265-8E40-09638FEA448B}" type="slidenum">
              <a:rPr lang="en-GB" smtClean="0"/>
              <a:pPr>
                <a:defRPr/>
              </a:pPr>
              <a:t>‹#›</a:t>
            </a:fld>
            <a:endParaRPr lang="en-GB"/>
          </a:p>
        </p:txBody>
      </p:sp>
    </p:spTree>
    <p:extLst>
      <p:ext uri="{BB962C8B-B14F-4D97-AF65-F5344CB8AC3E}">
        <p14:creationId xmlns:p14="http://schemas.microsoft.com/office/powerpoint/2010/main" val="3598253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7AA8E-7765-0547-9324-67403D77055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452798-49B7-875F-D8D8-BA7A336921A4}"/>
              </a:ext>
            </a:extLst>
          </p:cNvPr>
          <p:cNvSpPr>
            <a:spLocks noGrp="1"/>
          </p:cNvSpPr>
          <p:nvPr>
            <p:ph type="dt" sz="half" idx="10"/>
          </p:nvPr>
        </p:nvSpPr>
        <p:spPr/>
        <p:txBody>
          <a:bodyPr/>
          <a:lstStyle/>
          <a:p>
            <a:pPr>
              <a:defRPr/>
            </a:pPr>
            <a:fld id="{89FED53B-EAB6-420A-8B6D-72708B2AEF78}" type="datetime1">
              <a:rPr lang="en-GB" smtClean="0"/>
              <a:pPr>
                <a:defRPr/>
              </a:pPr>
              <a:t>30/07/2024</a:t>
            </a:fld>
            <a:endParaRPr lang="en-GB"/>
          </a:p>
        </p:txBody>
      </p:sp>
      <p:sp>
        <p:nvSpPr>
          <p:cNvPr id="4" name="Footer Placeholder 3">
            <a:extLst>
              <a:ext uri="{FF2B5EF4-FFF2-40B4-BE49-F238E27FC236}">
                <a16:creationId xmlns:a16="http://schemas.microsoft.com/office/drawing/2014/main" id="{7C7FDBB0-E72B-136A-4867-628568C41725}"/>
              </a:ext>
            </a:extLst>
          </p:cNvPr>
          <p:cNvSpPr>
            <a:spLocks noGrp="1"/>
          </p:cNvSpPr>
          <p:nvPr>
            <p:ph type="ftr" sz="quarter" idx="11"/>
          </p:nvPr>
        </p:nvSpPr>
        <p:spPr/>
        <p:txBody>
          <a:bodyPr/>
          <a:lstStyle/>
          <a:p>
            <a:pPr>
              <a:defRPr/>
            </a:pPr>
            <a:endParaRPr lang="en-GB"/>
          </a:p>
        </p:txBody>
      </p:sp>
      <p:sp>
        <p:nvSpPr>
          <p:cNvPr id="5" name="Slide Number Placeholder 4">
            <a:extLst>
              <a:ext uri="{FF2B5EF4-FFF2-40B4-BE49-F238E27FC236}">
                <a16:creationId xmlns:a16="http://schemas.microsoft.com/office/drawing/2014/main" id="{DF7D5BF6-587C-FB9D-25A6-9E3F8D501AC2}"/>
              </a:ext>
            </a:extLst>
          </p:cNvPr>
          <p:cNvSpPr>
            <a:spLocks noGrp="1"/>
          </p:cNvSpPr>
          <p:nvPr>
            <p:ph type="sldNum" sz="quarter" idx="12"/>
          </p:nvPr>
        </p:nvSpPr>
        <p:spPr/>
        <p:txBody>
          <a:bodyPr/>
          <a:lstStyle/>
          <a:p>
            <a:pPr>
              <a:defRPr/>
            </a:pPr>
            <a:fld id="{80B21D6F-4C4B-44F8-9740-74AEDA82EFEA}" type="slidenum">
              <a:rPr lang="en-GB" smtClean="0"/>
              <a:pPr>
                <a:defRPr/>
              </a:pPr>
              <a:t>‹#›</a:t>
            </a:fld>
            <a:endParaRPr lang="en-GB"/>
          </a:p>
        </p:txBody>
      </p:sp>
    </p:spTree>
    <p:extLst>
      <p:ext uri="{BB962C8B-B14F-4D97-AF65-F5344CB8AC3E}">
        <p14:creationId xmlns:p14="http://schemas.microsoft.com/office/powerpoint/2010/main" val="3249583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EAC224-B437-73EF-E070-E6342E44015E}"/>
              </a:ext>
            </a:extLst>
          </p:cNvPr>
          <p:cNvSpPr>
            <a:spLocks noGrp="1"/>
          </p:cNvSpPr>
          <p:nvPr>
            <p:ph type="dt" sz="half" idx="10"/>
          </p:nvPr>
        </p:nvSpPr>
        <p:spPr/>
        <p:txBody>
          <a:bodyPr/>
          <a:lstStyle/>
          <a:p>
            <a:pPr>
              <a:defRPr/>
            </a:pPr>
            <a:fld id="{8AE86F68-BDC6-48AB-99C2-9C25DB687439}" type="datetime1">
              <a:rPr lang="en-GB" smtClean="0"/>
              <a:pPr>
                <a:defRPr/>
              </a:pPr>
              <a:t>30/07/2024</a:t>
            </a:fld>
            <a:endParaRPr lang="en-GB"/>
          </a:p>
        </p:txBody>
      </p:sp>
      <p:sp>
        <p:nvSpPr>
          <p:cNvPr id="3" name="Footer Placeholder 2">
            <a:extLst>
              <a:ext uri="{FF2B5EF4-FFF2-40B4-BE49-F238E27FC236}">
                <a16:creationId xmlns:a16="http://schemas.microsoft.com/office/drawing/2014/main" id="{FD82CDA7-0A08-267E-F0D4-A9614FA263D2}"/>
              </a:ext>
            </a:extLst>
          </p:cNvPr>
          <p:cNvSpPr>
            <a:spLocks noGrp="1"/>
          </p:cNvSpPr>
          <p:nvPr>
            <p:ph type="ftr" sz="quarter" idx="11"/>
          </p:nvPr>
        </p:nvSpPr>
        <p:spPr/>
        <p:txBody>
          <a:bodyPr/>
          <a:lstStyle/>
          <a:p>
            <a:pPr>
              <a:defRPr/>
            </a:pPr>
            <a:endParaRPr lang="en-GB"/>
          </a:p>
        </p:txBody>
      </p:sp>
      <p:sp>
        <p:nvSpPr>
          <p:cNvPr id="4" name="Slide Number Placeholder 3">
            <a:extLst>
              <a:ext uri="{FF2B5EF4-FFF2-40B4-BE49-F238E27FC236}">
                <a16:creationId xmlns:a16="http://schemas.microsoft.com/office/drawing/2014/main" id="{13010F1A-02CE-65B3-CE3B-50A8FAE90ADA}"/>
              </a:ext>
            </a:extLst>
          </p:cNvPr>
          <p:cNvSpPr>
            <a:spLocks noGrp="1"/>
          </p:cNvSpPr>
          <p:nvPr>
            <p:ph type="sldNum" sz="quarter" idx="12"/>
          </p:nvPr>
        </p:nvSpPr>
        <p:spPr/>
        <p:txBody>
          <a:bodyPr/>
          <a:lstStyle/>
          <a:p>
            <a:pPr>
              <a:defRPr/>
            </a:pPr>
            <a:fld id="{9F7012AB-EC0B-4935-BC0D-8D8F5956BC50}" type="slidenum">
              <a:rPr lang="en-GB" smtClean="0"/>
              <a:pPr>
                <a:defRPr/>
              </a:pPr>
              <a:t>‹#›</a:t>
            </a:fld>
            <a:endParaRPr lang="en-GB"/>
          </a:p>
        </p:txBody>
      </p:sp>
    </p:spTree>
    <p:extLst>
      <p:ext uri="{BB962C8B-B14F-4D97-AF65-F5344CB8AC3E}">
        <p14:creationId xmlns:p14="http://schemas.microsoft.com/office/powerpoint/2010/main" val="182868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6E152-2EC9-DD39-7889-546590A4D78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5BAA86-86A0-692F-E23D-B1163BCA5A7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E9EB3E7-1650-72EE-D4F2-80BAD98E912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417A145-F341-2E73-FA15-2B06DE3B49FA}"/>
              </a:ext>
            </a:extLst>
          </p:cNvPr>
          <p:cNvSpPr>
            <a:spLocks noGrp="1"/>
          </p:cNvSpPr>
          <p:nvPr>
            <p:ph type="dt" sz="half" idx="10"/>
          </p:nvPr>
        </p:nvSpPr>
        <p:spPr/>
        <p:txBody>
          <a:bodyPr/>
          <a:lstStyle/>
          <a:p>
            <a:pPr>
              <a:defRPr/>
            </a:pPr>
            <a:fld id="{0A8E4B6F-C14B-43ED-8D97-3BE86B0BF75E}" type="datetime1">
              <a:rPr lang="en-GB" smtClean="0"/>
              <a:pPr>
                <a:defRPr/>
              </a:pPr>
              <a:t>30/07/2024</a:t>
            </a:fld>
            <a:endParaRPr lang="en-GB"/>
          </a:p>
        </p:txBody>
      </p:sp>
      <p:sp>
        <p:nvSpPr>
          <p:cNvPr id="6" name="Footer Placeholder 5">
            <a:extLst>
              <a:ext uri="{FF2B5EF4-FFF2-40B4-BE49-F238E27FC236}">
                <a16:creationId xmlns:a16="http://schemas.microsoft.com/office/drawing/2014/main" id="{A2751098-F4D9-852F-8991-3B7109E232C4}"/>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1C87EE4F-D594-D43E-A6B0-499E12CA2C30}"/>
              </a:ext>
            </a:extLst>
          </p:cNvPr>
          <p:cNvSpPr>
            <a:spLocks noGrp="1"/>
          </p:cNvSpPr>
          <p:nvPr>
            <p:ph type="sldNum" sz="quarter" idx="12"/>
          </p:nvPr>
        </p:nvSpPr>
        <p:spPr/>
        <p:txBody>
          <a:bodyPr/>
          <a:lstStyle/>
          <a:p>
            <a:pPr>
              <a:defRPr/>
            </a:pPr>
            <a:fld id="{3939C66B-2B82-4277-A97C-FD5BAE41A5F4}" type="slidenum">
              <a:rPr lang="en-GB" smtClean="0"/>
              <a:pPr>
                <a:defRPr/>
              </a:pPr>
              <a:t>‹#›</a:t>
            </a:fld>
            <a:endParaRPr lang="en-GB"/>
          </a:p>
        </p:txBody>
      </p:sp>
    </p:spTree>
    <p:extLst>
      <p:ext uri="{BB962C8B-B14F-4D97-AF65-F5344CB8AC3E}">
        <p14:creationId xmlns:p14="http://schemas.microsoft.com/office/powerpoint/2010/main" val="44923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2E67D-94B9-23D5-6061-68AA8DC15F7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BE115B3-E53E-AE16-1681-236723AF063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7990CF3A-3712-B647-ECF2-6023FCF0CFA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5E387AF-99E6-129E-7A07-9987E6B4F069}"/>
              </a:ext>
            </a:extLst>
          </p:cNvPr>
          <p:cNvSpPr>
            <a:spLocks noGrp="1"/>
          </p:cNvSpPr>
          <p:nvPr>
            <p:ph type="dt" sz="half" idx="10"/>
          </p:nvPr>
        </p:nvSpPr>
        <p:spPr/>
        <p:txBody>
          <a:bodyPr/>
          <a:lstStyle/>
          <a:p>
            <a:pPr>
              <a:defRPr/>
            </a:pPr>
            <a:fld id="{F3E15ECC-1178-49CC-A636-CBC18697B2E5}" type="datetime1">
              <a:rPr lang="en-GB" smtClean="0"/>
              <a:pPr>
                <a:defRPr/>
              </a:pPr>
              <a:t>30/07/2024</a:t>
            </a:fld>
            <a:endParaRPr lang="en-GB"/>
          </a:p>
        </p:txBody>
      </p:sp>
      <p:sp>
        <p:nvSpPr>
          <p:cNvPr id="6" name="Footer Placeholder 5">
            <a:extLst>
              <a:ext uri="{FF2B5EF4-FFF2-40B4-BE49-F238E27FC236}">
                <a16:creationId xmlns:a16="http://schemas.microsoft.com/office/drawing/2014/main" id="{502E3076-7241-5BEF-692B-A6304E54A1F9}"/>
              </a:ext>
            </a:extLst>
          </p:cNvPr>
          <p:cNvSpPr>
            <a:spLocks noGrp="1"/>
          </p:cNvSpPr>
          <p:nvPr>
            <p:ph type="ftr" sz="quarter" idx="11"/>
          </p:nvPr>
        </p:nvSpPr>
        <p:spPr/>
        <p:txBody>
          <a:bodyPr/>
          <a:lstStyle/>
          <a:p>
            <a:pPr>
              <a:defRPr/>
            </a:pPr>
            <a:endParaRPr lang="en-GB"/>
          </a:p>
        </p:txBody>
      </p:sp>
      <p:sp>
        <p:nvSpPr>
          <p:cNvPr id="7" name="Slide Number Placeholder 6">
            <a:extLst>
              <a:ext uri="{FF2B5EF4-FFF2-40B4-BE49-F238E27FC236}">
                <a16:creationId xmlns:a16="http://schemas.microsoft.com/office/drawing/2014/main" id="{A72E66BF-4B30-241C-F670-A61E0FE0CB75}"/>
              </a:ext>
            </a:extLst>
          </p:cNvPr>
          <p:cNvSpPr>
            <a:spLocks noGrp="1"/>
          </p:cNvSpPr>
          <p:nvPr>
            <p:ph type="sldNum" sz="quarter" idx="12"/>
          </p:nvPr>
        </p:nvSpPr>
        <p:spPr/>
        <p:txBody>
          <a:bodyPr/>
          <a:lstStyle/>
          <a:p>
            <a:pPr>
              <a:defRPr/>
            </a:pPr>
            <a:fld id="{68D01F85-9B6E-4650-9167-B42520B3D27E}" type="slidenum">
              <a:rPr lang="en-GB" smtClean="0"/>
              <a:pPr>
                <a:defRPr/>
              </a:pPr>
              <a:t>‹#›</a:t>
            </a:fld>
            <a:endParaRPr lang="en-GB"/>
          </a:p>
        </p:txBody>
      </p:sp>
    </p:spTree>
    <p:extLst>
      <p:ext uri="{BB962C8B-B14F-4D97-AF65-F5344CB8AC3E}">
        <p14:creationId xmlns:p14="http://schemas.microsoft.com/office/powerpoint/2010/main" val="2673351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5DF02E-3EB5-328B-9990-6C58DEF44D4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27D2F9E-9253-D869-B2AF-DB14277BDB1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44AE7A-9D6D-D8CD-E100-68B40247569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0EB71485-213F-468B-9B8A-762FC84128B0}" type="datetime1">
              <a:rPr lang="en-GB" smtClean="0"/>
              <a:pPr>
                <a:defRPr/>
              </a:pPr>
              <a:t>30/07/2024</a:t>
            </a:fld>
            <a:endParaRPr lang="en-GB"/>
          </a:p>
        </p:txBody>
      </p:sp>
      <p:sp>
        <p:nvSpPr>
          <p:cNvPr id="5" name="Footer Placeholder 4">
            <a:extLst>
              <a:ext uri="{FF2B5EF4-FFF2-40B4-BE49-F238E27FC236}">
                <a16:creationId xmlns:a16="http://schemas.microsoft.com/office/drawing/2014/main" id="{164C72DF-CBF1-0080-7B85-05458909DC5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CDBD1C45-9663-CB38-FB81-BF4BB567F7C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5B0C4F9-0979-440B-A3BB-4A522B798A46}" type="slidenum">
              <a:rPr lang="en-GB" smtClean="0"/>
              <a:pPr>
                <a:defRPr/>
              </a:pPr>
              <a:t>‹#›</a:t>
            </a:fld>
            <a:endParaRPr lang="en-GB"/>
          </a:p>
        </p:txBody>
      </p:sp>
    </p:spTree>
    <p:extLst>
      <p:ext uri="{BB962C8B-B14F-4D97-AF65-F5344CB8AC3E}">
        <p14:creationId xmlns:p14="http://schemas.microsoft.com/office/powerpoint/2010/main" val="2133391248"/>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2D19E0-52A6-ACAB-764B-03CFAF3ADE2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7468D5-CF3E-8A75-2DC8-5D12239ED9A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11C306-725E-A109-79C0-EFFA26EA8C5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731FE81-A89A-4734-8323-2F241DB2C071}" type="datetimeFigureOut">
              <a:rPr lang="en-GB" smtClean="0"/>
              <a:t>30/07/2024</a:t>
            </a:fld>
            <a:endParaRPr lang="en-GB"/>
          </a:p>
        </p:txBody>
      </p:sp>
      <p:sp>
        <p:nvSpPr>
          <p:cNvPr id="5" name="Footer Placeholder 4">
            <a:extLst>
              <a:ext uri="{FF2B5EF4-FFF2-40B4-BE49-F238E27FC236}">
                <a16:creationId xmlns:a16="http://schemas.microsoft.com/office/drawing/2014/main" id="{3D699F20-7EA9-E84F-41D8-C703949B94B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6F0C14-580E-0486-F4C6-71B797332D0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19BB66-CFDB-4252-8557-82D305A9E074}" type="slidenum">
              <a:rPr lang="en-GB" smtClean="0"/>
              <a:t>‹#›</a:t>
            </a:fld>
            <a:endParaRPr lang="en-GB"/>
          </a:p>
        </p:txBody>
      </p:sp>
    </p:spTree>
    <p:extLst>
      <p:ext uri="{BB962C8B-B14F-4D97-AF65-F5344CB8AC3E}">
        <p14:creationId xmlns:p14="http://schemas.microsoft.com/office/powerpoint/2010/main" val="3882335115"/>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52400" y="2062605"/>
            <a:ext cx="8964613" cy="2895599"/>
          </a:xfrm>
        </p:spPr>
        <p:txBody>
          <a:bodyPr>
            <a:normAutofit fontScale="90000"/>
          </a:bodyPr>
          <a:lstStyle/>
          <a:p>
            <a:pPr algn="ctr">
              <a:lnSpc>
                <a:spcPct val="107000"/>
              </a:lnSpc>
              <a:spcAft>
                <a:spcPts val="800"/>
              </a:spcAft>
            </a:pPr>
            <a:br>
              <a:rPr lang="en-GB" altLang="en-US" sz="3200" b="1" dirty="0">
                <a:solidFill>
                  <a:srgbClr val="C00000"/>
                </a:solidFill>
                <a:latin typeface="Aharoni" pitchFamily="2" charset="-79"/>
                <a:ea typeface="ＭＳ Ｐゴシック" pitchFamily="34" charset="-128"/>
                <a:cs typeface="Aharoni" pitchFamily="2" charset="-79"/>
              </a:rPr>
            </a:br>
            <a:r>
              <a:rPr lang="en-US" sz="4000" b="1" kern="100" dirty="0">
                <a:ln w="9525" cap="flat" cmpd="sng" algn="ctr">
                  <a:solidFill>
                    <a:srgbClr val="FFFFFF"/>
                  </a:solidFill>
                  <a:prstDash val="solid"/>
                  <a:round/>
                </a:ln>
                <a:effectLst>
                  <a:outerShdw blurRad="38100" dist="38100" dir="2700000" algn="tl">
                    <a:srgbClr val="000000">
                      <a:alpha val="43137"/>
                    </a:srgbClr>
                  </a:outerShdw>
                </a:effectLst>
                <a:latin typeface="Berlin Sans FB" panose="020E0602020502020306" pitchFamily="34" charset="0"/>
                <a:ea typeface="Calibri" panose="020F0502020204030204" pitchFamily="34" charset="0"/>
                <a:cs typeface="Times New Roman" panose="02020603050405020304" pitchFamily="18" charset="0"/>
              </a:rPr>
              <a:t>Report to SLARI Council </a:t>
            </a: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r>
              <a:rPr lang="en-US" sz="3100" b="1" kern="100" dirty="0">
                <a:ln w="9525" cap="flat" cmpd="sng" algn="ctr">
                  <a:solidFill>
                    <a:srgbClr val="FFFFFF"/>
                  </a:solidFill>
                  <a:prstDash val="solid"/>
                  <a:round/>
                </a:ln>
                <a:effectLst>
                  <a:outerShdw blurRad="12700" dist="38100" dir="2700000" algn="tl">
                    <a:schemeClr val="accent5">
                      <a:lumMod val="60000"/>
                      <a:lumOff val="40000"/>
                    </a:schemeClr>
                  </a:outerShdw>
                </a:effectLst>
                <a:latin typeface="Berlin Sans FB" panose="020E0602020502020306" pitchFamily="34" charset="0"/>
                <a:ea typeface="Calibri" panose="020F0502020204030204" pitchFamily="34" charset="0"/>
                <a:cs typeface="Times New Roman" panose="02020603050405020304" pitchFamily="18" charset="0"/>
              </a:rPr>
              <a:t>by </a:t>
            </a: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r>
              <a:rPr lang="en-US" sz="2700" b="1" kern="100" dirty="0">
                <a:ln w="9525" cap="flat" cmpd="sng" algn="ctr">
                  <a:solidFill>
                    <a:srgbClr val="FFFFFF"/>
                  </a:solidFill>
                  <a:prstDash val="solid"/>
                  <a:round/>
                </a:ln>
                <a:effectLst>
                  <a:outerShdw blurRad="12700" dist="38100" dir="2700000" algn="tl">
                    <a:schemeClr val="accent5">
                      <a:lumMod val="60000"/>
                      <a:lumOff val="40000"/>
                    </a:schemeClr>
                  </a:outerShdw>
                </a:effectLst>
                <a:latin typeface="Berlin Sans FB" panose="020E0602020502020306" pitchFamily="34" charset="0"/>
                <a:ea typeface="Calibri" panose="020F0502020204030204" pitchFamily="34" charset="0"/>
                <a:cs typeface="Times New Roman" panose="02020603050405020304" pitchFamily="18" charset="0"/>
              </a:rPr>
              <a:t>Acting Director-General - Dr Abdul Rahman Conteh</a:t>
            </a: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endParaRPr lang="en-GB" altLang="en-US" sz="3100" b="1" dirty="0">
              <a:solidFill>
                <a:schemeClr val="bg1"/>
              </a:solidFill>
              <a:latin typeface="Berlin Sans FB" panose="020E0602020502020306" pitchFamily="34" charset="0"/>
              <a:ea typeface="ＭＳ Ｐゴシック" pitchFamily="34" charset="-128"/>
            </a:endParaRPr>
          </a:p>
        </p:txBody>
      </p:sp>
      <p:sp>
        <p:nvSpPr>
          <p:cNvPr id="6146" name="Subtitle 2"/>
          <p:cNvSpPr>
            <a:spLocks noGrp="1"/>
          </p:cNvSpPr>
          <p:nvPr>
            <p:ph type="subTitle" idx="1"/>
          </p:nvPr>
        </p:nvSpPr>
        <p:spPr>
          <a:xfrm>
            <a:off x="457200" y="5344654"/>
            <a:ext cx="7962900" cy="1452154"/>
          </a:xfrm>
        </p:spPr>
        <p:txBody>
          <a:bodyPr>
            <a:normAutofit/>
          </a:bodyPr>
          <a:lstStyle/>
          <a:p>
            <a:pPr eaLnBrk="1" hangingPunct="1"/>
            <a:r>
              <a:rPr lang="en-GB" altLang="en-US" sz="2400" b="1" dirty="0">
                <a:solidFill>
                  <a:srgbClr val="C00000"/>
                </a:solidFill>
                <a:ea typeface="ＭＳ Ｐゴシック" pitchFamily="34" charset="-128"/>
              </a:rPr>
              <a:t> </a:t>
            </a:r>
            <a:endParaRPr lang="en-US" sz="3000" dirty="0">
              <a:solidFill>
                <a:srgbClr val="7030A0"/>
              </a:solidFill>
              <a:latin typeface="Agency FB" pitchFamily="34" charset="0"/>
            </a:endParaRPr>
          </a:p>
          <a:p>
            <a:r>
              <a:rPr lang="en-US" sz="2800" b="1" dirty="0">
                <a:solidFill>
                  <a:srgbClr val="7030A0"/>
                </a:solidFill>
                <a:latin typeface="Agency FB" pitchFamily="34" charset="0"/>
              </a:rPr>
              <a:t>Wednesday,  July 31, 2024</a:t>
            </a:r>
            <a:r>
              <a:rPr lang="en-GB" sz="2800" b="1" dirty="0">
                <a:solidFill>
                  <a:srgbClr val="7030A0"/>
                </a:solidFill>
                <a:latin typeface="Agency FB" pitchFamily="34" charset="0"/>
              </a:rPr>
              <a:t>    </a:t>
            </a:r>
            <a:endParaRPr lang="en-US" sz="2800" dirty="0">
              <a:solidFill>
                <a:srgbClr val="7030A0"/>
              </a:solidFill>
              <a:latin typeface="Agency FB" pitchFamily="34" charset="0"/>
            </a:endParaRPr>
          </a:p>
        </p:txBody>
      </p:sp>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3276600" y="36330"/>
            <a:ext cx="3124200" cy="9852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549F05B3-B8E1-D63C-CB97-86871A7B30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1600"/>
            <a:ext cx="9144000" cy="4114800"/>
          </a:xfrm>
          <a:prstGeom prst="rect">
            <a:avLst/>
          </a:prstGeom>
        </p:spPr>
      </p:pic>
    </p:spTree>
    <p:extLst>
      <p:ext uri="{BB962C8B-B14F-4D97-AF65-F5344CB8AC3E}">
        <p14:creationId xmlns:p14="http://schemas.microsoft.com/office/powerpoint/2010/main" val="1188875620"/>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0D17BC36-D8AF-BE25-B1F2-6F485C8BC3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1600"/>
            <a:ext cx="9144000" cy="4114800"/>
          </a:xfrm>
          <a:prstGeom prst="rect">
            <a:avLst/>
          </a:prstGeom>
        </p:spPr>
      </p:pic>
    </p:spTree>
    <p:extLst>
      <p:ext uri="{BB962C8B-B14F-4D97-AF65-F5344CB8AC3E}">
        <p14:creationId xmlns:p14="http://schemas.microsoft.com/office/powerpoint/2010/main" val="3470503820"/>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5B859BB-E92D-A14D-0344-56E33FE8481F}"/>
              </a:ext>
            </a:extLst>
          </p:cNvPr>
          <p:cNvPicPr>
            <a:picLocks noChangeAspect="1"/>
          </p:cNvPicPr>
          <p:nvPr/>
        </p:nvPicPr>
        <p:blipFill>
          <a:blip r:embed="rId2"/>
          <a:stretch>
            <a:fillRect/>
          </a:stretch>
        </p:blipFill>
        <p:spPr>
          <a:xfrm>
            <a:off x="0" y="1371600"/>
            <a:ext cx="9372600" cy="4495800"/>
          </a:xfrm>
          <a:prstGeom prst="rect">
            <a:avLst/>
          </a:prstGeom>
        </p:spPr>
      </p:pic>
    </p:spTree>
    <p:extLst>
      <p:ext uri="{BB962C8B-B14F-4D97-AF65-F5344CB8AC3E}">
        <p14:creationId xmlns:p14="http://schemas.microsoft.com/office/powerpoint/2010/main" val="804474892"/>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7C7920-126C-7FB7-ABE7-9B2E84CF25BD}"/>
              </a:ext>
            </a:extLst>
          </p:cNvPr>
          <p:cNvSpPr txBox="1"/>
          <p:nvPr/>
        </p:nvSpPr>
        <p:spPr>
          <a:xfrm>
            <a:off x="1250156" y="153001"/>
            <a:ext cx="6643687" cy="877163"/>
          </a:xfrm>
          <a:prstGeom prst="rect">
            <a:avLst/>
          </a:prstGeom>
          <a:noFill/>
        </p:spPr>
        <p:txBody>
          <a:bodyPr wrap="square" rtlCol="0">
            <a:spAutoFit/>
          </a:bodyPr>
          <a:lstStyle/>
          <a:p>
            <a:pPr algn="ctr" defTabSz="685800"/>
            <a:r>
              <a:rPr lang="en-US" sz="2550" b="1" dirty="0">
                <a:solidFill>
                  <a:srgbClr val="0070C0"/>
                </a:solidFill>
                <a:latin typeface="Calibri"/>
              </a:rPr>
              <a:t>Semi-Autotrophic Hydroponics (SAH) </a:t>
            </a:r>
          </a:p>
          <a:p>
            <a:pPr algn="ctr" defTabSz="685800"/>
            <a:r>
              <a:rPr lang="en-US" sz="2550" b="1" dirty="0">
                <a:solidFill>
                  <a:srgbClr val="0070C0"/>
                </a:solidFill>
                <a:latin typeface="Calibri"/>
              </a:rPr>
              <a:t>Cassava Propagation System </a:t>
            </a:r>
          </a:p>
        </p:txBody>
      </p:sp>
      <p:pic>
        <p:nvPicPr>
          <p:cNvPr id="3" name="Picture 2" descr="C:\Users\Lkumar\Documents\cassava seed systems for BMGF 2014\SAH Argentina trip\Pics\1.jpg">
            <a:extLst>
              <a:ext uri="{FF2B5EF4-FFF2-40B4-BE49-F238E27FC236}">
                <a16:creationId xmlns:a16="http://schemas.microsoft.com/office/drawing/2014/main" id="{CF9FCE1C-BAD8-A14F-2415-202F1C24620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21484" y="1219200"/>
            <a:ext cx="7860515" cy="42883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6852CE4-F1B5-488D-BC37-35BB2FA2CF64}"/>
              </a:ext>
            </a:extLst>
          </p:cNvPr>
          <p:cNvSpPr txBox="1"/>
          <p:nvPr/>
        </p:nvSpPr>
        <p:spPr>
          <a:xfrm>
            <a:off x="521484" y="5638800"/>
            <a:ext cx="7860515" cy="830997"/>
          </a:xfrm>
          <a:prstGeom prst="rect">
            <a:avLst/>
          </a:prstGeom>
          <a:noFill/>
        </p:spPr>
        <p:txBody>
          <a:bodyPr wrap="square" rtlCol="0">
            <a:spAutoFit/>
          </a:bodyPr>
          <a:lstStyle/>
          <a:p>
            <a:pPr algn="just" defTabSz="685800"/>
            <a:r>
              <a:rPr lang="en-US" sz="2400" b="1" dirty="0">
                <a:solidFill>
                  <a:srgbClr val="C00000"/>
                </a:solidFill>
                <a:latin typeface="Calibri"/>
              </a:rPr>
              <a:t>“A novel, low-cost method for rapid propagation of true-to-type, virus-free cassava planting material”</a:t>
            </a:r>
          </a:p>
        </p:txBody>
      </p:sp>
    </p:spTree>
    <p:extLst>
      <p:ext uri="{BB962C8B-B14F-4D97-AF65-F5344CB8AC3E}">
        <p14:creationId xmlns:p14="http://schemas.microsoft.com/office/powerpoint/2010/main" val="2892570315"/>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085CD4-DCEF-EB42-9030-F3D3BA107451}"/>
              </a:ext>
            </a:extLst>
          </p:cNvPr>
          <p:cNvSpPr/>
          <p:nvPr/>
        </p:nvSpPr>
        <p:spPr>
          <a:xfrm>
            <a:off x="1878037" y="1402642"/>
            <a:ext cx="1045535" cy="1058325"/>
          </a:xfrm>
          <a:prstGeom prst="rect">
            <a:avLst/>
          </a:prstGeom>
          <a:blipFill>
            <a:blip r:embed="rId2" cstate="print">
              <a:extLst>
                <a:ext uri="{28A0092B-C50C-407E-A947-70E740481C1C}">
                  <a14:useLocalDpi xmlns:a14="http://schemas.microsoft.com/office/drawing/2010/main" val="0"/>
                </a:ext>
              </a:extLst>
            </a:blip>
            <a:srcRect/>
            <a:stretch>
              <a:fillRect l="-50000" r="-50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
        <p:nvSpPr>
          <p:cNvPr id="6" name="Down Arrow 11">
            <a:extLst>
              <a:ext uri="{FF2B5EF4-FFF2-40B4-BE49-F238E27FC236}">
                <a16:creationId xmlns:a16="http://schemas.microsoft.com/office/drawing/2014/main" id="{351E3339-5F0F-1F86-9DDF-553C1DAE16FF}"/>
              </a:ext>
            </a:extLst>
          </p:cNvPr>
          <p:cNvSpPr>
            <a:spLocks noChangeArrowheads="1"/>
          </p:cNvSpPr>
          <p:nvPr/>
        </p:nvSpPr>
        <p:spPr bwMode="auto">
          <a:xfrm>
            <a:off x="4669562" y="2028976"/>
            <a:ext cx="364331" cy="862607"/>
          </a:xfrm>
          <a:prstGeom prst="downArrow">
            <a:avLst>
              <a:gd name="adj1" fmla="val 50000"/>
              <a:gd name="adj2" fmla="val 50000"/>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000000">
                <a:alpha val="34998"/>
              </a:srgbClr>
            </a:outerShdw>
          </a:effectLst>
        </p:spPr>
        <p:txBody>
          <a:bodyPr anchor="ctr"/>
          <a:lstStyle/>
          <a:p>
            <a:pPr algn="ctr">
              <a:defRPr/>
            </a:pPr>
            <a:endParaRPr lang="en-US" sz="1350">
              <a:solidFill>
                <a:schemeClr val="lt1"/>
              </a:solidFill>
            </a:endParaRPr>
          </a:p>
        </p:txBody>
      </p:sp>
      <p:grpSp>
        <p:nvGrpSpPr>
          <p:cNvPr id="7" name="Group 6">
            <a:extLst>
              <a:ext uri="{FF2B5EF4-FFF2-40B4-BE49-F238E27FC236}">
                <a16:creationId xmlns:a16="http://schemas.microsoft.com/office/drawing/2014/main" id="{789D8B6C-07A9-699B-D4D3-1FDF9571C96B}"/>
              </a:ext>
            </a:extLst>
          </p:cNvPr>
          <p:cNvGrpSpPr/>
          <p:nvPr/>
        </p:nvGrpSpPr>
        <p:grpSpPr>
          <a:xfrm>
            <a:off x="3461415" y="2891584"/>
            <a:ext cx="3144958" cy="862607"/>
            <a:chOff x="1284446" y="1062247"/>
            <a:chExt cx="3680460" cy="1150143"/>
          </a:xfrm>
        </p:grpSpPr>
        <p:sp>
          <p:nvSpPr>
            <p:cNvPr id="8" name="Rectangle 7">
              <a:extLst>
                <a:ext uri="{FF2B5EF4-FFF2-40B4-BE49-F238E27FC236}">
                  <a16:creationId xmlns:a16="http://schemas.microsoft.com/office/drawing/2014/main" id="{0F96A582-A1A1-3DBA-A836-74C5D900B99C}"/>
                </a:ext>
              </a:extLst>
            </p:cNvPr>
            <p:cNvSpPr/>
            <p:nvPr/>
          </p:nvSpPr>
          <p:spPr>
            <a:xfrm>
              <a:off x="1284446" y="1062247"/>
              <a:ext cx="3680460" cy="1150143"/>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9" name="TextBox 8">
              <a:extLst>
                <a:ext uri="{FF2B5EF4-FFF2-40B4-BE49-F238E27FC236}">
                  <a16:creationId xmlns:a16="http://schemas.microsoft.com/office/drawing/2014/main" id="{9EC27CBB-E641-7B16-B081-B94F34C0CB0B}"/>
                </a:ext>
              </a:extLst>
            </p:cNvPr>
            <p:cNvSpPr txBox="1"/>
            <p:nvPr/>
          </p:nvSpPr>
          <p:spPr>
            <a:xfrm>
              <a:off x="1284446" y="1062247"/>
              <a:ext cx="3680460" cy="115014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84273" tIns="91440" rIns="91440" bIns="91440" numCol="1" spcCol="1270" anchor="ctr" anchorCtr="0">
              <a:noAutofit/>
            </a:bodyPr>
            <a:lstStyle/>
            <a:p>
              <a:pPr defTabSz="1066800">
                <a:lnSpc>
                  <a:spcPct val="90000"/>
                </a:lnSpc>
                <a:spcBef>
                  <a:spcPct val="0"/>
                </a:spcBef>
                <a:spcAft>
                  <a:spcPct val="35000"/>
                </a:spcAft>
              </a:pPr>
              <a:r>
                <a:rPr lang="en-US" sz="2400" b="1" dirty="0"/>
                <a:t>      SAH Lab </a:t>
              </a:r>
            </a:p>
          </p:txBody>
        </p:sp>
      </p:grpSp>
      <p:sp>
        <p:nvSpPr>
          <p:cNvPr id="10" name="Rectangle 9">
            <a:extLst>
              <a:ext uri="{FF2B5EF4-FFF2-40B4-BE49-F238E27FC236}">
                <a16:creationId xmlns:a16="http://schemas.microsoft.com/office/drawing/2014/main" id="{83443C68-AE1B-D949-164B-EDF00596303C}"/>
              </a:ext>
            </a:extLst>
          </p:cNvPr>
          <p:cNvSpPr/>
          <p:nvPr/>
        </p:nvSpPr>
        <p:spPr>
          <a:xfrm>
            <a:off x="1804182" y="2813056"/>
            <a:ext cx="1160422" cy="1134209"/>
          </a:xfrm>
          <a:prstGeom prst="rect">
            <a:avLst/>
          </a:prstGeom>
          <a:blipFill>
            <a:blip r:embed="rId3" cstate="print">
              <a:extLst>
                <a:ext uri="{28A0092B-C50C-407E-A947-70E740481C1C}">
                  <a14:useLocalDpi xmlns:a14="http://schemas.microsoft.com/office/drawing/2010/main" val="0"/>
                </a:ext>
              </a:extLst>
            </a:blip>
            <a:srcRect/>
            <a:stretch>
              <a:fillRect l="-50000" r="-50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grpSp>
        <p:nvGrpSpPr>
          <p:cNvPr id="11" name="Group 10">
            <a:extLst>
              <a:ext uri="{FF2B5EF4-FFF2-40B4-BE49-F238E27FC236}">
                <a16:creationId xmlns:a16="http://schemas.microsoft.com/office/drawing/2014/main" id="{B0700233-3FC2-AAF2-20C7-647AD3E4FC82}"/>
              </a:ext>
            </a:extLst>
          </p:cNvPr>
          <p:cNvGrpSpPr/>
          <p:nvPr/>
        </p:nvGrpSpPr>
        <p:grpSpPr>
          <a:xfrm>
            <a:off x="3124119" y="4261279"/>
            <a:ext cx="3455215" cy="1362177"/>
            <a:chOff x="587821" y="2247763"/>
            <a:chExt cx="4606953" cy="1816236"/>
          </a:xfrm>
        </p:grpSpPr>
        <p:sp>
          <p:nvSpPr>
            <p:cNvPr id="12" name="Rectangle 11">
              <a:extLst>
                <a:ext uri="{FF2B5EF4-FFF2-40B4-BE49-F238E27FC236}">
                  <a16:creationId xmlns:a16="http://schemas.microsoft.com/office/drawing/2014/main" id="{CF6B89DC-B9BB-D15F-0411-0D9C2B3B8238}"/>
                </a:ext>
              </a:extLst>
            </p:cNvPr>
            <p:cNvSpPr/>
            <p:nvPr/>
          </p:nvSpPr>
          <p:spPr>
            <a:xfrm>
              <a:off x="997578" y="2551721"/>
              <a:ext cx="4197196" cy="1512278"/>
            </a:xfrm>
            <a:prstGeom prst="rect">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13" name="TextBox 12">
              <a:extLst>
                <a:ext uri="{FF2B5EF4-FFF2-40B4-BE49-F238E27FC236}">
                  <a16:creationId xmlns:a16="http://schemas.microsoft.com/office/drawing/2014/main" id="{8FDB040D-BCAB-B97C-4616-5824544D8899}"/>
                </a:ext>
              </a:extLst>
            </p:cNvPr>
            <p:cNvSpPr txBox="1"/>
            <p:nvPr/>
          </p:nvSpPr>
          <p:spPr>
            <a:xfrm>
              <a:off x="587821" y="2247763"/>
              <a:ext cx="4197196" cy="15122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84273" tIns="120015" rIns="120015" bIns="120015" numCol="1" spcCol="1270" anchor="ctr" anchorCtr="0">
              <a:noAutofit/>
            </a:bodyPr>
            <a:lstStyle/>
            <a:p>
              <a:pPr defTabSz="1400175">
                <a:lnSpc>
                  <a:spcPct val="90000"/>
                </a:lnSpc>
                <a:spcBef>
                  <a:spcPct val="0"/>
                </a:spcBef>
                <a:spcAft>
                  <a:spcPct val="35000"/>
                </a:spcAft>
              </a:pPr>
              <a:r>
                <a:rPr lang="en-US" sz="3150" dirty="0"/>
                <a:t>    </a:t>
              </a:r>
              <a:r>
                <a:rPr lang="en-US" sz="2400" b="1" dirty="0"/>
                <a:t>Greenhouse or</a:t>
              </a:r>
            </a:p>
            <a:p>
              <a:pPr defTabSz="1400175">
                <a:lnSpc>
                  <a:spcPct val="90000"/>
                </a:lnSpc>
                <a:spcBef>
                  <a:spcPct val="0"/>
                </a:spcBef>
                <a:spcAft>
                  <a:spcPct val="35000"/>
                </a:spcAft>
              </a:pPr>
              <a:r>
                <a:rPr lang="en-US" sz="2400" b="1" dirty="0"/>
                <a:t>      Field </a:t>
              </a:r>
            </a:p>
          </p:txBody>
        </p:sp>
      </p:grpSp>
      <p:sp>
        <p:nvSpPr>
          <p:cNvPr id="14" name="Rectangle 13">
            <a:extLst>
              <a:ext uri="{FF2B5EF4-FFF2-40B4-BE49-F238E27FC236}">
                <a16:creationId xmlns:a16="http://schemas.microsoft.com/office/drawing/2014/main" id="{626572E6-4486-BF4E-5B53-1D80CA579E09}"/>
              </a:ext>
            </a:extLst>
          </p:cNvPr>
          <p:cNvSpPr/>
          <p:nvPr/>
        </p:nvSpPr>
        <p:spPr>
          <a:xfrm>
            <a:off x="1804181" y="4459622"/>
            <a:ext cx="1194605" cy="1134209"/>
          </a:xfrm>
          <a:prstGeom prst="rect">
            <a:avLst/>
          </a:prstGeom>
          <a:blipFill>
            <a:blip r:embed="rId4" cstate="print">
              <a:extLst>
                <a:ext uri="{28A0092B-C50C-407E-A947-70E740481C1C}">
                  <a14:useLocalDpi xmlns:a14="http://schemas.microsoft.com/office/drawing/2010/main" val="0"/>
                </a:ext>
              </a:extLst>
            </a:blip>
            <a:srcRect/>
            <a:stretch>
              <a:fillRect l="-50000" r="-50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
        <p:nvSpPr>
          <p:cNvPr id="15" name="Down Arrow 13">
            <a:extLst>
              <a:ext uri="{FF2B5EF4-FFF2-40B4-BE49-F238E27FC236}">
                <a16:creationId xmlns:a16="http://schemas.microsoft.com/office/drawing/2014/main" id="{062C3C12-9EC1-D039-F2F7-17F25E191EF3}"/>
              </a:ext>
            </a:extLst>
          </p:cNvPr>
          <p:cNvSpPr>
            <a:spLocks noChangeArrowheads="1"/>
          </p:cNvSpPr>
          <p:nvPr/>
        </p:nvSpPr>
        <p:spPr bwMode="auto">
          <a:xfrm>
            <a:off x="4669562" y="3875734"/>
            <a:ext cx="364331" cy="503758"/>
          </a:xfrm>
          <a:prstGeom prst="downArrow">
            <a:avLst>
              <a:gd name="adj1" fmla="val 50000"/>
              <a:gd name="adj2" fmla="val 50000"/>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000000">
                <a:alpha val="34998"/>
              </a:srgbClr>
            </a:outerShdw>
          </a:effectLst>
        </p:spPr>
        <p:txBody>
          <a:bodyPr anchor="ctr"/>
          <a:lstStyle/>
          <a:p>
            <a:pPr algn="ctr">
              <a:defRPr/>
            </a:pPr>
            <a:endParaRPr lang="en-US" sz="1350">
              <a:solidFill>
                <a:schemeClr val="lt1"/>
              </a:solidFill>
            </a:endParaRPr>
          </a:p>
        </p:txBody>
      </p:sp>
      <p:sp>
        <p:nvSpPr>
          <p:cNvPr id="17" name="TextBox 16">
            <a:extLst>
              <a:ext uri="{FF2B5EF4-FFF2-40B4-BE49-F238E27FC236}">
                <a16:creationId xmlns:a16="http://schemas.microsoft.com/office/drawing/2014/main" id="{4FBC67DE-507F-9159-354A-FC809BECB13F}"/>
              </a:ext>
            </a:extLst>
          </p:cNvPr>
          <p:cNvSpPr txBox="1"/>
          <p:nvPr/>
        </p:nvSpPr>
        <p:spPr>
          <a:xfrm>
            <a:off x="3230889" y="1479923"/>
            <a:ext cx="4175751" cy="461665"/>
          </a:xfrm>
          <a:prstGeom prst="rect">
            <a:avLst/>
          </a:prstGeom>
          <a:noFill/>
          <a:ln>
            <a:solidFill>
              <a:srgbClr val="0070C0"/>
            </a:solidFill>
          </a:ln>
        </p:spPr>
        <p:txBody>
          <a:bodyPr wrap="square">
            <a:spAutoFit/>
          </a:bodyPr>
          <a:lstStyle/>
          <a:p>
            <a:r>
              <a:rPr lang="en-US" sz="2400" b="1" dirty="0"/>
              <a:t>A few virus-free mother plants </a:t>
            </a:r>
            <a:endParaRPr lang="en-GB" sz="2400" dirty="0"/>
          </a:p>
        </p:txBody>
      </p:sp>
      <p:sp>
        <p:nvSpPr>
          <p:cNvPr id="18" name="Curved Down Arrow 14">
            <a:extLst>
              <a:ext uri="{FF2B5EF4-FFF2-40B4-BE49-F238E27FC236}">
                <a16:creationId xmlns:a16="http://schemas.microsoft.com/office/drawing/2014/main" id="{3DFB4969-6439-5EFB-CC30-0C1AF009D255}"/>
              </a:ext>
            </a:extLst>
          </p:cNvPr>
          <p:cNvSpPr>
            <a:spLocks noChangeArrowheads="1"/>
          </p:cNvSpPr>
          <p:nvPr/>
        </p:nvSpPr>
        <p:spPr bwMode="auto">
          <a:xfrm>
            <a:off x="6883809" y="2896863"/>
            <a:ext cx="912019" cy="547688"/>
          </a:xfrm>
          <a:prstGeom prst="curvedDownArrow">
            <a:avLst>
              <a:gd name="adj1" fmla="val 25040"/>
              <a:gd name="adj2" fmla="val 53549"/>
              <a:gd name="adj3" fmla="val 25000"/>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000000">
                <a:alpha val="34998"/>
              </a:srgbClr>
            </a:outerShdw>
          </a:effectLst>
        </p:spPr>
        <p:txBody>
          <a:bodyPr anchor="ctr"/>
          <a:lstStyle/>
          <a:p>
            <a:pPr algn="ctr">
              <a:defRPr/>
            </a:pPr>
            <a:endParaRPr lang="en-US" sz="1350"/>
          </a:p>
        </p:txBody>
      </p:sp>
      <p:sp>
        <p:nvSpPr>
          <p:cNvPr id="19" name="Curved Down Arrow 15">
            <a:extLst>
              <a:ext uri="{FF2B5EF4-FFF2-40B4-BE49-F238E27FC236}">
                <a16:creationId xmlns:a16="http://schemas.microsoft.com/office/drawing/2014/main" id="{921A40CE-8BC9-357D-C6C8-03AA034BCA1B}"/>
              </a:ext>
            </a:extLst>
          </p:cNvPr>
          <p:cNvSpPr>
            <a:spLocks noChangeArrowheads="1"/>
          </p:cNvSpPr>
          <p:nvPr/>
        </p:nvSpPr>
        <p:spPr bwMode="auto">
          <a:xfrm>
            <a:off x="6647892" y="4414576"/>
            <a:ext cx="1184672" cy="717947"/>
          </a:xfrm>
          <a:prstGeom prst="curvedDownArrow">
            <a:avLst>
              <a:gd name="adj1" fmla="val 18243"/>
              <a:gd name="adj2" fmla="val 53505"/>
              <a:gd name="adj3" fmla="val 25000"/>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000000">
                <a:alpha val="34998"/>
              </a:srgbClr>
            </a:outerShdw>
          </a:effectLst>
        </p:spPr>
        <p:txBody>
          <a:bodyPr anchor="ctr"/>
          <a:lstStyle/>
          <a:p>
            <a:pPr algn="ctr">
              <a:defRPr/>
            </a:pPr>
            <a:endParaRPr lang="en-US" sz="1350"/>
          </a:p>
        </p:txBody>
      </p:sp>
      <p:sp>
        <p:nvSpPr>
          <p:cNvPr id="20" name="TextBox 9">
            <a:extLst>
              <a:ext uri="{FF2B5EF4-FFF2-40B4-BE49-F238E27FC236}">
                <a16:creationId xmlns:a16="http://schemas.microsoft.com/office/drawing/2014/main" id="{0A99C060-0231-4594-AD97-768E565ABB7F}"/>
              </a:ext>
            </a:extLst>
          </p:cNvPr>
          <p:cNvSpPr txBox="1">
            <a:spLocks noChangeArrowheads="1"/>
          </p:cNvSpPr>
          <p:nvPr/>
        </p:nvSpPr>
        <p:spPr bwMode="auto">
          <a:xfrm>
            <a:off x="7346962" y="3513439"/>
            <a:ext cx="121526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charset="0"/>
                <a:ea typeface="ＭＳ Ｐゴシック" charset="0"/>
                <a:cs typeface="ＭＳ Ｐゴシック" charset="0"/>
              </a:defRPr>
            </a:lvl1pPr>
            <a:lvl2pPr marL="742950" indent="-285750" eaLnBrk="0" hangingPunct="0">
              <a:defRPr>
                <a:solidFill>
                  <a:schemeClr val="tx1"/>
                </a:solidFill>
                <a:latin typeface="Calibri" charset="0"/>
                <a:ea typeface="ＭＳ Ｐゴシック" charset="0"/>
              </a:defRPr>
            </a:lvl2pPr>
            <a:lvl3pPr marL="1143000" indent="-228600" eaLnBrk="0" hangingPunct="0">
              <a:defRPr>
                <a:solidFill>
                  <a:schemeClr val="tx1"/>
                </a:solidFill>
                <a:latin typeface="Calibri" charset="0"/>
                <a:ea typeface="ＭＳ Ｐゴシック" charset="0"/>
              </a:defRPr>
            </a:lvl3pPr>
            <a:lvl4pPr marL="1600200" indent="-228600" eaLnBrk="0" hangingPunct="0">
              <a:defRPr>
                <a:solidFill>
                  <a:schemeClr val="tx1"/>
                </a:solidFill>
                <a:latin typeface="Calibri" charset="0"/>
                <a:ea typeface="ＭＳ Ｐゴシック" charset="0"/>
              </a:defRPr>
            </a:lvl4pPr>
            <a:lvl5pPr marL="2057400" indent="-228600" eaLnBrk="0" hangingPunct="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r>
              <a:rPr lang="en-US" b="1" dirty="0"/>
              <a:t>SAH plants</a:t>
            </a:r>
          </a:p>
        </p:txBody>
      </p:sp>
      <p:sp>
        <p:nvSpPr>
          <p:cNvPr id="21" name="TextBox 10">
            <a:extLst>
              <a:ext uri="{FF2B5EF4-FFF2-40B4-BE49-F238E27FC236}">
                <a16:creationId xmlns:a16="http://schemas.microsoft.com/office/drawing/2014/main" id="{AEE3309C-9965-F101-648F-B1C789D650CE}"/>
              </a:ext>
            </a:extLst>
          </p:cNvPr>
          <p:cNvSpPr txBox="1">
            <a:spLocks noChangeArrowheads="1"/>
          </p:cNvSpPr>
          <p:nvPr/>
        </p:nvSpPr>
        <p:spPr bwMode="auto">
          <a:xfrm>
            <a:off x="6766427" y="5403677"/>
            <a:ext cx="23258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charset="0"/>
                <a:ea typeface="ＭＳ Ｐゴシック" charset="0"/>
                <a:cs typeface="ＭＳ Ｐゴシック" charset="0"/>
              </a:defRPr>
            </a:lvl1pPr>
            <a:lvl2pPr marL="742950" indent="-285750" eaLnBrk="0" hangingPunct="0">
              <a:defRPr>
                <a:solidFill>
                  <a:schemeClr val="tx1"/>
                </a:solidFill>
                <a:latin typeface="Calibri" charset="0"/>
                <a:ea typeface="ＭＳ Ｐゴシック" charset="0"/>
              </a:defRPr>
            </a:lvl2pPr>
            <a:lvl3pPr marL="1143000" indent="-228600" eaLnBrk="0" hangingPunct="0">
              <a:defRPr>
                <a:solidFill>
                  <a:schemeClr val="tx1"/>
                </a:solidFill>
                <a:latin typeface="Calibri" charset="0"/>
                <a:ea typeface="ＭＳ Ｐゴシック" charset="0"/>
              </a:defRPr>
            </a:lvl3pPr>
            <a:lvl4pPr marL="1600200" indent="-228600" eaLnBrk="0" hangingPunct="0">
              <a:defRPr>
                <a:solidFill>
                  <a:schemeClr val="tx1"/>
                </a:solidFill>
                <a:latin typeface="Calibri" charset="0"/>
                <a:ea typeface="ＭＳ Ｐゴシック" charset="0"/>
              </a:defRPr>
            </a:lvl4pPr>
            <a:lvl5pPr marL="2057400" indent="-228600" eaLnBrk="0" hangingPunct="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r>
              <a:rPr lang="en-US" b="1" dirty="0"/>
              <a:t>Tubers, roots or plants</a:t>
            </a:r>
          </a:p>
        </p:txBody>
      </p:sp>
      <p:sp>
        <p:nvSpPr>
          <p:cNvPr id="22" name="TextBox 21">
            <a:extLst>
              <a:ext uri="{FF2B5EF4-FFF2-40B4-BE49-F238E27FC236}">
                <a16:creationId xmlns:a16="http://schemas.microsoft.com/office/drawing/2014/main" id="{52FDEA6F-E6C9-3F6A-6358-D8097B8D7B25}"/>
              </a:ext>
            </a:extLst>
          </p:cNvPr>
          <p:cNvSpPr txBox="1"/>
          <p:nvPr/>
        </p:nvSpPr>
        <p:spPr>
          <a:xfrm>
            <a:off x="387935" y="173589"/>
            <a:ext cx="8704385" cy="830997"/>
          </a:xfrm>
          <a:prstGeom prst="rect">
            <a:avLst/>
          </a:prstGeom>
          <a:noFill/>
        </p:spPr>
        <p:txBody>
          <a:bodyPr wrap="square">
            <a:spAutoFit/>
          </a:bodyPr>
          <a:lstStyle/>
          <a:p>
            <a:r>
              <a:rPr lang="en-US" sz="2400" b="1" dirty="0">
                <a:solidFill>
                  <a:schemeClr val="accent1"/>
                </a:solidFill>
                <a:effectLst>
                  <a:outerShdw blurRad="38100" dist="38100" dir="2700000" algn="tl">
                    <a:srgbClr val="000000">
                      <a:alpha val="43137"/>
                    </a:srgbClr>
                  </a:outerShdw>
                </a:effectLst>
              </a:rPr>
              <a:t>SAH is a licensed technology developed in Argentina transferred to Nigeria</a:t>
            </a:r>
          </a:p>
        </p:txBody>
      </p:sp>
    </p:spTree>
    <p:extLst>
      <p:ext uri="{BB962C8B-B14F-4D97-AF65-F5344CB8AC3E}">
        <p14:creationId xmlns:p14="http://schemas.microsoft.com/office/powerpoint/2010/main" val="2037272276"/>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6ED2DE2A-CB43-0095-473A-5F6EB45CAA5D}"/>
              </a:ext>
            </a:extLst>
          </p:cNvPr>
          <p:cNvPicPr>
            <a:picLocks noChangeAspect="1"/>
          </p:cNvPicPr>
          <p:nvPr/>
        </p:nvPicPr>
        <p:blipFill>
          <a:blip r:embed="rId2" cstate="print">
            <a:extLst>
              <a:ext uri="{28A0092B-C50C-407E-A947-70E740481C1C}">
                <a14:useLocalDpi xmlns:a14="http://schemas.microsoft.com/office/drawing/2010/main" val="0"/>
              </a:ext>
            </a:extLst>
          </a:blip>
          <a:srcRect t="19873" b="31255"/>
          <a:stretch>
            <a:fillRect/>
          </a:stretch>
        </p:blipFill>
        <p:spPr bwMode="auto">
          <a:xfrm>
            <a:off x="628650" y="914677"/>
            <a:ext cx="8470218" cy="5946518"/>
          </a:xfrm>
          <a:prstGeom prst="rect">
            <a:avLst/>
          </a:prstGeom>
          <a:noFill/>
          <a:ln>
            <a:noFill/>
          </a:ln>
        </p:spPr>
      </p:pic>
      <p:sp>
        <p:nvSpPr>
          <p:cNvPr id="5" name="TextBox 4">
            <a:extLst>
              <a:ext uri="{FF2B5EF4-FFF2-40B4-BE49-F238E27FC236}">
                <a16:creationId xmlns:a16="http://schemas.microsoft.com/office/drawing/2014/main" id="{348CF00D-A2E0-76F1-339C-950DBC735790}"/>
              </a:ext>
            </a:extLst>
          </p:cNvPr>
          <p:cNvSpPr txBox="1"/>
          <p:nvPr/>
        </p:nvSpPr>
        <p:spPr>
          <a:xfrm>
            <a:off x="2133600" y="250911"/>
            <a:ext cx="4572000" cy="703334"/>
          </a:xfrm>
          <a:prstGeom prst="rect">
            <a:avLst/>
          </a:prstGeom>
          <a:noFill/>
        </p:spPr>
        <p:txBody>
          <a:bodyPr wrap="square">
            <a:spAutoFit/>
          </a:bodyPr>
          <a:lstStyle/>
          <a:p>
            <a:pPr algn="ctr">
              <a:lnSpc>
                <a:spcPct val="115000"/>
              </a:lnSpc>
              <a:spcAft>
                <a:spcPts val="600"/>
              </a:spcAft>
            </a:pPr>
            <a:r>
              <a:rPr lang="en-US" sz="1800" b="1" dirty="0">
                <a:effectLst/>
                <a:latin typeface="Arial Narrow" panose="020B0606020202030204" pitchFamily="34" charset="0"/>
                <a:ea typeface="Calibri" panose="020F0502020204030204" pitchFamily="34" charset="0"/>
              </a:rPr>
              <a:t>Full nursery establishment plantain plantlets ready for field</a:t>
            </a:r>
            <a:endParaRPr lang="en-GB"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41207018"/>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CAD5CC5C-0D76-34A1-583F-5B8DC0D4DF10}"/>
              </a:ext>
            </a:extLst>
          </p:cNvPr>
          <p:cNvPicPr>
            <a:picLocks noChangeAspect="1"/>
          </p:cNvPicPr>
          <p:nvPr/>
        </p:nvPicPr>
        <p:blipFill>
          <a:blip r:embed="rId2" cstate="print"/>
          <a:srcRect/>
          <a:stretch>
            <a:fillRect/>
          </a:stretch>
        </p:blipFill>
        <p:spPr bwMode="auto">
          <a:xfrm>
            <a:off x="5349170" y="3832169"/>
            <a:ext cx="3455196" cy="2722301"/>
          </a:xfrm>
          <a:prstGeom prst="rect">
            <a:avLst/>
          </a:prstGeom>
          <a:noFill/>
          <a:ln w="9525">
            <a:noFill/>
            <a:miter lim="800000"/>
            <a:headEnd/>
            <a:tailEnd/>
          </a:ln>
        </p:spPr>
      </p:pic>
      <p:pic>
        <p:nvPicPr>
          <p:cNvPr id="3" name="Picture 2">
            <a:extLst>
              <a:ext uri="{FF2B5EF4-FFF2-40B4-BE49-F238E27FC236}">
                <a16:creationId xmlns:a16="http://schemas.microsoft.com/office/drawing/2014/main" id="{1F97BD3E-AD41-D17E-EEB5-612D5A06F956}"/>
              </a:ext>
            </a:extLst>
          </p:cNvPr>
          <p:cNvPicPr>
            <a:picLocks noChangeAspect="1"/>
          </p:cNvPicPr>
          <p:nvPr/>
        </p:nvPicPr>
        <p:blipFill>
          <a:blip r:embed="rId3" cstate="print"/>
          <a:srcRect/>
          <a:stretch>
            <a:fillRect/>
          </a:stretch>
        </p:blipFill>
        <p:spPr bwMode="auto">
          <a:xfrm>
            <a:off x="304800" y="162660"/>
            <a:ext cx="3560331" cy="3266340"/>
          </a:xfrm>
          <a:prstGeom prst="rect">
            <a:avLst/>
          </a:prstGeom>
          <a:noFill/>
          <a:ln w="9525">
            <a:noFill/>
            <a:miter lim="800000"/>
            <a:headEnd/>
            <a:tailEnd/>
          </a:ln>
        </p:spPr>
      </p:pic>
      <p:pic>
        <p:nvPicPr>
          <p:cNvPr id="5" name="Picture 4">
            <a:extLst>
              <a:ext uri="{FF2B5EF4-FFF2-40B4-BE49-F238E27FC236}">
                <a16:creationId xmlns:a16="http://schemas.microsoft.com/office/drawing/2014/main" id="{6F098A47-EB6C-4805-BB0A-B45E46102891}"/>
              </a:ext>
            </a:extLst>
          </p:cNvPr>
          <p:cNvPicPr>
            <a:picLocks noChangeAspect="1"/>
          </p:cNvPicPr>
          <p:nvPr/>
        </p:nvPicPr>
        <p:blipFill>
          <a:blip r:embed="rId4" cstate="print"/>
          <a:srcRect/>
          <a:stretch>
            <a:fillRect/>
          </a:stretch>
        </p:blipFill>
        <p:spPr bwMode="auto">
          <a:xfrm>
            <a:off x="5384003" y="162660"/>
            <a:ext cx="3455197" cy="3407209"/>
          </a:xfrm>
          <a:prstGeom prst="rect">
            <a:avLst/>
          </a:prstGeom>
          <a:noFill/>
          <a:ln w="9525">
            <a:noFill/>
            <a:miter lim="800000"/>
            <a:headEnd/>
            <a:tailEnd/>
          </a:ln>
        </p:spPr>
      </p:pic>
      <p:pic>
        <p:nvPicPr>
          <p:cNvPr id="6" name="Picture 5">
            <a:extLst>
              <a:ext uri="{FF2B5EF4-FFF2-40B4-BE49-F238E27FC236}">
                <a16:creationId xmlns:a16="http://schemas.microsoft.com/office/drawing/2014/main" id="{F900DD4E-D03D-05A8-F072-3C1B84ADFFAC}"/>
              </a:ext>
            </a:extLst>
          </p:cNvPr>
          <p:cNvPicPr>
            <a:picLocks noChangeAspect="1"/>
          </p:cNvPicPr>
          <p:nvPr/>
        </p:nvPicPr>
        <p:blipFill>
          <a:blip r:embed="rId5" cstate="print"/>
          <a:srcRect/>
          <a:stretch>
            <a:fillRect/>
          </a:stretch>
        </p:blipFill>
        <p:spPr bwMode="auto">
          <a:xfrm>
            <a:off x="292159" y="3832169"/>
            <a:ext cx="3560331" cy="2722302"/>
          </a:xfrm>
          <a:prstGeom prst="rect">
            <a:avLst/>
          </a:prstGeom>
          <a:noFill/>
          <a:ln w="9525">
            <a:noFill/>
            <a:miter lim="800000"/>
            <a:headEnd/>
            <a:tailEnd/>
          </a:ln>
        </p:spPr>
      </p:pic>
    </p:spTree>
    <p:extLst>
      <p:ext uri="{BB962C8B-B14F-4D97-AF65-F5344CB8AC3E}">
        <p14:creationId xmlns:p14="http://schemas.microsoft.com/office/powerpoint/2010/main" val="3283587888"/>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273C0137-D8C9-56B5-7ECF-9D7719E05C91}"/>
              </a:ext>
            </a:extLst>
          </p:cNvPr>
          <p:cNvGrpSpPr/>
          <p:nvPr/>
        </p:nvGrpSpPr>
        <p:grpSpPr>
          <a:xfrm>
            <a:off x="152400" y="0"/>
            <a:ext cx="8991600" cy="6741071"/>
            <a:chOff x="0" y="0"/>
            <a:chExt cx="5832477" cy="4864085"/>
          </a:xfrm>
        </p:grpSpPr>
        <p:pic>
          <p:nvPicPr>
            <p:cNvPr id="3" name="Picture 2">
              <a:extLst>
                <a:ext uri="{FF2B5EF4-FFF2-40B4-BE49-F238E27FC236}">
                  <a16:creationId xmlns:a16="http://schemas.microsoft.com/office/drawing/2014/main" id="{A12F5D68-195F-D9EE-33DB-AB194F0E8F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027"/>
            <a:stretch>
              <a:fillRect/>
            </a:stretch>
          </p:blipFill>
          <p:spPr bwMode="auto">
            <a:xfrm>
              <a:off x="0" y="44449"/>
              <a:ext cx="2047875" cy="17335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SC00791">
              <a:extLst>
                <a:ext uri="{FF2B5EF4-FFF2-40B4-BE49-F238E27FC236}">
                  <a16:creationId xmlns:a16="http://schemas.microsoft.com/office/drawing/2014/main" id="{1373F3D0-95FD-6815-E047-6FDD9DC6E5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6138" y="25399"/>
              <a:ext cx="189547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SC00800">
              <a:extLst>
                <a:ext uri="{FF2B5EF4-FFF2-40B4-BE49-F238E27FC236}">
                  <a16:creationId xmlns:a16="http://schemas.microsoft.com/office/drawing/2014/main" id="{DABC6319-09E4-E323-5A6B-2254572B6F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79876" y="0"/>
              <a:ext cx="1752600" cy="17716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30B1C9B-456A-6A1B-513E-92D02989EDD1}"/>
                </a:ext>
              </a:extLst>
            </p:cNvPr>
            <p:cNvPicPr>
              <a:picLocks noChangeAspect="1"/>
            </p:cNvPicPr>
            <p:nvPr/>
          </p:nvPicPr>
          <p:blipFill rotWithShape="1">
            <a:blip r:embed="rId5">
              <a:extLst>
                <a:ext uri="{28A0092B-C50C-407E-A947-70E740481C1C}">
                  <a14:useLocalDpi xmlns:a14="http://schemas.microsoft.com/office/drawing/2010/main"/>
                </a:ext>
              </a:extLst>
            </a:blip>
            <a:srcRect r="53892" b="30790"/>
            <a:stretch/>
          </p:blipFill>
          <p:spPr bwMode="auto">
            <a:xfrm>
              <a:off x="0" y="1835148"/>
              <a:ext cx="2924175" cy="3028932"/>
            </a:xfrm>
            <a:prstGeom prst="rect">
              <a:avLst/>
            </a:prstGeom>
            <a:noFill/>
            <a:ln>
              <a:noFill/>
            </a:ln>
          </p:spPr>
        </p:pic>
        <p:pic>
          <p:nvPicPr>
            <p:cNvPr id="8" name="Picture 7">
              <a:extLst>
                <a:ext uri="{FF2B5EF4-FFF2-40B4-BE49-F238E27FC236}">
                  <a16:creationId xmlns:a16="http://schemas.microsoft.com/office/drawing/2014/main" id="{438205D9-94E7-F8E6-3799-D85A9B952428}"/>
                </a:ext>
              </a:extLst>
            </p:cNvPr>
            <p:cNvPicPr>
              <a:picLocks noChangeAspect="1"/>
            </p:cNvPicPr>
            <p:nvPr/>
          </p:nvPicPr>
          <p:blipFill rotWithShape="1">
            <a:blip r:embed="rId5">
              <a:extLst>
                <a:ext uri="{28A0092B-C50C-407E-A947-70E740481C1C}">
                  <a14:useLocalDpi xmlns:a14="http://schemas.microsoft.com/office/drawing/2010/main"/>
                </a:ext>
              </a:extLst>
            </a:blip>
            <a:srcRect l="50216" t="69878"/>
            <a:stretch/>
          </p:blipFill>
          <p:spPr bwMode="auto">
            <a:xfrm>
              <a:off x="2962275" y="3301998"/>
              <a:ext cx="2870202" cy="1562087"/>
            </a:xfrm>
            <a:prstGeom prst="rect">
              <a:avLst/>
            </a:prstGeom>
            <a:noFill/>
            <a:ln>
              <a:noFill/>
            </a:ln>
          </p:spPr>
        </p:pic>
        <p:pic>
          <p:nvPicPr>
            <p:cNvPr id="9" name="Picture 8">
              <a:extLst>
                <a:ext uri="{FF2B5EF4-FFF2-40B4-BE49-F238E27FC236}">
                  <a16:creationId xmlns:a16="http://schemas.microsoft.com/office/drawing/2014/main" id="{84FA27A4-A1F3-4175-F35E-6D824CED7CD8}"/>
                </a:ext>
              </a:extLst>
            </p:cNvPr>
            <p:cNvPicPr>
              <a:picLocks noChangeAspect="1"/>
            </p:cNvPicPr>
            <p:nvPr/>
          </p:nvPicPr>
          <p:blipFill rotWithShape="1">
            <a:blip r:embed="rId5">
              <a:extLst>
                <a:ext uri="{28A0092B-C50C-407E-A947-70E740481C1C}">
                  <a14:useLocalDpi xmlns:a14="http://schemas.microsoft.com/office/drawing/2010/main"/>
                </a:ext>
              </a:extLst>
            </a:blip>
            <a:srcRect t="69936" r="53892" b="-58"/>
            <a:stretch/>
          </p:blipFill>
          <p:spPr bwMode="auto">
            <a:xfrm>
              <a:off x="2962274" y="1854197"/>
              <a:ext cx="2870202" cy="1409697"/>
            </a:xfrm>
            <a:prstGeom prst="rect">
              <a:avLst/>
            </a:prstGeom>
            <a:noFill/>
            <a:ln>
              <a:noFill/>
            </a:ln>
          </p:spPr>
        </p:pic>
      </p:grpSp>
    </p:spTree>
    <p:extLst>
      <p:ext uri="{BB962C8B-B14F-4D97-AF65-F5344CB8AC3E}">
        <p14:creationId xmlns:p14="http://schemas.microsoft.com/office/powerpoint/2010/main" val="340512951"/>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descr="WhatsApp Image 2023-05-24 at 09">
            <a:extLst>
              <a:ext uri="{FF2B5EF4-FFF2-40B4-BE49-F238E27FC236}">
                <a16:creationId xmlns:a16="http://schemas.microsoft.com/office/drawing/2014/main" id="{075EA4B7-8432-D9C7-8067-D0B2F47FCE9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13082" y="3429000"/>
            <a:ext cx="4630918" cy="3429000"/>
          </a:xfrm>
          <a:prstGeom prst="rect">
            <a:avLst/>
          </a:prstGeom>
          <a:noFill/>
          <a:ln>
            <a:noFill/>
          </a:ln>
        </p:spPr>
      </p:pic>
      <p:pic>
        <p:nvPicPr>
          <p:cNvPr id="3" name="Picture 2">
            <a:extLst>
              <a:ext uri="{FF2B5EF4-FFF2-40B4-BE49-F238E27FC236}">
                <a16:creationId xmlns:a16="http://schemas.microsoft.com/office/drawing/2014/main" id="{4E77C28D-148D-FCCA-CCE3-407FC4F35E1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5240"/>
            <a:ext cx="4536281" cy="3429000"/>
          </a:xfrm>
          <a:prstGeom prst="rect">
            <a:avLst/>
          </a:prstGeom>
          <a:noFill/>
          <a:ln>
            <a:noFill/>
          </a:ln>
        </p:spPr>
      </p:pic>
      <p:sp>
        <p:nvSpPr>
          <p:cNvPr id="6" name="TextBox 5">
            <a:extLst>
              <a:ext uri="{FF2B5EF4-FFF2-40B4-BE49-F238E27FC236}">
                <a16:creationId xmlns:a16="http://schemas.microsoft.com/office/drawing/2014/main" id="{F4349936-9F35-9ECC-A3B1-8F03675914ED}"/>
              </a:ext>
            </a:extLst>
          </p:cNvPr>
          <p:cNvSpPr txBox="1"/>
          <p:nvPr/>
        </p:nvSpPr>
        <p:spPr>
          <a:xfrm>
            <a:off x="4656773" y="136524"/>
            <a:ext cx="4572000" cy="646331"/>
          </a:xfrm>
          <a:prstGeom prst="rect">
            <a:avLst/>
          </a:prstGeom>
          <a:noFill/>
        </p:spPr>
        <p:txBody>
          <a:bodyPr wrap="square">
            <a:spAutoFit/>
          </a:bodyPr>
          <a:lstStyle/>
          <a:p>
            <a:r>
              <a:rPr lang="en-US" sz="1800" b="1" dirty="0">
                <a:effectLst/>
                <a:latin typeface="Calibri" panose="020F0502020204030204" pitchFamily="34" charset="0"/>
                <a:ea typeface="Calibri" panose="020F0502020204030204" pitchFamily="34" charset="0"/>
              </a:rPr>
              <a:t>Generation and Development of Cocoa Hybrids</a:t>
            </a:r>
            <a:endParaRPr lang="en-GB" dirty="0"/>
          </a:p>
        </p:txBody>
      </p:sp>
      <p:sp>
        <p:nvSpPr>
          <p:cNvPr id="8" name="TextBox 7">
            <a:extLst>
              <a:ext uri="{FF2B5EF4-FFF2-40B4-BE49-F238E27FC236}">
                <a16:creationId xmlns:a16="http://schemas.microsoft.com/office/drawing/2014/main" id="{AD1D6256-2482-3B75-B663-DA1C8A0C00A5}"/>
              </a:ext>
            </a:extLst>
          </p:cNvPr>
          <p:cNvSpPr txBox="1"/>
          <p:nvPr/>
        </p:nvSpPr>
        <p:spPr>
          <a:xfrm>
            <a:off x="380457" y="6256605"/>
            <a:ext cx="4611188" cy="464871"/>
          </a:xfrm>
          <a:prstGeom prst="rect">
            <a:avLst/>
          </a:prstGeom>
          <a:noFill/>
        </p:spPr>
        <p:txBody>
          <a:bodyPr wrap="square">
            <a:spAutoFit/>
          </a:bodyPr>
          <a:lstStyle/>
          <a:p>
            <a:pPr algn="just">
              <a:lnSpc>
                <a:spcPct val="150000"/>
              </a:lnSpc>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High Yielding </a:t>
            </a:r>
            <a:r>
              <a:rPr lang="en-US" sz="1800" b="1" i="1" dirty="0">
                <a:effectLst/>
                <a:latin typeface="Calibri" panose="020F0502020204030204" pitchFamily="34" charset="0"/>
                <a:ea typeface="Calibri" panose="020F0502020204030204" pitchFamily="34" charset="0"/>
                <a:cs typeface="Calibri" panose="020F0502020204030204" pitchFamily="34" charset="0"/>
              </a:rPr>
              <a:t>Coffea </a:t>
            </a:r>
            <a:r>
              <a:rPr lang="en-US" sz="1800" b="1" i="1" dirty="0" err="1">
                <a:effectLst/>
                <a:latin typeface="Calibri" panose="020F0502020204030204" pitchFamily="34" charset="0"/>
                <a:ea typeface="Calibri" panose="020F0502020204030204" pitchFamily="34" charset="0"/>
                <a:cs typeface="Calibri" panose="020F0502020204030204" pitchFamily="34" charset="0"/>
              </a:rPr>
              <a:t>canephora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0749403"/>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9D70904-F17F-09EA-C294-2EC9183C64E5}"/>
              </a:ext>
            </a:extLst>
          </p:cNvPr>
          <p:cNvSpPr txBox="1"/>
          <p:nvPr/>
        </p:nvSpPr>
        <p:spPr>
          <a:xfrm>
            <a:off x="685800" y="228600"/>
            <a:ext cx="8229600" cy="99392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lvl="0">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Organize scoring committee for assessment of scientific staff for promotions</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A5F460BE-5B18-9CBD-EEBB-DE0E9F41119B}"/>
              </a:ext>
            </a:extLst>
          </p:cNvPr>
          <p:cNvGraphicFramePr>
            <a:graphicFrameLocks noGrp="1"/>
          </p:cNvGraphicFramePr>
          <p:nvPr>
            <p:extLst>
              <p:ext uri="{D42A27DB-BD31-4B8C-83A1-F6EECF244321}">
                <p14:modId xmlns:p14="http://schemas.microsoft.com/office/powerpoint/2010/main" val="1384588753"/>
              </p:ext>
            </p:extLst>
          </p:nvPr>
        </p:nvGraphicFramePr>
        <p:xfrm>
          <a:off x="419100" y="2891250"/>
          <a:ext cx="8305800" cy="3825872"/>
        </p:xfrm>
        <a:graphic>
          <a:graphicData uri="http://schemas.openxmlformats.org/drawingml/2006/table">
            <a:tbl>
              <a:tblPr firstRow="1" firstCol="1" bandRow="1"/>
              <a:tblGrid>
                <a:gridCol w="4152900">
                  <a:extLst>
                    <a:ext uri="{9D8B030D-6E8A-4147-A177-3AD203B41FA5}">
                      <a16:colId xmlns:a16="http://schemas.microsoft.com/office/drawing/2014/main" val="132363765"/>
                    </a:ext>
                  </a:extLst>
                </a:gridCol>
                <a:gridCol w="4152900">
                  <a:extLst>
                    <a:ext uri="{9D8B030D-6E8A-4147-A177-3AD203B41FA5}">
                      <a16:colId xmlns:a16="http://schemas.microsoft.com/office/drawing/2014/main" val="3865385743"/>
                    </a:ext>
                  </a:extLst>
                </a:gridCol>
              </a:tblGrid>
              <a:tr h="1066052">
                <a:tc>
                  <a:txBody>
                    <a:bodyPr/>
                    <a:lstStyle/>
                    <a:p>
                      <a:pPr algn="ctr">
                        <a:lnSpc>
                          <a:spcPct val="107000"/>
                        </a:lnSpc>
                        <a:spcAft>
                          <a:spcPts val="800"/>
                        </a:spcAft>
                      </a:pPr>
                      <a:r>
                        <a:rPr lang="en-US" sz="24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University</a:t>
                      </a:r>
                      <a:endParaRPr lang="en-GB"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24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 </a:t>
                      </a:r>
                      <a:endParaRPr lang="en-GB"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2400" b="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Research (SLARI)</a:t>
                      </a:r>
                      <a:endParaRPr lang="en-GB" sz="24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5887747"/>
                  </a:ext>
                </a:extLst>
              </a:tr>
              <a:tr h="551964">
                <a:tc>
                  <a:txBody>
                    <a:bodyPr/>
                    <a:lstStyle/>
                    <a:p>
                      <a:pPr algn="ctr">
                        <a:lnSpc>
                          <a:spcPct val="107000"/>
                        </a:lnSpc>
                        <a:spcAft>
                          <a:spcPts val="800"/>
                        </a:spcAft>
                      </a:pP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Lecturer II</a:t>
                      </a:r>
                      <a:endParaRPr lang="en-GB"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240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Research Officer II</a:t>
                      </a:r>
                      <a:endParaRPr lang="en-GB" sz="24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3984792"/>
                  </a:ext>
                </a:extLst>
              </a:tr>
              <a:tr h="551964">
                <a:tc>
                  <a:txBody>
                    <a:bodyPr/>
                    <a:lstStyle/>
                    <a:p>
                      <a:pPr algn="ctr">
                        <a:lnSpc>
                          <a:spcPct val="107000"/>
                        </a:lnSpc>
                        <a:spcAft>
                          <a:spcPts val="800"/>
                        </a:spcAft>
                      </a:pP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Lecturer I</a:t>
                      </a:r>
                      <a:endParaRPr lang="en-GB"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Research Officer I</a:t>
                      </a:r>
                      <a:endParaRPr lang="en-GB"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3514222"/>
                  </a:ext>
                </a:extLst>
              </a:tr>
              <a:tr h="551964">
                <a:tc>
                  <a:txBody>
                    <a:bodyPr/>
                    <a:lstStyle/>
                    <a:p>
                      <a:pPr algn="ctr">
                        <a:lnSpc>
                          <a:spcPct val="107000"/>
                        </a:lnSpc>
                        <a:spcAft>
                          <a:spcPts val="800"/>
                        </a:spcAft>
                      </a:pP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Senior Lecturer</a:t>
                      </a:r>
                      <a:endParaRPr lang="en-GB"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Senior Research Officer</a:t>
                      </a:r>
                      <a:endParaRPr lang="en-GB"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0763221"/>
                  </a:ext>
                </a:extLst>
              </a:tr>
              <a:tr h="551964">
                <a:tc>
                  <a:txBody>
                    <a:bodyPr/>
                    <a:lstStyle/>
                    <a:p>
                      <a:pPr algn="ctr">
                        <a:lnSpc>
                          <a:spcPct val="107000"/>
                        </a:lnSpc>
                        <a:spcAft>
                          <a:spcPts val="800"/>
                        </a:spcAft>
                      </a:pPr>
                      <a:r>
                        <a:rPr lang="en-US" sz="240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Associate Professor</a:t>
                      </a:r>
                      <a:endParaRPr lang="en-GB" sz="24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Principal Research Officer</a:t>
                      </a:r>
                      <a:endParaRPr lang="en-GB"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8262379"/>
                  </a:ext>
                </a:extLst>
              </a:tr>
              <a:tr h="551964">
                <a:tc>
                  <a:txBody>
                    <a:bodyPr/>
                    <a:lstStyle/>
                    <a:p>
                      <a:pPr algn="ctr">
                        <a:lnSpc>
                          <a:spcPct val="107000"/>
                        </a:lnSpc>
                        <a:spcAft>
                          <a:spcPts val="800"/>
                        </a:spcAft>
                      </a:pPr>
                      <a:r>
                        <a:rPr lang="en-US" sz="240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Professor</a:t>
                      </a:r>
                      <a:endParaRPr lang="en-GB" sz="24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Chief Research Officer</a:t>
                      </a:r>
                      <a:endParaRPr lang="en-GB"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4315438"/>
                  </a:ext>
                </a:extLst>
              </a:tr>
            </a:tbl>
          </a:graphicData>
        </a:graphic>
      </p:graphicFrame>
      <p:sp>
        <p:nvSpPr>
          <p:cNvPr id="5" name="Rectangle 1">
            <a:extLst>
              <a:ext uri="{FF2B5EF4-FFF2-40B4-BE49-F238E27FC236}">
                <a16:creationId xmlns:a16="http://schemas.microsoft.com/office/drawing/2014/main" id="{7880868E-AE89-DE9B-33A3-122A82EF36D9}"/>
              </a:ext>
            </a:extLst>
          </p:cNvPr>
          <p:cNvSpPr>
            <a:spLocks noChangeArrowheads="1"/>
          </p:cNvSpPr>
          <p:nvPr/>
        </p:nvSpPr>
        <p:spPr bwMode="auto">
          <a:xfrm>
            <a:off x="1524000" y="1834923"/>
            <a:ext cx="65532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Research </a:t>
            </a:r>
            <a:r>
              <a:rPr kumimoji="0" lang="en-US" altLang="en-US"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a:t>
            </a:r>
            <a:r>
              <a:rPr kumimoji="0" lang="en-US" altLang="en-US" sz="24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University Equivalencies</a:t>
            </a:r>
            <a:endParaRPr kumimoji="0" lang="en-GB"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04956694"/>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B372173-7D83-F6A2-9015-4E84503AE5A6}"/>
              </a:ext>
            </a:extLst>
          </p:cNvPr>
          <p:cNvSpPr txBox="1"/>
          <p:nvPr/>
        </p:nvSpPr>
        <p:spPr>
          <a:xfrm>
            <a:off x="457200" y="140878"/>
            <a:ext cx="8915400" cy="6631880"/>
          </a:xfrm>
          <a:prstGeom prst="rect">
            <a:avLst/>
          </a:prstGeom>
          <a:noFill/>
        </p:spPr>
        <p:txBody>
          <a:bodyPr wrap="square">
            <a:spAutoFit/>
          </a:bodyPr>
          <a:lstStyle/>
          <a:p>
            <a:pPr>
              <a:lnSpc>
                <a:spcPct val="115000"/>
              </a:lnSpc>
            </a:pPr>
            <a:r>
              <a:rPr lang="en-US" sz="2400" b="1" u="sng" dirty="0">
                <a:effectLst/>
                <a:latin typeface="Times New Roman" panose="02020603050405020304" pitchFamily="18" charset="0"/>
                <a:ea typeface="Calibri" panose="020F0502020204030204" pitchFamily="34" charset="0"/>
                <a:cs typeface="Times New Roman" panose="02020603050405020304" pitchFamily="18" charset="0"/>
              </a:rPr>
              <a:t>THE 19</a:t>
            </a:r>
            <a:r>
              <a:rPr lang="en-US" sz="2400" b="1" u="sng"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2400" b="1" u="sng" dirty="0">
                <a:effectLst/>
                <a:latin typeface="Times New Roman" panose="02020603050405020304" pitchFamily="18" charset="0"/>
                <a:ea typeface="Calibri" panose="020F0502020204030204" pitchFamily="34" charset="0"/>
                <a:cs typeface="Times New Roman" panose="02020603050405020304" pitchFamily="18" charset="0"/>
              </a:rPr>
              <a:t> REGULAR SLARI COUNCIL MEETING – JULY 31, 2024 AT 10AM</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800" b="1"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15000"/>
              </a:lnSpc>
            </a:pPr>
            <a:r>
              <a:rPr lang="en-US" sz="2400" b="1" u="sng" dirty="0">
                <a:effectLst/>
                <a:latin typeface="Times New Roman" panose="02020603050405020304" pitchFamily="18" charset="0"/>
                <a:ea typeface="Calibri" panose="020F0502020204030204" pitchFamily="34" charset="0"/>
                <a:cs typeface="Times New Roman" panose="02020603050405020304" pitchFamily="18" charset="0"/>
              </a:rPr>
              <a:t>AGENDA</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Opening Prayers</a:t>
            </a:r>
            <a:endParaRPr lang="en-GB"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Individual Introduction of members present</a:t>
            </a:r>
            <a:endParaRPr lang="en-GB"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Chairman’s Opening Remarks – Dr. Alfred G. O. Dixon </a:t>
            </a:r>
            <a:endParaRPr lang="en-GB"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Minutes of 18</a:t>
            </a:r>
            <a:r>
              <a:rPr lang="en-US" sz="2200" b="1" baseline="300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TH</a:t>
            </a: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Regular Council Meeting</a:t>
            </a:r>
            <a:endParaRPr lang="en-GB"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Matters arising from the Minutes (Action points)</a:t>
            </a:r>
            <a:endParaRPr lang="en-GB"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Report of the Appointments, Promotions and Performance Committee</a:t>
            </a:r>
            <a:endParaRPr lang="en-GB"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Acting Director-General’s Report – Dr.  Abdul Rahman Conteh</a:t>
            </a:r>
            <a:endParaRPr lang="en-GB"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Research Report – Dr Prince Norman</a:t>
            </a:r>
            <a:endParaRPr lang="en-GB"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Commercialization Report – Dr </a:t>
            </a:r>
            <a:r>
              <a:rPr lang="en-US" sz="2200" b="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Isata</a:t>
            </a:r>
            <a:r>
              <a:rPr lang="en-US" sz="22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sz="2200" b="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Kamanda</a:t>
            </a:r>
            <a:endParaRPr lang="en-GB" sz="2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Any other business</a:t>
            </a:r>
            <a:endParaRPr lang="en-GB"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1300543"/>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15041" name="Picture 27">
            <a:extLst>
              <a:ext uri="{FF2B5EF4-FFF2-40B4-BE49-F238E27FC236}">
                <a16:creationId xmlns:a16="http://schemas.microsoft.com/office/drawing/2014/main" id="{B5B3B57B-B33A-010F-E0D2-75C676FA7D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763125"/>
            <a:ext cx="2781300" cy="3124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5">
            <a:extLst>
              <a:ext uri="{FF2B5EF4-FFF2-40B4-BE49-F238E27FC236}">
                <a16:creationId xmlns:a16="http://schemas.microsoft.com/office/drawing/2014/main" id="{03F795D5-30A0-436C-6516-6DD17D1F40E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6">
            <a:extLst>
              <a:ext uri="{FF2B5EF4-FFF2-40B4-BE49-F238E27FC236}">
                <a16:creationId xmlns:a16="http://schemas.microsoft.com/office/drawing/2014/main" id="{D7DF7CEC-5200-B7FD-A1A2-C7F362839DE2}"/>
              </a:ext>
            </a:extLst>
          </p:cNvPr>
          <p:cNvSpPr>
            <a:spLocks noChangeArrowheads="1"/>
          </p:cNvSpPr>
          <p:nvPr/>
        </p:nvSpPr>
        <p:spPr bwMode="auto">
          <a:xfrm>
            <a:off x="0" y="3324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Rectangle 8">
            <a:extLst>
              <a:ext uri="{FF2B5EF4-FFF2-40B4-BE49-F238E27FC236}">
                <a16:creationId xmlns:a16="http://schemas.microsoft.com/office/drawing/2014/main" id="{B1B360C1-34AD-568E-3843-6560184C2EEB}"/>
              </a:ext>
            </a:extLst>
          </p:cNvPr>
          <p:cNvSpPr>
            <a:spLocks noChangeArrowheads="1"/>
          </p:cNvSpPr>
          <p:nvPr/>
        </p:nvSpPr>
        <p:spPr bwMode="auto">
          <a:xfrm>
            <a:off x="0" y="9763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 name="Rectangle 9">
            <a:extLst>
              <a:ext uri="{FF2B5EF4-FFF2-40B4-BE49-F238E27FC236}">
                <a16:creationId xmlns:a16="http://schemas.microsoft.com/office/drawing/2014/main" id="{96D8F234-5D75-C289-FF59-5DFECC64ADDE}"/>
              </a:ext>
            </a:extLst>
          </p:cNvPr>
          <p:cNvSpPr>
            <a:spLocks noChangeArrowheads="1"/>
          </p:cNvSpPr>
          <p:nvPr/>
        </p:nvSpPr>
        <p:spPr bwMode="auto">
          <a:xfrm>
            <a:off x="0" y="128873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C						D</a:t>
            </a:r>
            <a:endParaRPr kumimoji="0" lang="en-GB" alt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Plates A, B, C and D: Pawpaw, Avocado, Mango and Guava respectively</a:t>
            </a:r>
            <a:endParaRPr kumimoji="0" lang="en-GB" alt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F2C44481-7159-CF1D-3BCC-1044E2F0961A}"/>
              </a:ext>
            </a:extLst>
          </p:cNvPr>
          <p:cNvSpPr txBox="1"/>
          <p:nvPr/>
        </p:nvSpPr>
        <p:spPr>
          <a:xfrm>
            <a:off x="1381941" y="136524"/>
            <a:ext cx="6477000" cy="48974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nSpc>
                <a:spcPct val="115000"/>
              </a:lnSpc>
              <a:spcAft>
                <a:spcPts val="1000"/>
              </a:spcAft>
            </a:pPr>
            <a:r>
              <a:rPr lang="en-US" sz="2400" dirty="0">
                <a:effectLst/>
                <a:latin typeface="Arial" panose="020B0604020202020204" pitchFamily="34" charset="0"/>
                <a:ea typeface="Calibri" panose="020F0502020204030204" pitchFamily="34" charset="0"/>
                <a:cs typeface="Times New Roman" panose="02020603050405020304" pitchFamily="18" charset="0"/>
              </a:rPr>
              <a:t>REPORT OF THE SCORING COMMITTEE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67CF80A6-BA80-8CEE-017F-F8EBDCD294FD}"/>
              </a:ext>
            </a:extLst>
          </p:cNvPr>
          <p:cNvSpPr txBox="1"/>
          <p:nvPr/>
        </p:nvSpPr>
        <p:spPr>
          <a:xfrm>
            <a:off x="228600" y="1246825"/>
            <a:ext cx="8686800" cy="2526974"/>
          </a:xfrm>
          <a:prstGeom prst="rect">
            <a:avLst/>
          </a:prstGeom>
          <a:noFill/>
        </p:spPr>
        <p:txBody>
          <a:bodyPr wrap="square">
            <a:spAutoFit/>
          </a:bodyPr>
          <a:lstStyle/>
          <a:p>
            <a:pPr algn="just">
              <a:lnSpc>
                <a:spcPct val="115000"/>
              </a:lnSpc>
              <a:spcAft>
                <a:spcPts val="1000"/>
              </a:spcAft>
            </a:pPr>
            <a:r>
              <a:rPr lang="en-US" sz="2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The committee was made up as follows:</a:t>
            </a:r>
            <a:endParaRPr lang="en-GB"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Prof. Abdul Babatunde Karim – USL</a:t>
            </a:r>
            <a:endParaRPr lang="en-GB"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Prof. Abdul Rahman Sesay, Dean of Postgraduate Studies, N.U.</a:t>
            </a:r>
            <a:endParaRPr lang="en-GB"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Prof. </a:t>
            </a:r>
            <a:r>
              <a:rPr lang="en-US" sz="22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Alieu</a:t>
            </a:r>
            <a:r>
              <a:rPr lang="en-US" sz="2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 M. Bah, Deputy Vice Chancellor, N.U.</a:t>
            </a:r>
            <a:endParaRPr lang="en-GB"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US" sz="2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Prof. Adolphus Johnson, School of Agriculture, N.U.</a:t>
            </a:r>
            <a:endParaRPr lang="en-GB"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A72EED21-7F87-48D3-1160-74DEAA23AA87}"/>
              </a:ext>
            </a:extLst>
          </p:cNvPr>
          <p:cNvSpPr txBox="1"/>
          <p:nvPr/>
        </p:nvSpPr>
        <p:spPr>
          <a:xfrm>
            <a:off x="228600" y="4416122"/>
            <a:ext cx="8534400" cy="1964127"/>
          </a:xfrm>
          <a:prstGeom prst="rect">
            <a:avLst/>
          </a:prstGeom>
          <a:noFill/>
        </p:spPr>
        <p:txBody>
          <a:bodyPr wrap="square">
            <a:spAutoFit/>
          </a:bodyPr>
          <a:lstStyle/>
          <a:p>
            <a:pPr algn="just">
              <a:lnSpc>
                <a:spcPct val="115000"/>
              </a:lnSpc>
              <a:spcAft>
                <a:spcPts val="1000"/>
              </a:spcAft>
            </a:pPr>
            <a:r>
              <a:rPr lang="en-US" sz="2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The committee was chaired by Prof. Abdul Babatunde Karim   </a:t>
            </a:r>
            <a:endParaRPr lang="en-GB" sz="2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2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endParaRPr>
          </a:p>
          <a:p>
            <a:pPr algn="just"/>
            <a:r>
              <a:rPr lang="en-US" sz="2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The scoring was done using the old guidelines of the university scoring and the SLARI Summary Scoring Sheet detailing the Minimum Scores for Categories for Promotion.</a:t>
            </a:r>
            <a:endParaRPr lang="en-GB" sz="2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755421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down)">
                                      <p:cBhvr>
                                        <p:cTn id="7" dur="580">
                                          <p:stCondLst>
                                            <p:cond delay="0"/>
                                          </p:stCondLst>
                                        </p:cTn>
                                        <p:tgtEl>
                                          <p:spTgt spid="13">
                                            <p:txEl>
                                              <p:pRg st="0" end="0"/>
                                            </p:txEl>
                                          </p:spTgt>
                                        </p:tgtEl>
                                      </p:cBhvr>
                                    </p:animEffect>
                                    <p:anim calcmode="lin" valueType="num">
                                      <p:cBhvr>
                                        <p:cTn id="8" dur="1822" tmFilter="0,0; 0.14,0.36; 0.43,0.73; 0.71,0.91; 1.0,1.0">
                                          <p:stCondLst>
                                            <p:cond delay="0"/>
                                          </p:stCondLst>
                                        </p:cTn>
                                        <p:tgtEl>
                                          <p:spTgt spid="1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xEl>
                                              <p:pRg st="0" end="0"/>
                                            </p:txEl>
                                          </p:spTgt>
                                        </p:tgtEl>
                                      </p:cBhvr>
                                      <p:to x="100000" y="60000"/>
                                    </p:animScale>
                                    <p:animScale>
                                      <p:cBhvr>
                                        <p:cTn id="14" dur="166" decel="50000">
                                          <p:stCondLst>
                                            <p:cond delay="676"/>
                                          </p:stCondLst>
                                        </p:cTn>
                                        <p:tgtEl>
                                          <p:spTgt spid="13">
                                            <p:txEl>
                                              <p:pRg st="0" end="0"/>
                                            </p:txEl>
                                          </p:spTgt>
                                        </p:tgtEl>
                                      </p:cBhvr>
                                      <p:to x="100000" y="100000"/>
                                    </p:animScale>
                                    <p:animScale>
                                      <p:cBhvr>
                                        <p:cTn id="15" dur="26">
                                          <p:stCondLst>
                                            <p:cond delay="1312"/>
                                          </p:stCondLst>
                                        </p:cTn>
                                        <p:tgtEl>
                                          <p:spTgt spid="13">
                                            <p:txEl>
                                              <p:pRg st="0" end="0"/>
                                            </p:txEl>
                                          </p:spTgt>
                                        </p:tgtEl>
                                      </p:cBhvr>
                                      <p:to x="100000" y="80000"/>
                                    </p:animScale>
                                    <p:animScale>
                                      <p:cBhvr>
                                        <p:cTn id="16" dur="166" decel="50000">
                                          <p:stCondLst>
                                            <p:cond delay="1338"/>
                                          </p:stCondLst>
                                        </p:cTn>
                                        <p:tgtEl>
                                          <p:spTgt spid="13">
                                            <p:txEl>
                                              <p:pRg st="0" end="0"/>
                                            </p:txEl>
                                          </p:spTgt>
                                        </p:tgtEl>
                                      </p:cBhvr>
                                      <p:to x="100000" y="100000"/>
                                    </p:animScale>
                                    <p:animScale>
                                      <p:cBhvr>
                                        <p:cTn id="17" dur="26">
                                          <p:stCondLst>
                                            <p:cond delay="1642"/>
                                          </p:stCondLst>
                                        </p:cTn>
                                        <p:tgtEl>
                                          <p:spTgt spid="13">
                                            <p:txEl>
                                              <p:pRg st="0" end="0"/>
                                            </p:txEl>
                                          </p:spTgt>
                                        </p:tgtEl>
                                      </p:cBhvr>
                                      <p:to x="100000" y="90000"/>
                                    </p:animScale>
                                    <p:animScale>
                                      <p:cBhvr>
                                        <p:cTn id="18" dur="166" decel="50000">
                                          <p:stCondLst>
                                            <p:cond delay="1668"/>
                                          </p:stCondLst>
                                        </p:cTn>
                                        <p:tgtEl>
                                          <p:spTgt spid="13">
                                            <p:txEl>
                                              <p:pRg st="0" end="0"/>
                                            </p:txEl>
                                          </p:spTgt>
                                        </p:tgtEl>
                                      </p:cBhvr>
                                      <p:to x="100000" y="100000"/>
                                    </p:animScale>
                                    <p:animScale>
                                      <p:cBhvr>
                                        <p:cTn id="19" dur="26">
                                          <p:stCondLst>
                                            <p:cond delay="1808"/>
                                          </p:stCondLst>
                                        </p:cTn>
                                        <p:tgtEl>
                                          <p:spTgt spid="13">
                                            <p:txEl>
                                              <p:pRg st="0" end="0"/>
                                            </p:txEl>
                                          </p:spTgt>
                                        </p:tgtEl>
                                      </p:cBhvr>
                                      <p:to x="100000" y="95000"/>
                                    </p:animScale>
                                    <p:animScale>
                                      <p:cBhvr>
                                        <p:cTn id="20" dur="166" decel="50000">
                                          <p:stCondLst>
                                            <p:cond delay="1834"/>
                                          </p:stCondLst>
                                        </p:cTn>
                                        <p:tgtEl>
                                          <p:spTgt spid="1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3">
                                            <p:txEl>
                                              <p:pRg st="2" end="2"/>
                                            </p:txEl>
                                          </p:spTgt>
                                        </p:tgtEl>
                                        <p:attrNameLst>
                                          <p:attrName>style.visibility</p:attrName>
                                        </p:attrNameLst>
                                      </p:cBhvr>
                                      <p:to>
                                        <p:strVal val="visible"/>
                                      </p:to>
                                    </p:set>
                                    <p:animEffect transition="in" filter="wipe(down)">
                                      <p:cBhvr>
                                        <p:cTn id="23" dur="580">
                                          <p:stCondLst>
                                            <p:cond delay="0"/>
                                          </p:stCondLst>
                                        </p:cTn>
                                        <p:tgtEl>
                                          <p:spTgt spid="13">
                                            <p:txEl>
                                              <p:pRg st="2" end="2"/>
                                            </p:txEl>
                                          </p:spTgt>
                                        </p:tgtEl>
                                      </p:cBhvr>
                                    </p:animEffect>
                                    <p:anim calcmode="lin" valueType="num">
                                      <p:cBhvr>
                                        <p:cTn id="24" dur="1822" tmFilter="0,0; 0.14,0.36; 0.43,0.73; 0.71,0.91; 1.0,1.0">
                                          <p:stCondLst>
                                            <p:cond delay="0"/>
                                          </p:stCondLst>
                                        </p:cTn>
                                        <p:tgtEl>
                                          <p:spTgt spid="13">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3">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3">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3">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3">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13">
                                            <p:txEl>
                                              <p:pRg st="2" end="2"/>
                                            </p:txEl>
                                          </p:spTgt>
                                        </p:tgtEl>
                                      </p:cBhvr>
                                      <p:to x="100000" y="60000"/>
                                    </p:animScale>
                                    <p:animScale>
                                      <p:cBhvr>
                                        <p:cTn id="30" dur="166" decel="50000">
                                          <p:stCondLst>
                                            <p:cond delay="676"/>
                                          </p:stCondLst>
                                        </p:cTn>
                                        <p:tgtEl>
                                          <p:spTgt spid="13">
                                            <p:txEl>
                                              <p:pRg st="2" end="2"/>
                                            </p:txEl>
                                          </p:spTgt>
                                        </p:tgtEl>
                                      </p:cBhvr>
                                      <p:to x="100000" y="100000"/>
                                    </p:animScale>
                                    <p:animScale>
                                      <p:cBhvr>
                                        <p:cTn id="31" dur="26">
                                          <p:stCondLst>
                                            <p:cond delay="1312"/>
                                          </p:stCondLst>
                                        </p:cTn>
                                        <p:tgtEl>
                                          <p:spTgt spid="13">
                                            <p:txEl>
                                              <p:pRg st="2" end="2"/>
                                            </p:txEl>
                                          </p:spTgt>
                                        </p:tgtEl>
                                      </p:cBhvr>
                                      <p:to x="100000" y="80000"/>
                                    </p:animScale>
                                    <p:animScale>
                                      <p:cBhvr>
                                        <p:cTn id="32" dur="166" decel="50000">
                                          <p:stCondLst>
                                            <p:cond delay="1338"/>
                                          </p:stCondLst>
                                        </p:cTn>
                                        <p:tgtEl>
                                          <p:spTgt spid="13">
                                            <p:txEl>
                                              <p:pRg st="2" end="2"/>
                                            </p:txEl>
                                          </p:spTgt>
                                        </p:tgtEl>
                                      </p:cBhvr>
                                      <p:to x="100000" y="100000"/>
                                    </p:animScale>
                                    <p:animScale>
                                      <p:cBhvr>
                                        <p:cTn id="33" dur="26">
                                          <p:stCondLst>
                                            <p:cond delay="1642"/>
                                          </p:stCondLst>
                                        </p:cTn>
                                        <p:tgtEl>
                                          <p:spTgt spid="13">
                                            <p:txEl>
                                              <p:pRg st="2" end="2"/>
                                            </p:txEl>
                                          </p:spTgt>
                                        </p:tgtEl>
                                      </p:cBhvr>
                                      <p:to x="100000" y="90000"/>
                                    </p:animScale>
                                    <p:animScale>
                                      <p:cBhvr>
                                        <p:cTn id="34" dur="166" decel="50000">
                                          <p:stCondLst>
                                            <p:cond delay="1668"/>
                                          </p:stCondLst>
                                        </p:cTn>
                                        <p:tgtEl>
                                          <p:spTgt spid="13">
                                            <p:txEl>
                                              <p:pRg st="2" end="2"/>
                                            </p:txEl>
                                          </p:spTgt>
                                        </p:tgtEl>
                                      </p:cBhvr>
                                      <p:to x="100000" y="100000"/>
                                    </p:animScale>
                                    <p:animScale>
                                      <p:cBhvr>
                                        <p:cTn id="35" dur="26">
                                          <p:stCondLst>
                                            <p:cond delay="1808"/>
                                          </p:stCondLst>
                                        </p:cTn>
                                        <p:tgtEl>
                                          <p:spTgt spid="13">
                                            <p:txEl>
                                              <p:pRg st="2" end="2"/>
                                            </p:txEl>
                                          </p:spTgt>
                                        </p:tgtEl>
                                      </p:cBhvr>
                                      <p:to x="100000" y="95000"/>
                                    </p:animScale>
                                    <p:animScale>
                                      <p:cBhvr>
                                        <p:cTn id="36" dur="166" decel="50000">
                                          <p:stCondLst>
                                            <p:cond delay="1834"/>
                                          </p:stCondLst>
                                        </p:cTn>
                                        <p:tgtEl>
                                          <p:spTgt spid="1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15041" name="Picture 27">
            <a:extLst>
              <a:ext uri="{FF2B5EF4-FFF2-40B4-BE49-F238E27FC236}">
                <a16:creationId xmlns:a16="http://schemas.microsoft.com/office/drawing/2014/main" id="{B5B3B57B-B33A-010F-E0D2-75C676FA7D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763125"/>
            <a:ext cx="2781300" cy="3124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5">
            <a:extLst>
              <a:ext uri="{FF2B5EF4-FFF2-40B4-BE49-F238E27FC236}">
                <a16:creationId xmlns:a16="http://schemas.microsoft.com/office/drawing/2014/main" id="{03F795D5-30A0-436C-6516-6DD17D1F40E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6">
            <a:extLst>
              <a:ext uri="{FF2B5EF4-FFF2-40B4-BE49-F238E27FC236}">
                <a16:creationId xmlns:a16="http://schemas.microsoft.com/office/drawing/2014/main" id="{D7DF7CEC-5200-B7FD-A1A2-C7F362839DE2}"/>
              </a:ext>
            </a:extLst>
          </p:cNvPr>
          <p:cNvSpPr>
            <a:spLocks noChangeArrowheads="1"/>
          </p:cNvSpPr>
          <p:nvPr/>
        </p:nvSpPr>
        <p:spPr bwMode="auto">
          <a:xfrm>
            <a:off x="0" y="3324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Rectangle 8">
            <a:extLst>
              <a:ext uri="{FF2B5EF4-FFF2-40B4-BE49-F238E27FC236}">
                <a16:creationId xmlns:a16="http://schemas.microsoft.com/office/drawing/2014/main" id="{B1B360C1-34AD-568E-3843-6560184C2EEB}"/>
              </a:ext>
            </a:extLst>
          </p:cNvPr>
          <p:cNvSpPr>
            <a:spLocks noChangeArrowheads="1"/>
          </p:cNvSpPr>
          <p:nvPr/>
        </p:nvSpPr>
        <p:spPr bwMode="auto">
          <a:xfrm>
            <a:off x="0" y="9763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 name="Rectangle 9">
            <a:extLst>
              <a:ext uri="{FF2B5EF4-FFF2-40B4-BE49-F238E27FC236}">
                <a16:creationId xmlns:a16="http://schemas.microsoft.com/office/drawing/2014/main" id="{96D8F234-5D75-C289-FF59-5DFECC64ADDE}"/>
              </a:ext>
            </a:extLst>
          </p:cNvPr>
          <p:cNvSpPr>
            <a:spLocks noChangeArrowheads="1"/>
          </p:cNvSpPr>
          <p:nvPr/>
        </p:nvSpPr>
        <p:spPr bwMode="auto">
          <a:xfrm>
            <a:off x="0" y="128873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C						D</a:t>
            </a:r>
            <a:endParaRPr kumimoji="0" lang="en-GB" alt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Plates A, B, C and D: Pawpaw, Avocado, Mango and Guava respectively</a:t>
            </a:r>
            <a:endParaRPr kumimoji="0" lang="en-GB" alt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77DD1AA5-AFEA-7CD2-DE74-908CA7D17A80}"/>
              </a:ext>
            </a:extLst>
          </p:cNvPr>
          <p:cNvSpPr txBox="1"/>
          <p:nvPr/>
        </p:nvSpPr>
        <p:spPr>
          <a:xfrm>
            <a:off x="628650" y="1114744"/>
            <a:ext cx="8001000" cy="5732660"/>
          </a:xfrm>
          <a:prstGeom prst="rect">
            <a:avLst/>
          </a:prstGeom>
          <a:noFill/>
        </p:spPr>
        <p:txBody>
          <a:bodyPr wrap="square">
            <a:spAutoFit/>
          </a:bodyPr>
          <a:lstStyle/>
          <a:p>
            <a:pPr marL="342900" lvl="0" indent="-342900" algn="just">
              <a:lnSpc>
                <a:spcPct val="115000"/>
              </a:lnSpc>
              <a:buFont typeface="Symbol" panose="05050102010706020507" pitchFamily="18" charset="2"/>
              <a:buChar char=""/>
            </a:pPr>
            <a:r>
              <a:rPr lang="en-US" sz="2000" dirty="0">
                <a:effectLst/>
                <a:latin typeface="Arial" panose="020B0604020202020204" pitchFamily="34" charset="0"/>
                <a:ea typeface="Calibri" panose="020F0502020204030204" pitchFamily="34" charset="0"/>
                <a:cs typeface="Times New Roman" panose="02020603050405020304" pitchFamily="18" charset="0"/>
              </a:rPr>
              <a:t>TO BE APPOINTED/PROMOTED TO THE POSITION OF CHIEF RESEARCH OFFICER, YOU MUST HAVE SERVED IN THE POSITION OF PRINCIPAL RESEARCH OFFICER</a:t>
            </a:r>
          </a:p>
          <a:p>
            <a:pPr lvl="0" algn="just">
              <a:lnSpc>
                <a:spcPct val="115000"/>
              </a:lnSpc>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2000" dirty="0">
                <a:effectLst/>
                <a:latin typeface="Arial" panose="020B0604020202020204" pitchFamily="34" charset="0"/>
                <a:ea typeface="Calibri" panose="020F0502020204030204" pitchFamily="34" charset="0"/>
                <a:cs typeface="Times New Roman" panose="02020603050405020304" pitchFamily="18" charset="0"/>
              </a:rPr>
              <a:t>TO BE APPOINTED/PROMOTED TO THE POSITION OF PRINCIPAL RESEARCH OFFICER, YOU MUST HAVE SERVED IN THE POSITION OF SENIOR RESEARCH OFFICER </a:t>
            </a:r>
          </a:p>
          <a:p>
            <a:pPr lvl="0" algn="just">
              <a:lnSpc>
                <a:spcPct val="115000"/>
              </a:lnSpc>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2000" dirty="0">
                <a:effectLst/>
                <a:latin typeface="Arial" panose="020B0604020202020204" pitchFamily="34" charset="0"/>
                <a:ea typeface="Calibri" panose="020F0502020204030204" pitchFamily="34" charset="0"/>
                <a:cs typeface="Times New Roman" panose="02020603050405020304" pitchFamily="18" charset="0"/>
              </a:rPr>
              <a:t>TO BE APPOINTED/PROMOTED TO THE POSITION OF SENIOR RESEARCH OFFICER, YOU MUST HAVE SERVED IN THE POSITION OF RESEARCH OFFICER I</a:t>
            </a:r>
          </a:p>
          <a:p>
            <a:pPr lvl="0" algn="just">
              <a:lnSpc>
                <a:spcPct val="115000"/>
              </a:lnSpc>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US" sz="2000" dirty="0">
                <a:effectLst/>
                <a:latin typeface="Arial" panose="020B0604020202020204" pitchFamily="34" charset="0"/>
                <a:ea typeface="Calibri" panose="020F0502020204030204" pitchFamily="34" charset="0"/>
                <a:cs typeface="Times New Roman" panose="02020603050405020304" pitchFamily="18" charset="0"/>
              </a:rPr>
              <a:t>TO BE APPOINTED/PROMOTED TO THE POSITION OF RESEARCH OFFICER I, NORMALLY A PhD IS REQUIRED AND YOU MUST HAVE</a:t>
            </a: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dirty="0">
                <a:effectLst/>
                <a:latin typeface="Arial" panose="020B0604020202020204" pitchFamily="34" charset="0"/>
                <a:ea typeface="Calibri" panose="020F0502020204030204" pitchFamily="34" charset="0"/>
                <a:cs typeface="Times New Roman" panose="02020603050405020304" pitchFamily="18" charset="0"/>
              </a:rPr>
              <a:t>SERVED IN THE POSITION OF RESEARCH OFFICER II</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D0E919EC-5793-1C16-9B9E-30EEBA5B121C}"/>
              </a:ext>
            </a:extLst>
          </p:cNvPr>
          <p:cNvSpPr txBox="1"/>
          <p:nvPr/>
        </p:nvSpPr>
        <p:spPr>
          <a:xfrm>
            <a:off x="1066800" y="153988"/>
            <a:ext cx="7162799" cy="48974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The committee was also guided by the following: </a:t>
            </a:r>
            <a:endParaRPr kumimoji="0" lang="en-GB"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0699382"/>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15041" name="Picture 27">
            <a:extLst>
              <a:ext uri="{FF2B5EF4-FFF2-40B4-BE49-F238E27FC236}">
                <a16:creationId xmlns:a16="http://schemas.microsoft.com/office/drawing/2014/main" id="{B5B3B57B-B33A-010F-E0D2-75C676FA7D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763125"/>
            <a:ext cx="2781300" cy="3124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5">
            <a:extLst>
              <a:ext uri="{FF2B5EF4-FFF2-40B4-BE49-F238E27FC236}">
                <a16:creationId xmlns:a16="http://schemas.microsoft.com/office/drawing/2014/main" id="{03F795D5-30A0-436C-6516-6DD17D1F40E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6">
            <a:extLst>
              <a:ext uri="{FF2B5EF4-FFF2-40B4-BE49-F238E27FC236}">
                <a16:creationId xmlns:a16="http://schemas.microsoft.com/office/drawing/2014/main" id="{D7DF7CEC-5200-B7FD-A1A2-C7F362839DE2}"/>
              </a:ext>
            </a:extLst>
          </p:cNvPr>
          <p:cNvSpPr>
            <a:spLocks noChangeArrowheads="1"/>
          </p:cNvSpPr>
          <p:nvPr/>
        </p:nvSpPr>
        <p:spPr bwMode="auto">
          <a:xfrm>
            <a:off x="0" y="3324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Rectangle 8">
            <a:extLst>
              <a:ext uri="{FF2B5EF4-FFF2-40B4-BE49-F238E27FC236}">
                <a16:creationId xmlns:a16="http://schemas.microsoft.com/office/drawing/2014/main" id="{B1B360C1-34AD-568E-3843-6560184C2EEB}"/>
              </a:ext>
            </a:extLst>
          </p:cNvPr>
          <p:cNvSpPr>
            <a:spLocks noChangeArrowheads="1"/>
          </p:cNvSpPr>
          <p:nvPr/>
        </p:nvSpPr>
        <p:spPr bwMode="auto">
          <a:xfrm>
            <a:off x="0" y="9763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 name="Rectangle 9">
            <a:extLst>
              <a:ext uri="{FF2B5EF4-FFF2-40B4-BE49-F238E27FC236}">
                <a16:creationId xmlns:a16="http://schemas.microsoft.com/office/drawing/2014/main" id="{96D8F234-5D75-C289-FF59-5DFECC64ADDE}"/>
              </a:ext>
            </a:extLst>
          </p:cNvPr>
          <p:cNvSpPr>
            <a:spLocks noChangeArrowheads="1"/>
          </p:cNvSpPr>
          <p:nvPr/>
        </p:nvSpPr>
        <p:spPr bwMode="auto">
          <a:xfrm>
            <a:off x="0" y="128873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C						D</a:t>
            </a:r>
            <a:endParaRPr kumimoji="0" lang="en-GB" alt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Plates A, B, C and D: Pawpaw, Avocado, Mango and Guava respectively</a:t>
            </a:r>
            <a:endParaRPr kumimoji="0" lang="en-GB" alt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aphicFrame>
        <p:nvGraphicFramePr>
          <p:cNvPr id="8" name="Table 7">
            <a:extLst>
              <a:ext uri="{FF2B5EF4-FFF2-40B4-BE49-F238E27FC236}">
                <a16:creationId xmlns:a16="http://schemas.microsoft.com/office/drawing/2014/main" id="{8DCA0E48-EE7E-1BB4-F193-C9B52B3BC2A7}"/>
              </a:ext>
            </a:extLst>
          </p:cNvPr>
          <p:cNvGraphicFramePr>
            <a:graphicFrameLocks noGrp="1"/>
          </p:cNvGraphicFramePr>
          <p:nvPr>
            <p:extLst>
              <p:ext uri="{D42A27DB-BD31-4B8C-83A1-F6EECF244321}">
                <p14:modId xmlns:p14="http://schemas.microsoft.com/office/powerpoint/2010/main" val="1347505973"/>
              </p:ext>
            </p:extLst>
          </p:nvPr>
        </p:nvGraphicFramePr>
        <p:xfrm>
          <a:off x="289560" y="0"/>
          <a:ext cx="8839200" cy="7167027"/>
        </p:xfrm>
        <a:graphic>
          <a:graphicData uri="http://schemas.openxmlformats.org/drawingml/2006/table">
            <a:tbl>
              <a:tblPr firstRow="1" firstCol="1" bandRow="1"/>
              <a:tblGrid>
                <a:gridCol w="2726110">
                  <a:extLst>
                    <a:ext uri="{9D8B030D-6E8A-4147-A177-3AD203B41FA5}">
                      <a16:colId xmlns:a16="http://schemas.microsoft.com/office/drawing/2014/main" val="1922815944"/>
                    </a:ext>
                  </a:extLst>
                </a:gridCol>
                <a:gridCol w="1530477">
                  <a:extLst>
                    <a:ext uri="{9D8B030D-6E8A-4147-A177-3AD203B41FA5}">
                      <a16:colId xmlns:a16="http://schemas.microsoft.com/office/drawing/2014/main" val="3645711077"/>
                    </a:ext>
                  </a:extLst>
                </a:gridCol>
                <a:gridCol w="1662592">
                  <a:extLst>
                    <a:ext uri="{9D8B030D-6E8A-4147-A177-3AD203B41FA5}">
                      <a16:colId xmlns:a16="http://schemas.microsoft.com/office/drawing/2014/main" val="3267925259"/>
                    </a:ext>
                  </a:extLst>
                </a:gridCol>
                <a:gridCol w="1566840">
                  <a:extLst>
                    <a:ext uri="{9D8B030D-6E8A-4147-A177-3AD203B41FA5}">
                      <a16:colId xmlns:a16="http://schemas.microsoft.com/office/drawing/2014/main" val="543471429"/>
                    </a:ext>
                  </a:extLst>
                </a:gridCol>
                <a:gridCol w="1353181">
                  <a:extLst>
                    <a:ext uri="{9D8B030D-6E8A-4147-A177-3AD203B41FA5}">
                      <a16:colId xmlns:a16="http://schemas.microsoft.com/office/drawing/2014/main" val="4062433692"/>
                    </a:ext>
                  </a:extLst>
                </a:gridCol>
              </a:tblGrid>
              <a:tr h="1032693">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gn="just">
                        <a:lnSpc>
                          <a:spcPct val="115000"/>
                        </a:lnSpc>
                        <a:spcAft>
                          <a:spcPts val="1000"/>
                        </a:spcAft>
                      </a:pPr>
                      <a:r>
                        <a:rPr lang="en-GB" sz="1800" b="1">
                          <a:effectLst/>
                          <a:latin typeface="Arial Narrow" panose="020B0606020202030204" pitchFamily="34" charset="0"/>
                          <a:ea typeface="Times New Roman" panose="02020603050405020304" pitchFamily="18" charset="0"/>
                          <a:cs typeface="Arial" panose="020B0604020202020204" pitchFamily="34" charset="0"/>
                        </a:rPr>
                        <a:t>Chief Research Officer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Principal Research Officer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gn="just">
                        <a:lnSpc>
                          <a:spcPct val="115000"/>
                        </a:lnSpc>
                        <a:spcAft>
                          <a:spcPts val="1000"/>
                        </a:spcAft>
                      </a:pPr>
                      <a:r>
                        <a:rPr lang="en-US"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Senior Research Officer</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US"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Research Officer I</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0205403"/>
                  </a:ext>
                </a:extLst>
              </a:tr>
              <a:tr h="393385">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AREAS FOR SCORING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MINIMUM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POINTS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SCORABLE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MINIMUM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POINTS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SCORABLE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MINIMUM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540">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POINTS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540" algn="just">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SCORABLE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MINIMUM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POINTS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175" algn="just">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SCORABLE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3069322"/>
                  </a:ext>
                </a:extLst>
              </a:tr>
              <a:tr h="334754">
                <a:tc>
                  <a:txBody>
                    <a:bodyPr/>
                    <a:lstStyle/>
                    <a:p>
                      <a:pPr marL="3175">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QUALIFICATIONS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10.0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10.0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10.0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6.0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5854253"/>
                  </a:ext>
                </a:extLst>
              </a:tr>
              <a:tr h="577081">
                <a:tc>
                  <a:txBody>
                    <a:bodyPr/>
                    <a:lstStyle/>
                    <a:p>
                      <a:pPr marL="3175">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RESEARCH/PROFESSIONAL EXPERIENCE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10.0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8.0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5.0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3776577"/>
                  </a:ext>
                </a:extLst>
              </a:tr>
              <a:tr h="687388">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RESEARCH AND PUBLICATIONS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65.0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50.0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20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6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9853144"/>
                  </a:ext>
                </a:extLst>
              </a:tr>
              <a:tr h="683723">
                <a:tc>
                  <a:txBody>
                    <a:bodyPr/>
                    <a:lstStyle/>
                    <a:p>
                      <a:pPr marL="3175">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PROFESSIONAL ACTIVITIES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6.0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5.0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2.0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5179255"/>
                  </a:ext>
                </a:extLst>
              </a:tr>
              <a:tr h="0">
                <a:tc>
                  <a:txBody>
                    <a:bodyPr/>
                    <a:lstStyle/>
                    <a:p>
                      <a:pPr marL="3175">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PUBLIC ACTIVITIES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6.0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175">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5.0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2.0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540">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4503127"/>
                  </a:ext>
                </a:extLst>
              </a:tr>
              <a:tr h="377551">
                <a:tc>
                  <a:txBody>
                    <a:bodyPr/>
                    <a:lstStyle/>
                    <a:p>
                      <a:pPr marL="3175">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ADMINISTRATIVE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3175">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EXPERIENCE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4.0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3.0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18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3243839"/>
                  </a:ext>
                </a:extLst>
              </a:tr>
              <a:tr h="682534">
                <a:tc>
                  <a:txBody>
                    <a:bodyPr/>
                    <a:lstStyle/>
                    <a:p>
                      <a:pPr marL="3175">
                        <a:lnSpc>
                          <a:spcPct val="115000"/>
                        </a:lnSpc>
                        <a:spcAft>
                          <a:spcPts val="1000"/>
                        </a:spcAft>
                      </a:pPr>
                      <a:r>
                        <a:rPr lang="en-GB" sz="20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TOTAL MINIMUM QUALIFYING SCORE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20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110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2000" b="1">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90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a:lnSpc>
                          <a:spcPct val="115000"/>
                        </a:lnSpc>
                        <a:spcAft>
                          <a:spcPts val="1000"/>
                        </a:spcAft>
                      </a:pPr>
                      <a:r>
                        <a:rPr lang="en-GB" sz="20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40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75">
                        <a:lnSpc>
                          <a:spcPct val="115000"/>
                        </a:lnSpc>
                        <a:spcAft>
                          <a:spcPts val="1000"/>
                        </a:spcAft>
                      </a:pPr>
                      <a:r>
                        <a:rPr lang="en-GB" sz="2000" b="1" dirty="0">
                          <a:solidFill>
                            <a:srgbClr val="333333"/>
                          </a:solidFill>
                          <a:effectLst/>
                          <a:latin typeface="Arial Narrow" panose="020B0606020202030204" pitchFamily="34" charset="0"/>
                          <a:ea typeface="Times New Roman" panose="02020603050405020304" pitchFamily="18" charset="0"/>
                          <a:cs typeface="Times New Roman" panose="02020603050405020304" pitchFamily="18" charset="0"/>
                        </a:rPr>
                        <a:t>10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6726" marR="0" marT="864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3727519"/>
                  </a:ext>
                </a:extLst>
              </a:tr>
            </a:tbl>
          </a:graphicData>
        </a:graphic>
      </p:graphicFrame>
    </p:spTree>
    <p:extLst>
      <p:ext uri="{BB962C8B-B14F-4D97-AF65-F5344CB8AC3E}">
        <p14:creationId xmlns:p14="http://schemas.microsoft.com/office/powerpoint/2010/main" val="4002554235"/>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15041" name="Picture 27">
            <a:extLst>
              <a:ext uri="{FF2B5EF4-FFF2-40B4-BE49-F238E27FC236}">
                <a16:creationId xmlns:a16="http://schemas.microsoft.com/office/drawing/2014/main" id="{B5B3B57B-B33A-010F-E0D2-75C676FA7D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763125"/>
            <a:ext cx="2781300" cy="3124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5">
            <a:extLst>
              <a:ext uri="{FF2B5EF4-FFF2-40B4-BE49-F238E27FC236}">
                <a16:creationId xmlns:a16="http://schemas.microsoft.com/office/drawing/2014/main" id="{03F795D5-30A0-436C-6516-6DD17D1F40E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6">
            <a:extLst>
              <a:ext uri="{FF2B5EF4-FFF2-40B4-BE49-F238E27FC236}">
                <a16:creationId xmlns:a16="http://schemas.microsoft.com/office/drawing/2014/main" id="{D7DF7CEC-5200-B7FD-A1A2-C7F362839DE2}"/>
              </a:ext>
            </a:extLst>
          </p:cNvPr>
          <p:cNvSpPr>
            <a:spLocks noChangeArrowheads="1"/>
          </p:cNvSpPr>
          <p:nvPr/>
        </p:nvSpPr>
        <p:spPr bwMode="auto">
          <a:xfrm>
            <a:off x="0" y="3324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6" name="Rectangle 8">
            <a:extLst>
              <a:ext uri="{FF2B5EF4-FFF2-40B4-BE49-F238E27FC236}">
                <a16:creationId xmlns:a16="http://schemas.microsoft.com/office/drawing/2014/main" id="{B1B360C1-34AD-568E-3843-6560184C2EEB}"/>
              </a:ext>
            </a:extLst>
          </p:cNvPr>
          <p:cNvSpPr>
            <a:spLocks noChangeArrowheads="1"/>
          </p:cNvSpPr>
          <p:nvPr/>
        </p:nvSpPr>
        <p:spPr bwMode="auto">
          <a:xfrm>
            <a:off x="0" y="9763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 name="Rectangle 9">
            <a:extLst>
              <a:ext uri="{FF2B5EF4-FFF2-40B4-BE49-F238E27FC236}">
                <a16:creationId xmlns:a16="http://schemas.microsoft.com/office/drawing/2014/main" id="{96D8F234-5D75-C289-FF59-5DFECC64ADDE}"/>
              </a:ext>
            </a:extLst>
          </p:cNvPr>
          <p:cNvSpPr>
            <a:spLocks noChangeArrowheads="1"/>
          </p:cNvSpPr>
          <p:nvPr/>
        </p:nvSpPr>
        <p:spPr bwMode="auto">
          <a:xfrm>
            <a:off x="0" y="128873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C						D</a:t>
            </a:r>
            <a:endParaRPr kumimoji="0" lang="en-GB" alt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1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Plates A, B, C and D: Pawpaw, Avocado, Mango and Guava respectively</a:t>
            </a:r>
            <a:endParaRPr kumimoji="0" lang="en-GB" altLang="en-US" sz="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52A38EE6-FF1A-5899-209B-A41F26946DD4}"/>
              </a:ext>
            </a:extLst>
          </p:cNvPr>
          <p:cNvSpPr txBox="1"/>
          <p:nvPr/>
        </p:nvSpPr>
        <p:spPr>
          <a:xfrm>
            <a:off x="381000" y="-49530"/>
            <a:ext cx="8915400" cy="2798843"/>
          </a:xfrm>
          <a:prstGeom prst="rect">
            <a:avLst/>
          </a:prstGeom>
          <a:noFill/>
        </p:spPr>
        <p:txBody>
          <a:bodyPr wrap="square">
            <a:spAutoFit/>
          </a:bodyPr>
          <a:lstStyle/>
          <a:p>
            <a:pPr marL="285750" indent="-285750">
              <a:lnSpc>
                <a:spcPct val="150000"/>
              </a:lnSpc>
              <a:spcAft>
                <a:spcPts val="1000"/>
              </a:spcAft>
              <a:buFont typeface="Wingdings" panose="05000000000000000000" pitchFamily="2" charset="2"/>
              <a:buChar char="v"/>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It was noted that there has not been any scoring for promotion/placement for over 10 years.</a:t>
            </a:r>
          </a:p>
          <a:p>
            <a:pPr marL="285750" indent="-285750">
              <a:lnSpc>
                <a:spcPct val="150000"/>
              </a:lnSpc>
              <a:spcAft>
                <a:spcPts val="1000"/>
              </a:spcAft>
              <a:buFont typeface="Wingdings" panose="05000000000000000000" pitchFamily="2" charset="2"/>
              <a:buChar char="v"/>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As a results staff has stagnated and therefore disadvantaged. </a:t>
            </a:r>
          </a:p>
          <a:p>
            <a:pPr marL="285750" indent="-285750">
              <a:lnSpc>
                <a:spcPct val="150000"/>
              </a:lnSpc>
              <a:spcAft>
                <a:spcPts val="1000"/>
              </a:spcAft>
              <a:buFont typeface="Wingdings" panose="05000000000000000000" pitchFamily="2" charset="2"/>
              <a:buChar char="v"/>
            </a:pPr>
            <a:r>
              <a:rPr lang="en-US"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It is therefore strongly recommended that candidates who have served in the same position for more than ten years and have the minimum for R&amp;D for a higher level be considered for upward mobility </a:t>
            </a:r>
            <a:endParaRPr lang="en-GB"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78D9B48-6331-7E4B-9C08-5237335FE916}"/>
              </a:ext>
            </a:extLst>
          </p:cNvPr>
          <p:cNvSpPr txBox="1"/>
          <p:nvPr/>
        </p:nvSpPr>
        <p:spPr>
          <a:xfrm>
            <a:off x="228600" y="3174323"/>
            <a:ext cx="8686800" cy="3464603"/>
          </a:xfrm>
          <a:prstGeom prst="rect">
            <a:avLst/>
          </a:prstGeom>
          <a:noFill/>
        </p:spPr>
        <p:txBody>
          <a:bodyPr wrap="square">
            <a:spAutoFit/>
          </a:bodyPr>
          <a:lstStyle/>
          <a:p>
            <a:pPr algn="just">
              <a:lnSpc>
                <a:spcPct val="107000"/>
              </a:lnSpc>
              <a:spcAft>
                <a:spcPts val="800"/>
              </a:spcAft>
            </a:pPr>
            <a:r>
              <a:rPr lang="en-US"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Based on the recommendations of the Scoring Committee and the deliberations of the Appointment and Promotions Committee:</a:t>
            </a:r>
            <a:endParaRPr lang="en-GB"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en-US"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Two staff promoted to Chief Research Officer</a:t>
            </a:r>
            <a:endParaRPr lang="en-GB"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en-US"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One promoted to Principal Research Officer</a:t>
            </a:r>
            <a:endParaRPr lang="en-GB"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en-US"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Two staff promoted to Senior Research Officer</a:t>
            </a:r>
            <a:endParaRPr lang="en-GB"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en-US"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Eight staff promoted from Research Officer II to Research Officer I.</a:t>
            </a:r>
            <a:endParaRPr lang="en-GB"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en-US"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Two staff did not meet the requirement for promotion above the current level</a:t>
            </a:r>
            <a:endParaRPr lang="en-GB"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en-US"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Seven staff promoted to Research Officer I s a result of obtaining their Ph.Ds.</a:t>
            </a:r>
            <a:endParaRPr lang="en-GB"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q"/>
            </a:pPr>
            <a:r>
              <a:rPr lang="en-US"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Eleven were stepped down due to incomplete documents.</a:t>
            </a:r>
            <a:endParaRPr lang="en-GB" sz="1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837240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B3E3DC40-B14A-3A9B-5B0C-55A124365D55}"/>
              </a:ext>
            </a:extLst>
          </p:cNvPr>
          <p:cNvGraphicFramePr>
            <a:graphicFrameLocks noGrp="1"/>
          </p:cNvGraphicFramePr>
          <p:nvPr>
            <p:extLst>
              <p:ext uri="{D42A27DB-BD31-4B8C-83A1-F6EECF244321}">
                <p14:modId xmlns:p14="http://schemas.microsoft.com/office/powerpoint/2010/main" val="3139089458"/>
              </p:ext>
            </p:extLst>
          </p:nvPr>
        </p:nvGraphicFramePr>
        <p:xfrm>
          <a:off x="114299" y="745763"/>
          <a:ext cx="8801101" cy="6237353"/>
        </p:xfrm>
        <a:graphic>
          <a:graphicData uri="http://schemas.openxmlformats.org/drawingml/2006/table">
            <a:tbl>
              <a:tblPr firstRow="1" firstCol="1" bandRow="1"/>
              <a:tblGrid>
                <a:gridCol w="2524697">
                  <a:extLst>
                    <a:ext uri="{9D8B030D-6E8A-4147-A177-3AD203B41FA5}">
                      <a16:colId xmlns:a16="http://schemas.microsoft.com/office/drawing/2014/main" val="2184755426"/>
                    </a:ext>
                  </a:extLst>
                </a:gridCol>
                <a:gridCol w="4141862">
                  <a:extLst>
                    <a:ext uri="{9D8B030D-6E8A-4147-A177-3AD203B41FA5}">
                      <a16:colId xmlns:a16="http://schemas.microsoft.com/office/drawing/2014/main" val="2317260463"/>
                    </a:ext>
                  </a:extLst>
                </a:gridCol>
                <a:gridCol w="2134542">
                  <a:extLst>
                    <a:ext uri="{9D8B030D-6E8A-4147-A177-3AD203B41FA5}">
                      <a16:colId xmlns:a16="http://schemas.microsoft.com/office/drawing/2014/main" val="3403468548"/>
                    </a:ext>
                  </a:extLst>
                </a:gridCol>
              </a:tblGrid>
              <a:tr h="294626">
                <a:tc>
                  <a:txBody>
                    <a:bodyPr/>
                    <a:lstStyle/>
                    <a:p>
                      <a:pPr>
                        <a:lnSpc>
                          <a:spcPct val="107000"/>
                        </a:lnSpc>
                        <a:spcAft>
                          <a:spcPts val="800"/>
                        </a:spcAft>
                      </a:pPr>
                      <a:r>
                        <a:rPr lang="en-GB" sz="1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Date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nSpc>
                          <a:spcPct val="107000"/>
                        </a:lnSpc>
                        <a:spcAft>
                          <a:spcPts val="800"/>
                        </a:spcAft>
                      </a:pPr>
                      <a:r>
                        <a:rPr lang="en-GB" sz="1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Activity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nSpc>
                          <a:spcPct val="107000"/>
                        </a:lnSpc>
                        <a:spcAft>
                          <a:spcPts val="800"/>
                        </a:spcAft>
                      </a:pPr>
                      <a:r>
                        <a:rPr lang="en-GB" sz="1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Comment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3038008106"/>
                  </a:ext>
                </a:extLst>
              </a:tr>
              <a:tr h="458784">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Thursday, 14/03/24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Travel to Rokupr (RARC), Kambia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Overnight in Rokupr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3919401"/>
                  </a:ext>
                </a:extLst>
              </a:tr>
              <a:tr h="678466">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Friday, 15/03/24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Meet staff of Rokupr, tour the facilities, Lunch and depart for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Makeni</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(Teko).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Overnight in Makeni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8699472"/>
                  </a:ext>
                </a:extLst>
              </a:tr>
              <a:tr h="678466">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Saturday, 16/03/24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Travel to Kabala, meet staff at KHCRC, visit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Musaia</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return to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Makeni</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Overnight in Makeni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6162976"/>
                  </a:ext>
                </a:extLst>
              </a:tr>
              <a:tr h="458784">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Sunday, 17/03/24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Meet staff at Teko, tour the facilities, depart for Njala (NARC)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Overnight in Njala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234270"/>
                  </a:ext>
                </a:extLst>
              </a:tr>
              <a:tr h="458784">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Monday, 18/03/24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Meet staff at Magbosi, tour the facilities, return back to Njala.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Overnight in Njala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1910908"/>
                  </a:ext>
                </a:extLst>
              </a:tr>
              <a:tr h="458784">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Tuesday, 19/03/24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Meet staff at NARC, tour the facilities, depart for Kenema.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Overnight in Kenema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9325203"/>
                  </a:ext>
                </a:extLst>
              </a:tr>
              <a:tr h="678466">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Wednesday, 20/03/24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Travel to Pendembu, tour the facilities and crop sites, meet the staff, depart back to Kenema.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Overnight in Kenema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9400336"/>
                  </a:ext>
                </a:extLst>
              </a:tr>
              <a:tr h="678466">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Thursday, 21/03/24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Meet the staff in Kenema, travel to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r>
                        <a:rPr lang="en-GB" sz="1800" kern="100">
                          <a:effectLst/>
                          <a:latin typeface="Calibri" panose="020F0502020204030204" pitchFamily="34" charset="0"/>
                          <a:ea typeface="Calibri" panose="020F0502020204030204" pitchFamily="34" charset="0"/>
                          <a:cs typeface="Times New Roman" panose="02020603050405020304" pitchFamily="18" charset="0"/>
                        </a:rPr>
                        <a:t>Bambawo and return back to Kenema.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a:effectLst/>
                          <a:latin typeface="Calibri" panose="020F0502020204030204" pitchFamily="34" charset="0"/>
                          <a:ea typeface="Calibri" panose="020F0502020204030204" pitchFamily="34" charset="0"/>
                          <a:cs typeface="Times New Roman" panose="02020603050405020304" pitchFamily="18" charset="0"/>
                        </a:rPr>
                        <a:t>Overnight in Kenema </a:t>
                      </a:r>
                      <a:r>
                        <a:rPr lang="en-GB" sz="1800" b="1" kern="10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8485065"/>
                  </a:ext>
                </a:extLst>
              </a:tr>
              <a:tr h="678466">
                <a:tc>
                  <a: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Friday, 22/03/24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Travel to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Kpuwabu</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meet the staff and inspect the facilities.  Depart to Freetown.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4760" marR="5792" marT="38964"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9774782"/>
                  </a:ext>
                </a:extLst>
              </a:tr>
            </a:tbl>
          </a:graphicData>
        </a:graphic>
      </p:graphicFrame>
      <p:sp>
        <p:nvSpPr>
          <p:cNvPr id="3" name="Rectangle 1">
            <a:extLst>
              <a:ext uri="{FF2B5EF4-FFF2-40B4-BE49-F238E27FC236}">
                <a16:creationId xmlns:a16="http://schemas.microsoft.com/office/drawing/2014/main" id="{D71F847B-C1F7-5F18-52D9-7790AA7BDC6C}"/>
              </a:ext>
            </a:extLst>
          </p:cNvPr>
          <p:cNvSpPr>
            <a:spLocks noChangeArrowheads="1"/>
          </p:cNvSpPr>
          <p:nvPr/>
        </p:nvSpPr>
        <p:spPr bwMode="auto">
          <a:xfrm>
            <a:off x="1981200" y="0"/>
            <a:ext cx="4800600" cy="630942"/>
          </a:xfrm>
          <a:prstGeom prst="rect">
            <a:avLst/>
          </a:prstGeom>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400" b="0" i="0" u="none" strike="noStrike" cap="none" normalizeH="0" baseline="0" dirty="0">
                <a:ln>
                  <a:noFill/>
                </a:ln>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Visit to all SLARI research Centres</a:t>
            </a:r>
            <a:endParaRPr kumimoji="0" lang="en-GB" altLang="en-US" sz="2400" b="0" i="0" u="none" strike="noStrike" cap="none" normalizeH="0" baseline="0" dirty="0">
              <a:ln>
                <a:noFill/>
              </a:ln>
              <a:solidFill>
                <a:schemeClr val="tx1"/>
              </a:solidFill>
              <a:effectLst>
                <a:outerShdw blurRad="38100" dist="38100" dir="2700000" algn="tl">
                  <a:srgbClr val="000000">
                    <a:alpha val="43137"/>
                  </a:srgb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GB" altLang="en-US"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14113360"/>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E9F18AB5-D375-5BDA-BAE6-8A4964355E7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10877" y="914400"/>
            <a:ext cx="5133023" cy="3422015"/>
          </a:xfrm>
          <a:prstGeom prst="rect">
            <a:avLst/>
          </a:prstGeom>
          <a:noFill/>
          <a:ln>
            <a:noFill/>
          </a:ln>
        </p:spPr>
      </p:pic>
      <p:pic>
        <p:nvPicPr>
          <p:cNvPr id="8" name="Picture 7">
            <a:extLst>
              <a:ext uri="{FF2B5EF4-FFF2-40B4-BE49-F238E27FC236}">
                <a16:creationId xmlns:a16="http://schemas.microsoft.com/office/drawing/2014/main" id="{1812AB2B-3CA0-55D6-E557-33149A9270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096000"/>
          </a:xfrm>
          <a:prstGeom prst="rect">
            <a:avLst/>
          </a:prstGeom>
        </p:spPr>
      </p:pic>
    </p:spTree>
    <p:extLst>
      <p:ext uri="{BB962C8B-B14F-4D97-AF65-F5344CB8AC3E}">
        <p14:creationId xmlns:p14="http://schemas.microsoft.com/office/powerpoint/2010/main" val="2488997936"/>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D2294279-73F0-C389-FE14-F979C2303D3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0877"/>
            <a:ext cx="9784767" cy="6812354"/>
          </a:xfrm>
          <a:prstGeom prst="rect">
            <a:avLst/>
          </a:prstGeom>
          <a:noFill/>
          <a:ln>
            <a:noFill/>
          </a:ln>
        </p:spPr>
      </p:pic>
    </p:spTree>
    <p:extLst>
      <p:ext uri="{BB962C8B-B14F-4D97-AF65-F5344CB8AC3E}">
        <p14:creationId xmlns:p14="http://schemas.microsoft.com/office/powerpoint/2010/main" val="3290371830"/>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99DDBC37-20BA-AC17-8734-14A3A91E967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589" y="0"/>
            <a:ext cx="10084527" cy="6721476"/>
          </a:xfrm>
          <a:prstGeom prst="rect">
            <a:avLst/>
          </a:prstGeom>
          <a:noFill/>
          <a:ln>
            <a:noFill/>
          </a:ln>
        </p:spPr>
      </p:pic>
    </p:spTree>
    <p:extLst>
      <p:ext uri="{BB962C8B-B14F-4D97-AF65-F5344CB8AC3E}">
        <p14:creationId xmlns:p14="http://schemas.microsoft.com/office/powerpoint/2010/main" val="857318334"/>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F109B43-472E-A96C-A375-26366D8DB7A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1500" y="0"/>
            <a:ext cx="9474642" cy="6695351"/>
          </a:xfrm>
          <a:prstGeom prst="rect">
            <a:avLst/>
          </a:prstGeom>
          <a:noFill/>
          <a:ln>
            <a:noFill/>
          </a:ln>
        </p:spPr>
      </p:pic>
    </p:spTree>
    <p:extLst>
      <p:ext uri="{BB962C8B-B14F-4D97-AF65-F5344CB8AC3E}">
        <p14:creationId xmlns:p14="http://schemas.microsoft.com/office/powerpoint/2010/main" val="3193980824"/>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716F1E10-4D37-0FBD-51A6-2E88B7F4485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253" y="136524"/>
            <a:ext cx="9030747" cy="6584952"/>
          </a:xfrm>
          <a:prstGeom prst="rect">
            <a:avLst/>
          </a:prstGeom>
          <a:noFill/>
          <a:ln>
            <a:noFill/>
          </a:ln>
        </p:spPr>
      </p:pic>
    </p:spTree>
    <p:extLst>
      <p:ext uri="{BB962C8B-B14F-4D97-AF65-F5344CB8AC3E}">
        <p14:creationId xmlns:p14="http://schemas.microsoft.com/office/powerpoint/2010/main" val="2447217472"/>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89270B-B24F-5FA5-EF2F-6C84EA37B169}"/>
              </a:ext>
            </a:extLst>
          </p:cNvPr>
          <p:cNvSpPr txBox="1"/>
          <p:nvPr/>
        </p:nvSpPr>
        <p:spPr>
          <a:xfrm>
            <a:off x="648244" y="762000"/>
            <a:ext cx="8382000" cy="5735673"/>
          </a:xfrm>
          <a:prstGeom prst="rect">
            <a:avLst/>
          </a:prstGeom>
          <a:noFill/>
        </p:spPr>
        <p:txBody>
          <a:bodyPr wrap="square">
            <a:spAutoFit/>
          </a:bodyPr>
          <a:lstStyle/>
          <a:p>
            <a:pPr algn="just">
              <a:lnSpc>
                <a:spcPct val="107000"/>
              </a:lnSpc>
              <a:spcAft>
                <a:spcPts val="800"/>
              </a:spcAft>
            </a:pP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The following were the recommendations:</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HR manual and Conditions of Service should be reviewed and in line with the new Act and the Sierra Leone </a:t>
            </a:r>
            <a:r>
              <a:rPr lang="en-US" sz="2000" kern="100"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labour</a:t>
            </a: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laws. </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All </a:t>
            </a:r>
            <a:r>
              <a:rPr lang="en-US" sz="2000" kern="100"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centres</a:t>
            </a: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will be visited by council members and council meetings will be rotated.</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Chairman encouraged the Ag. DG to complete the work he had started.</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 consultant should be hired on short term to carry out an assessment of SLARI to complement the Self-Assessment done by SLARI.   </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It was recommended that the Ag. DG should put together his plans, funds needed, and what he wants to achieve within a time frame. </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It was recommended that a lobbying team be set up to help SLARI management source funds for the Institute. The Chairman suggested Senior Permanent Secretary and the Chief Agriculture Officer of the Ministry of Agriculture to be in that group. </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13756" y="136524"/>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lvl="0"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Recommendations from the 18</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th</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239275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80">
                                          <p:stCondLst>
                                            <p:cond delay="0"/>
                                          </p:stCondLst>
                                        </p:cTn>
                                        <p:tgtEl>
                                          <p:spTgt spid="3">
                                            <p:txEl>
                                              <p:pRg st="5" end="5"/>
                                            </p:txEl>
                                          </p:spTgt>
                                        </p:tgtEl>
                                      </p:cBhvr>
                                    </p:animEffect>
                                    <p:anim calcmode="lin" valueType="num">
                                      <p:cBhvr>
                                        <p:cTn id="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5" end="5"/>
                                            </p:txEl>
                                          </p:spTgt>
                                        </p:tgtEl>
                                      </p:cBhvr>
                                      <p:to x="100000" y="60000"/>
                                    </p:animScale>
                                    <p:animScale>
                                      <p:cBhvr>
                                        <p:cTn id="14" dur="166" decel="50000">
                                          <p:stCondLst>
                                            <p:cond delay="676"/>
                                          </p:stCondLst>
                                        </p:cTn>
                                        <p:tgtEl>
                                          <p:spTgt spid="3">
                                            <p:txEl>
                                              <p:pRg st="5" end="5"/>
                                            </p:txEl>
                                          </p:spTgt>
                                        </p:tgtEl>
                                      </p:cBhvr>
                                      <p:to x="100000" y="100000"/>
                                    </p:animScale>
                                    <p:animScale>
                                      <p:cBhvr>
                                        <p:cTn id="15" dur="26">
                                          <p:stCondLst>
                                            <p:cond delay="1312"/>
                                          </p:stCondLst>
                                        </p:cTn>
                                        <p:tgtEl>
                                          <p:spTgt spid="3">
                                            <p:txEl>
                                              <p:pRg st="5" end="5"/>
                                            </p:txEl>
                                          </p:spTgt>
                                        </p:tgtEl>
                                      </p:cBhvr>
                                      <p:to x="100000" y="80000"/>
                                    </p:animScale>
                                    <p:animScale>
                                      <p:cBhvr>
                                        <p:cTn id="16" dur="166" decel="50000">
                                          <p:stCondLst>
                                            <p:cond delay="1338"/>
                                          </p:stCondLst>
                                        </p:cTn>
                                        <p:tgtEl>
                                          <p:spTgt spid="3">
                                            <p:txEl>
                                              <p:pRg st="5" end="5"/>
                                            </p:txEl>
                                          </p:spTgt>
                                        </p:tgtEl>
                                      </p:cBhvr>
                                      <p:to x="100000" y="100000"/>
                                    </p:animScale>
                                    <p:animScale>
                                      <p:cBhvr>
                                        <p:cTn id="17" dur="26">
                                          <p:stCondLst>
                                            <p:cond delay="1642"/>
                                          </p:stCondLst>
                                        </p:cTn>
                                        <p:tgtEl>
                                          <p:spTgt spid="3">
                                            <p:txEl>
                                              <p:pRg st="5" end="5"/>
                                            </p:txEl>
                                          </p:spTgt>
                                        </p:tgtEl>
                                      </p:cBhvr>
                                      <p:to x="100000" y="90000"/>
                                    </p:animScale>
                                    <p:animScale>
                                      <p:cBhvr>
                                        <p:cTn id="18" dur="166" decel="50000">
                                          <p:stCondLst>
                                            <p:cond delay="1668"/>
                                          </p:stCondLst>
                                        </p:cTn>
                                        <p:tgtEl>
                                          <p:spTgt spid="3">
                                            <p:txEl>
                                              <p:pRg st="5" end="5"/>
                                            </p:txEl>
                                          </p:spTgt>
                                        </p:tgtEl>
                                      </p:cBhvr>
                                      <p:to x="100000" y="100000"/>
                                    </p:animScale>
                                    <p:animScale>
                                      <p:cBhvr>
                                        <p:cTn id="19" dur="26">
                                          <p:stCondLst>
                                            <p:cond delay="1808"/>
                                          </p:stCondLst>
                                        </p:cTn>
                                        <p:tgtEl>
                                          <p:spTgt spid="3">
                                            <p:txEl>
                                              <p:pRg st="5" end="5"/>
                                            </p:txEl>
                                          </p:spTgt>
                                        </p:tgtEl>
                                      </p:cBhvr>
                                      <p:to x="100000" y="95000"/>
                                    </p:animScale>
                                    <p:animScale>
                                      <p:cBhvr>
                                        <p:cTn id="20" dur="166" decel="50000">
                                          <p:stCondLst>
                                            <p:cond delay="1834"/>
                                          </p:stCondLst>
                                        </p:cTn>
                                        <p:tgtEl>
                                          <p:spTgt spid="3">
                                            <p:txEl>
                                              <p:pRg st="5" end="5"/>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wipe(down)">
                                      <p:cBhvr>
                                        <p:cTn id="23" dur="580">
                                          <p:stCondLst>
                                            <p:cond delay="0"/>
                                          </p:stCondLst>
                                        </p:cTn>
                                        <p:tgtEl>
                                          <p:spTgt spid="3">
                                            <p:txEl>
                                              <p:pRg st="6" end="6"/>
                                            </p:txEl>
                                          </p:spTgt>
                                        </p:tgtEl>
                                      </p:cBhvr>
                                    </p:animEffect>
                                    <p:anim calcmode="lin" valueType="num">
                                      <p:cBhvr>
                                        <p:cTn id="24"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6" end="6"/>
                                            </p:txEl>
                                          </p:spTgt>
                                        </p:tgtEl>
                                      </p:cBhvr>
                                      <p:to x="100000" y="60000"/>
                                    </p:animScale>
                                    <p:animScale>
                                      <p:cBhvr>
                                        <p:cTn id="30" dur="166" decel="50000">
                                          <p:stCondLst>
                                            <p:cond delay="676"/>
                                          </p:stCondLst>
                                        </p:cTn>
                                        <p:tgtEl>
                                          <p:spTgt spid="3">
                                            <p:txEl>
                                              <p:pRg st="6" end="6"/>
                                            </p:txEl>
                                          </p:spTgt>
                                        </p:tgtEl>
                                      </p:cBhvr>
                                      <p:to x="100000" y="100000"/>
                                    </p:animScale>
                                    <p:animScale>
                                      <p:cBhvr>
                                        <p:cTn id="31" dur="26">
                                          <p:stCondLst>
                                            <p:cond delay="1312"/>
                                          </p:stCondLst>
                                        </p:cTn>
                                        <p:tgtEl>
                                          <p:spTgt spid="3">
                                            <p:txEl>
                                              <p:pRg st="6" end="6"/>
                                            </p:txEl>
                                          </p:spTgt>
                                        </p:tgtEl>
                                      </p:cBhvr>
                                      <p:to x="100000" y="80000"/>
                                    </p:animScale>
                                    <p:animScale>
                                      <p:cBhvr>
                                        <p:cTn id="32" dur="166" decel="50000">
                                          <p:stCondLst>
                                            <p:cond delay="1338"/>
                                          </p:stCondLst>
                                        </p:cTn>
                                        <p:tgtEl>
                                          <p:spTgt spid="3">
                                            <p:txEl>
                                              <p:pRg st="6" end="6"/>
                                            </p:txEl>
                                          </p:spTgt>
                                        </p:tgtEl>
                                      </p:cBhvr>
                                      <p:to x="100000" y="100000"/>
                                    </p:animScale>
                                    <p:animScale>
                                      <p:cBhvr>
                                        <p:cTn id="33" dur="26">
                                          <p:stCondLst>
                                            <p:cond delay="1642"/>
                                          </p:stCondLst>
                                        </p:cTn>
                                        <p:tgtEl>
                                          <p:spTgt spid="3">
                                            <p:txEl>
                                              <p:pRg st="6" end="6"/>
                                            </p:txEl>
                                          </p:spTgt>
                                        </p:tgtEl>
                                      </p:cBhvr>
                                      <p:to x="100000" y="90000"/>
                                    </p:animScale>
                                    <p:animScale>
                                      <p:cBhvr>
                                        <p:cTn id="34" dur="166" decel="50000">
                                          <p:stCondLst>
                                            <p:cond delay="1668"/>
                                          </p:stCondLst>
                                        </p:cTn>
                                        <p:tgtEl>
                                          <p:spTgt spid="3">
                                            <p:txEl>
                                              <p:pRg st="6" end="6"/>
                                            </p:txEl>
                                          </p:spTgt>
                                        </p:tgtEl>
                                      </p:cBhvr>
                                      <p:to x="100000" y="100000"/>
                                    </p:animScale>
                                    <p:animScale>
                                      <p:cBhvr>
                                        <p:cTn id="35" dur="26">
                                          <p:stCondLst>
                                            <p:cond delay="1808"/>
                                          </p:stCondLst>
                                        </p:cTn>
                                        <p:tgtEl>
                                          <p:spTgt spid="3">
                                            <p:txEl>
                                              <p:pRg st="6" end="6"/>
                                            </p:txEl>
                                          </p:spTgt>
                                        </p:tgtEl>
                                      </p:cBhvr>
                                      <p:to x="100000" y="95000"/>
                                    </p:animScale>
                                    <p:animScale>
                                      <p:cBhvr>
                                        <p:cTn id="36" dur="166" decel="50000">
                                          <p:stCondLst>
                                            <p:cond delay="1834"/>
                                          </p:stCondLst>
                                        </p:cTn>
                                        <p:tgtEl>
                                          <p:spTgt spid="3">
                                            <p:txEl>
                                              <p:pRg st="6" end="6"/>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wipe(down)">
                                      <p:cBhvr>
                                        <p:cTn id="39" dur="580">
                                          <p:stCondLst>
                                            <p:cond delay="0"/>
                                          </p:stCondLst>
                                        </p:cTn>
                                        <p:tgtEl>
                                          <p:spTgt spid="3">
                                            <p:txEl>
                                              <p:pRg st="7" end="7"/>
                                            </p:txEl>
                                          </p:spTgt>
                                        </p:tgtEl>
                                      </p:cBhvr>
                                    </p:animEffect>
                                    <p:anim calcmode="lin" valueType="num">
                                      <p:cBhvr>
                                        <p:cTn id="40"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7" end="7"/>
                                            </p:txEl>
                                          </p:spTgt>
                                        </p:tgtEl>
                                      </p:cBhvr>
                                      <p:to x="100000" y="60000"/>
                                    </p:animScale>
                                    <p:animScale>
                                      <p:cBhvr>
                                        <p:cTn id="46" dur="166" decel="50000">
                                          <p:stCondLst>
                                            <p:cond delay="676"/>
                                          </p:stCondLst>
                                        </p:cTn>
                                        <p:tgtEl>
                                          <p:spTgt spid="3">
                                            <p:txEl>
                                              <p:pRg st="7" end="7"/>
                                            </p:txEl>
                                          </p:spTgt>
                                        </p:tgtEl>
                                      </p:cBhvr>
                                      <p:to x="100000" y="100000"/>
                                    </p:animScale>
                                    <p:animScale>
                                      <p:cBhvr>
                                        <p:cTn id="47" dur="26">
                                          <p:stCondLst>
                                            <p:cond delay="1312"/>
                                          </p:stCondLst>
                                        </p:cTn>
                                        <p:tgtEl>
                                          <p:spTgt spid="3">
                                            <p:txEl>
                                              <p:pRg st="7" end="7"/>
                                            </p:txEl>
                                          </p:spTgt>
                                        </p:tgtEl>
                                      </p:cBhvr>
                                      <p:to x="100000" y="80000"/>
                                    </p:animScale>
                                    <p:animScale>
                                      <p:cBhvr>
                                        <p:cTn id="48" dur="166" decel="50000">
                                          <p:stCondLst>
                                            <p:cond delay="1338"/>
                                          </p:stCondLst>
                                        </p:cTn>
                                        <p:tgtEl>
                                          <p:spTgt spid="3">
                                            <p:txEl>
                                              <p:pRg st="7" end="7"/>
                                            </p:txEl>
                                          </p:spTgt>
                                        </p:tgtEl>
                                      </p:cBhvr>
                                      <p:to x="100000" y="100000"/>
                                    </p:animScale>
                                    <p:animScale>
                                      <p:cBhvr>
                                        <p:cTn id="49" dur="26">
                                          <p:stCondLst>
                                            <p:cond delay="1642"/>
                                          </p:stCondLst>
                                        </p:cTn>
                                        <p:tgtEl>
                                          <p:spTgt spid="3">
                                            <p:txEl>
                                              <p:pRg st="7" end="7"/>
                                            </p:txEl>
                                          </p:spTgt>
                                        </p:tgtEl>
                                      </p:cBhvr>
                                      <p:to x="100000" y="90000"/>
                                    </p:animScale>
                                    <p:animScale>
                                      <p:cBhvr>
                                        <p:cTn id="50" dur="166" decel="50000">
                                          <p:stCondLst>
                                            <p:cond delay="1668"/>
                                          </p:stCondLst>
                                        </p:cTn>
                                        <p:tgtEl>
                                          <p:spTgt spid="3">
                                            <p:txEl>
                                              <p:pRg st="7" end="7"/>
                                            </p:txEl>
                                          </p:spTgt>
                                        </p:tgtEl>
                                      </p:cBhvr>
                                      <p:to x="100000" y="100000"/>
                                    </p:animScale>
                                    <p:animScale>
                                      <p:cBhvr>
                                        <p:cTn id="51" dur="26">
                                          <p:stCondLst>
                                            <p:cond delay="1808"/>
                                          </p:stCondLst>
                                        </p:cTn>
                                        <p:tgtEl>
                                          <p:spTgt spid="3">
                                            <p:txEl>
                                              <p:pRg st="7" end="7"/>
                                            </p:txEl>
                                          </p:spTgt>
                                        </p:tgtEl>
                                      </p:cBhvr>
                                      <p:to x="100000" y="95000"/>
                                    </p:animScale>
                                    <p:animScale>
                                      <p:cBhvr>
                                        <p:cTn id="52" dur="166" decel="50000">
                                          <p:stCondLst>
                                            <p:cond delay="1834"/>
                                          </p:stCondLst>
                                        </p:cTn>
                                        <p:tgtEl>
                                          <p:spTgt spid="3">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A659ABCB-018B-88F9-34AD-5CDAEADC19E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510" y="136524"/>
            <a:ext cx="9879786" cy="6584952"/>
          </a:xfrm>
          <a:prstGeom prst="rect">
            <a:avLst/>
          </a:prstGeom>
          <a:noFill/>
          <a:ln>
            <a:noFill/>
          </a:ln>
        </p:spPr>
      </p:pic>
    </p:spTree>
    <p:extLst>
      <p:ext uri="{BB962C8B-B14F-4D97-AF65-F5344CB8AC3E}">
        <p14:creationId xmlns:p14="http://schemas.microsoft.com/office/powerpoint/2010/main" val="2001506561"/>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74770EE0-EDA2-68CF-D57B-CFD927E27BC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417" y="0"/>
            <a:ext cx="9258300" cy="6172199"/>
          </a:xfrm>
          <a:prstGeom prst="rect">
            <a:avLst/>
          </a:prstGeom>
          <a:noFill/>
          <a:ln>
            <a:noFill/>
          </a:ln>
        </p:spPr>
      </p:pic>
    </p:spTree>
    <p:extLst>
      <p:ext uri="{BB962C8B-B14F-4D97-AF65-F5344CB8AC3E}">
        <p14:creationId xmlns:p14="http://schemas.microsoft.com/office/powerpoint/2010/main" val="981024496"/>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B25E59C6-967A-F314-437E-F663BB79AE5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81000"/>
            <a:ext cx="9144000" cy="6340476"/>
          </a:xfrm>
          <a:prstGeom prst="rect">
            <a:avLst/>
          </a:prstGeom>
          <a:noFill/>
          <a:ln>
            <a:noFill/>
          </a:ln>
        </p:spPr>
      </p:pic>
    </p:spTree>
    <p:extLst>
      <p:ext uri="{BB962C8B-B14F-4D97-AF65-F5344CB8AC3E}">
        <p14:creationId xmlns:p14="http://schemas.microsoft.com/office/powerpoint/2010/main" val="2220795155"/>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C281E4F2-F929-9B67-4F64-DB778A16ECA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8" y="381000"/>
            <a:ext cx="9259512" cy="6172200"/>
          </a:xfrm>
          <a:prstGeom prst="rect">
            <a:avLst/>
          </a:prstGeom>
          <a:noFill/>
          <a:ln>
            <a:noFill/>
          </a:ln>
        </p:spPr>
      </p:pic>
    </p:spTree>
    <p:extLst>
      <p:ext uri="{BB962C8B-B14F-4D97-AF65-F5344CB8AC3E}">
        <p14:creationId xmlns:p14="http://schemas.microsoft.com/office/powerpoint/2010/main" val="3448204927"/>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A8FB707D-3CB1-31D3-9808-2F782BAEAC9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559" y="304800"/>
            <a:ext cx="9077830" cy="6051551"/>
          </a:xfrm>
          <a:prstGeom prst="rect">
            <a:avLst/>
          </a:prstGeom>
          <a:noFill/>
          <a:ln>
            <a:noFill/>
          </a:ln>
        </p:spPr>
      </p:pic>
    </p:spTree>
    <p:extLst>
      <p:ext uri="{BB962C8B-B14F-4D97-AF65-F5344CB8AC3E}">
        <p14:creationId xmlns:p14="http://schemas.microsoft.com/office/powerpoint/2010/main" val="1571268282"/>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3DF03991-93F1-42AD-D93D-2F25B0804B6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 y="381000"/>
            <a:ext cx="9258813" cy="6172200"/>
          </a:xfrm>
          <a:prstGeom prst="rect">
            <a:avLst/>
          </a:prstGeom>
          <a:noFill/>
          <a:ln>
            <a:noFill/>
          </a:ln>
        </p:spPr>
      </p:pic>
    </p:spTree>
    <p:extLst>
      <p:ext uri="{BB962C8B-B14F-4D97-AF65-F5344CB8AC3E}">
        <p14:creationId xmlns:p14="http://schemas.microsoft.com/office/powerpoint/2010/main" val="3850458243"/>
      </p:ext>
    </p:extLst>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00EABDA3-7BFB-9B35-3405-A491DA6AF8A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58762"/>
            <a:ext cx="9511241" cy="6340476"/>
          </a:xfrm>
          <a:prstGeom prst="rect">
            <a:avLst/>
          </a:prstGeom>
          <a:noFill/>
          <a:ln>
            <a:noFill/>
          </a:ln>
        </p:spPr>
      </p:pic>
    </p:spTree>
    <p:extLst>
      <p:ext uri="{BB962C8B-B14F-4D97-AF65-F5344CB8AC3E}">
        <p14:creationId xmlns:p14="http://schemas.microsoft.com/office/powerpoint/2010/main" val="2667050658"/>
      </p:ext>
    </p:extLst>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4921EF7-F733-433B-7F3D-473D154AF48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64" y="34834"/>
            <a:ext cx="9206559" cy="6137366"/>
          </a:xfrm>
          <a:prstGeom prst="rect">
            <a:avLst/>
          </a:prstGeom>
          <a:noFill/>
          <a:ln>
            <a:noFill/>
          </a:ln>
        </p:spPr>
      </p:pic>
    </p:spTree>
    <p:extLst>
      <p:ext uri="{BB962C8B-B14F-4D97-AF65-F5344CB8AC3E}">
        <p14:creationId xmlns:p14="http://schemas.microsoft.com/office/powerpoint/2010/main" val="986614407"/>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87040D11-5CEB-C17A-4226-A1D6DF88DC3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560" y="177980"/>
            <a:ext cx="9563360" cy="6375220"/>
          </a:xfrm>
          <a:prstGeom prst="rect">
            <a:avLst/>
          </a:prstGeom>
          <a:noFill/>
          <a:ln>
            <a:noFill/>
          </a:ln>
        </p:spPr>
      </p:pic>
    </p:spTree>
    <p:extLst>
      <p:ext uri="{BB962C8B-B14F-4D97-AF65-F5344CB8AC3E}">
        <p14:creationId xmlns:p14="http://schemas.microsoft.com/office/powerpoint/2010/main" val="897794612"/>
      </p:ext>
    </p:extLst>
  </p:cSld>
  <p:clrMapOvr>
    <a:masterClrMapping/>
  </p:clrMapOvr>
  <p:transition spd="med">
    <p:pull/>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mtClean="0"/>
              <a:pPr>
                <a:defRPr/>
              </a:pPr>
              <a:t>39</a:t>
            </a:fld>
            <a:endParaRPr lang="en-GB"/>
          </a:p>
        </p:txBody>
      </p:sp>
      <p:pic>
        <p:nvPicPr>
          <p:cNvPr id="5" name="Picture 4">
            <a:extLst>
              <a:ext uri="{FF2B5EF4-FFF2-40B4-BE49-F238E27FC236}">
                <a16:creationId xmlns:a16="http://schemas.microsoft.com/office/drawing/2014/main" id="{38FD2236-785E-6E9F-C6E7-EBA01BBFB1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813" y="184151"/>
            <a:ext cx="9258813" cy="6172200"/>
          </a:xfrm>
          <a:prstGeom prst="rect">
            <a:avLst/>
          </a:prstGeom>
          <a:noFill/>
          <a:ln>
            <a:noFill/>
          </a:ln>
        </p:spPr>
      </p:pic>
    </p:spTree>
    <p:extLst>
      <p:ext uri="{BB962C8B-B14F-4D97-AF65-F5344CB8AC3E}">
        <p14:creationId xmlns:p14="http://schemas.microsoft.com/office/powerpoint/2010/main" val="3951975546"/>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0064BE3-D5BF-0732-EDA7-E88129089FD2}"/>
              </a:ext>
            </a:extLst>
          </p:cNvPr>
          <p:cNvSpPr txBox="1"/>
          <p:nvPr/>
        </p:nvSpPr>
        <p:spPr>
          <a:xfrm>
            <a:off x="533400" y="393950"/>
            <a:ext cx="7869283" cy="5962401"/>
          </a:xfrm>
          <a:prstGeom prst="rect">
            <a:avLst/>
          </a:prstGeom>
          <a:noFill/>
        </p:spPr>
        <p:txBody>
          <a:bodyPr wrap="square">
            <a:spAutoFit/>
          </a:bodyPr>
          <a:lstStyle/>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The Senior Permanent Secretary advised the Council to book an appointment and meet with the Minister of Agriculture to make a case for SLARI conditions. </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It was advised that all new recruitment be freezed so that the money could be used to increase the personnel emolument. </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The finance unit should be involved in all project development.</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An appeal was made to the Senior Permanent Secretary to help SLARI recover some of the land lost at John Obey; if it cannot be recovered to enable the Ministry of Lands to allocated another plot of land to SLARI.</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Finally, the representative of </a:t>
            </a:r>
            <a:r>
              <a:rPr lang="en-US" sz="2000" kern="100"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NaFFSL</a:t>
            </a: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appeal that all that have been said should not be just a mere talk it should be implemented. </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It was that there should be a team for project writing in the manner that will attract donor funding and the representative for SLeCAD promised to help in that direction.</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It was recommended that a weekly or monthly seminars should be organized at </a:t>
            </a:r>
            <a:r>
              <a:rPr lang="en-US" sz="2000" kern="100"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centre</a:t>
            </a: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level for all Researchers.  </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544803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80">
                                          <p:stCondLst>
                                            <p:cond delay="0"/>
                                          </p:stCondLst>
                                        </p:cTn>
                                        <p:tgtEl>
                                          <p:spTgt spid="3">
                                            <p:txEl>
                                              <p:pRg st="4" end="4"/>
                                            </p:txEl>
                                          </p:spTgt>
                                        </p:tgtEl>
                                      </p:cBhvr>
                                    </p:animEffect>
                                    <p:anim calcmode="lin" valueType="num">
                                      <p:cBhvr>
                                        <p:cTn id="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4" end="4"/>
                                            </p:txEl>
                                          </p:spTgt>
                                        </p:tgtEl>
                                      </p:cBhvr>
                                      <p:to x="100000" y="60000"/>
                                    </p:animScale>
                                    <p:animScale>
                                      <p:cBhvr>
                                        <p:cTn id="14" dur="166" decel="50000">
                                          <p:stCondLst>
                                            <p:cond delay="676"/>
                                          </p:stCondLst>
                                        </p:cTn>
                                        <p:tgtEl>
                                          <p:spTgt spid="3">
                                            <p:txEl>
                                              <p:pRg st="4" end="4"/>
                                            </p:txEl>
                                          </p:spTgt>
                                        </p:tgtEl>
                                      </p:cBhvr>
                                      <p:to x="100000" y="100000"/>
                                    </p:animScale>
                                    <p:animScale>
                                      <p:cBhvr>
                                        <p:cTn id="15" dur="26">
                                          <p:stCondLst>
                                            <p:cond delay="1312"/>
                                          </p:stCondLst>
                                        </p:cTn>
                                        <p:tgtEl>
                                          <p:spTgt spid="3">
                                            <p:txEl>
                                              <p:pRg st="4" end="4"/>
                                            </p:txEl>
                                          </p:spTgt>
                                        </p:tgtEl>
                                      </p:cBhvr>
                                      <p:to x="100000" y="80000"/>
                                    </p:animScale>
                                    <p:animScale>
                                      <p:cBhvr>
                                        <p:cTn id="16" dur="166" decel="50000">
                                          <p:stCondLst>
                                            <p:cond delay="1338"/>
                                          </p:stCondLst>
                                        </p:cTn>
                                        <p:tgtEl>
                                          <p:spTgt spid="3">
                                            <p:txEl>
                                              <p:pRg st="4" end="4"/>
                                            </p:txEl>
                                          </p:spTgt>
                                        </p:tgtEl>
                                      </p:cBhvr>
                                      <p:to x="100000" y="100000"/>
                                    </p:animScale>
                                    <p:animScale>
                                      <p:cBhvr>
                                        <p:cTn id="17" dur="26">
                                          <p:stCondLst>
                                            <p:cond delay="1642"/>
                                          </p:stCondLst>
                                        </p:cTn>
                                        <p:tgtEl>
                                          <p:spTgt spid="3">
                                            <p:txEl>
                                              <p:pRg st="4" end="4"/>
                                            </p:txEl>
                                          </p:spTgt>
                                        </p:tgtEl>
                                      </p:cBhvr>
                                      <p:to x="100000" y="90000"/>
                                    </p:animScale>
                                    <p:animScale>
                                      <p:cBhvr>
                                        <p:cTn id="18" dur="166" decel="50000">
                                          <p:stCondLst>
                                            <p:cond delay="1668"/>
                                          </p:stCondLst>
                                        </p:cTn>
                                        <p:tgtEl>
                                          <p:spTgt spid="3">
                                            <p:txEl>
                                              <p:pRg st="4" end="4"/>
                                            </p:txEl>
                                          </p:spTgt>
                                        </p:tgtEl>
                                      </p:cBhvr>
                                      <p:to x="100000" y="100000"/>
                                    </p:animScale>
                                    <p:animScale>
                                      <p:cBhvr>
                                        <p:cTn id="19" dur="26">
                                          <p:stCondLst>
                                            <p:cond delay="1808"/>
                                          </p:stCondLst>
                                        </p:cTn>
                                        <p:tgtEl>
                                          <p:spTgt spid="3">
                                            <p:txEl>
                                              <p:pRg st="4" end="4"/>
                                            </p:txEl>
                                          </p:spTgt>
                                        </p:tgtEl>
                                      </p:cBhvr>
                                      <p:to x="100000" y="95000"/>
                                    </p:animScale>
                                    <p:animScale>
                                      <p:cBhvr>
                                        <p:cTn id="20" dur="166" decel="50000">
                                          <p:stCondLst>
                                            <p:cond delay="1834"/>
                                          </p:stCondLst>
                                        </p:cTn>
                                        <p:tgtEl>
                                          <p:spTgt spid="3">
                                            <p:txEl>
                                              <p:pRg st="4" end="4"/>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wipe(down)">
                                      <p:cBhvr>
                                        <p:cTn id="23" dur="580">
                                          <p:stCondLst>
                                            <p:cond delay="0"/>
                                          </p:stCondLst>
                                        </p:cTn>
                                        <p:tgtEl>
                                          <p:spTgt spid="3">
                                            <p:txEl>
                                              <p:pRg st="5" end="5"/>
                                            </p:txEl>
                                          </p:spTgt>
                                        </p:tgtEl>
                                      </p:cBhvr>
                                    </p:animEffect>
                                    <p:anim calcmode="lin" valueType="num">
                                      <p:cBhvr>
                                        <p:cTn id="24"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5" end="5"/>
                                            </p:txEl>
                                          </p:spTgt>
                                        </p:tgtEl>
                                      </p:cBhvr>
                                      <p:to x="100000" y="60000"/>
                                    </p:animScale>
                                    <p:animScale>
                                      <p:cBhvr>
                                        <p:cTn id="30" dur="166" decel="50000">
                                          <p:stCondLst>
                                            <p:cond delay="676"/>
                                          </p:stCondLst>
                                        </p:cTn>
                                        <p:tgtEl>
                                          <p:spTgt spid="3">
                                            <p:txEl>
                                              <p:pRg st="5" end="5"/>
                                            </p:txEl>
                                          </p:spTgt>
                                        </p:tgtEl>
                                      </p:cBhvr>
                                      <p:to x="100000" y="100000"/>
                                    </p:animScale>
                                    <p:animScale>
                                      <p:cBhvr>
                                        <p:cTn id="31" dur="26">
                                          <p:stCondLst>
                                            <p:cond delay="1312"/>
                                          </p:stCondLst>
                                        </p:cTn>
                                        <p:tgtEl>
                                          <p:spTgt spid="3">
                                            <p:txEl>
                                              <p:pRg st="5" end="5"/>
                                            </p:txEl>
                                          </p:spTgt>
                                        </p:tgtEl>
                                      </p:cBhvr>
                                      <p:to x="100000" y="80000"/>
                                    </p:animScale>
                                    <p:animScale>
                                      <p:cBhvr>
                                        <p:cTn id="32" dur="166" decel="50000">
                                          <p:stCondLst>
                                            <p:cond delay="1338"/>
                                          </p:stCondLst>
                                        </p:cTn>
                                        <p:tgtEl>
                                          <p:spTgt spid="3">
                                            <p:txEl>
                                              <p:pRg st="5" end="5"/>
                                            </p:txEl>
                                          </p:spTgt>
                                        </p:tgtEl>
                                      </p:cBhvr>
                                      <p:to x="100000" y="100000"/>
                                    </p:animScale>
                                    <p:animScale>
                                      <p:cBhvr>
                                        <p:cTn id="33" dur="26">
                                          <p:stCondLst>
                                            <p:cond delay="1642"/>
                                          </p:stCondLst>
                                        </p:cTn>
                                        <p:tgtEl>
                                          <p:spTgt spid="3">
                                            <p:txEl>
                                              <p:pRg st="5" end="5"/>
                                            </p:txEl>
                                          </p:spTgt>
                                        </p:tgtEl>
                                      </p:cBhvr>
                                      <p:to x="100000" y="90000"/>
                                    </p:animScale>
                                    <p:animScale>
                                      <p:cBhvr>
                                        <p:cTn id="34" dur="166" decel="50000">
                                          <p:stCondLst>
                                            <p:cond delay="1668"/>
                                          </p:stCondLst>
                                        </p:cTn>
                                        <p:tgtEl>
                                          <p:spTgt spid="3">
                                            <p:txEl>
                                              <p:pRg st="5" end="5"/>
                                            </p:txEl>
                                          </p:spTgt>
                                        </p:tgtEl>
                                      </p:cBhvr>
                                      <p:to x="100000" y="100000"/>
                                    </p:animScale>
                                    <p:animScale>
                                      <p:cBhvr>
                                        <p:cTn id="35" dur="26">
                                          <p:stCondLst>
                                            <p:cond delay="1808"/>
                                          </p:stCondLst>
                                        </p:cTn>
                                        <p:tgtEl>
                                          <p:spTgt spid="3">
                                            <p:txEl>
                                              <p:pRg st="5" end="5"/>
                                            </p:txEl>
                                          </p:spTgt>
                                        </p:tgtEl>
                                      </p:cBhvr>
                                      <p:to x="100000" y="95000"/>
                                    </p:animScale>
                                    <p:animScale>
                                      <p:cBhvr>
                                        <p:cTn id="36" dur="166" decel="50000">
                                          <p:stCondLst>
                                            <p:cond delay="1834"/>
                                          </p:stCondLst>
                                        </p:cTn>
                                        <p:tgtEl>
                                          <p:spTgt spid="3">
                                            <p:txEl>
                                              <p:pRg st="5" end="5"/>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wipe(down)">
                                      <p:cBhvr>
                                        <p:cTn id="39" dur="580">
                                          <p:stCondLst>
                                            <p:cond delay="0"/>
                                          </p:stCondLst>
                                        </p:cTn>
                                        <p:tgtEl>
                                          <p:spTgt spid="3">
                                            <p:txEl>
                                              <p:pRg st="6" end="6"/>
                                            </p:txEl>
                                          </p:spTgt>
                                        </p:tgtEl>
                                      </p:cBhvr>
                                    </p:animEffect>
                                    <p:anim calcmode="lin" valueType="num">
                                      <p:cBhvr>
                                        <p:cTn id="40"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6" end="6"/>
                                            </p:txEl>
                                          </p:spTgt>
                                        </p:tgtEl>
                                      </p:cBhvr>
                                      <p:to x="100000" y="60000"/>
                                    </p:animScale>
                                    <p:animScale>
                                      <p:cBhvr>
                                        <p:cTn id="46" dur="166" decel="50000">
                                          <p:stCondLst>
                                            <p:cond delay="676"/>
                                          </p:stCondLst>
                                        </p:cTn>
                                        <p:tgtEl>
                                          <p:spTgt spid="3">
                                            <p:txEl>
                                              <p:pRg st="6" end="6"/>
                                            </p:txEl>
                                          </p:spTgt>
                                        </p:tgtEl>
                                      </p:cBhvr>
                                      <p:to x="100000" y="100000"/>
                                    </p:animScale>
                                    <p:animScale>
                                      <p:cBhvr>
                                        <p:cTn id="47" dur="26">
                                          <p:stCondLst>
                                            <p:cond delay="1312"/>
                                          </p:stCondLst>
                                        </p:cTn>
                                        <p:tgtEl>
                                          <p:spTgt spid="3">
                                            <p:txEl>
                                              <p:pRg st="6" end="6"/>
                                            </p:txEl>
                                          </p:spTgt>
                                        </p:tgtEl>
                                      </p:cBhvr>
                                      <p:to x="100000" y="80000"/>
                                    </p:animScale>
                                    <p:animScale>
                                      <p:cBhvr>
                                        <p:cTn id="48" dur="166" decel="50000">
                                          <p:stCondLst>
                                            <p:cond delay="1338"/>
                                          </p:stCondLst>
                                        </p:cTn>
                                        <p:tgtEl>
                                          <p:spTgt spid="3">
                                            <p:txEl>
                                              <p:pRg st="6" end="6"/>
                                            </p:txEl>
                                          </p:spTgt>
                                        </p:tgtEl>
                                      </p:cBhvr>
                                      <p:to x="100000" y="100000"/>
                                    </p:animScale>
                                    <p:animScale>
                                      <p:cBhvr>
                                        <p:cTn id="49" dur="26">
                                          <p:stCondLst>
                                            <p:cond delay="1642"/>
                                          </p:stCondLst>
                                        </p:cTn>
                                        <p:tgtEl>
                                          <p:spTgt spid="3">
                                            <p:txEl>
                                              <p:pRg st="6" end="6"/>
                                            </p:txEl>
                                          </p:spTgt>
                                        </p:tgtEl>
                                      </p:cBhvr>
                                      <p:to x="100000" y="90000"/>
                                    </p:animScale>
                                    <p:animScale>
                                      <p:cBhvr>
                                        <p:cTn id="50" dur="166" decel="50000">
                                          <p:stCondLst>
                                            <p:cond delay="1668"/>
                                          </p:stCondLst>
                                        </p:cTn>
                                        <p:tgtEl>
                                          <p:spTgt spid="3">
                                            <p:txEl>
                                              <p:pRg st="6" end="6"/>
                                            </p:txEl>
                                          </p:spTgt>
                                        </p:tgtEl>
                                      </p:cBhvr>
                                      <p:to x="100000" y="100000"/>
                                    </p:animScale>
                                    <p:animScale>
                                      <p:cBhvr>
                                        <p:cTn id="51" dur="26">
                                          <p:stCondLst>
                                            <p:cond delay="1808"/>
                                          </p:stCondLst>
                                        </p:cTn>
                                        <p:tgtEl>
                                          <p:spTgt spid="3">
                                            <p:txEl>
                                              <p:pRg st="6" end="6"/>
                                            </p:txEl>
                                          </p:spTgt>
                                        </p:tgtEl>
                                      </p:cBhvr>
                                      <p:to x="100000" y="95000"/>
                                    </p:animScale>
                                    <p:animScale>
                                      <p:cBhvr>
                                        <p:cTn id="52"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B8204315-4836-23C0-AC52-EFB173FEC9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315185317"/>
      </p:ext>
    </p:extLst>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C910DDB6-ABD3-6D29-BBDC-47F16D214B1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3" y="381000"/>
            <a:ext cx="9373120" cy="6248400"/>
          </a:xfrm>
          <a:prstGeom prst="rect">
            <a:avLst/>
          </a:prstGeom>
          <a:noFill/>
          <a:ln>
            <a:noFill/>
          </a:ln>
        </p:spPr>
      </p:pic>
    </p:spTree>
    <p:extLst>
      <p:ext uri="{BB962C8B-B14F-4D97-AF65-F5344CB8AC3E}">
        <p14:creationId xmlns:p14="http://schemas.microsoft.com/office/powerpoint/2010/main" val="1555104027"/>
      </p:ext>
    </p:extLst>
  </p:cSld>
  <p:clrMapOvr>
    <a:masterClrMapping/>
  </p:clrMapOvr>
  <p:transition spd="med">
    <p:pull/>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52268CD-F008-E0DF-16EA-6B06DCC958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111445445"/>
      </p:ext>
    </p:extLst>
  </p:cSld>
  <p:clrMapOvr>
    <a:masterClrMapping/>
  </p:clrMapOvr>
  <p:transition spd="med">
    <p:pull/>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A05ED26E-EB8D-B80F-E675-8A03280C493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054" y="457200"/>
            <a:ext cx="9029946" cy="6019631"/>
          </a:xfrm>
          <a:prstGeom prst="rect">
            <a:avLst/>
          </a:prstGeom>
          <a:noFill/>
          <a:ln>
            <a:noFill/>
          </a:ln>
        </p:spPr>
      </p:pic>
    </p:spTree>
    <p:extLst>
      <p:ext uri="{BB962C8B-B14F-4D97-AF65-F5344CB8AC3E}">
        <p14:creationId xmlns:p14="http://schemas.microsoft.com/office/powerpoint/2010/main" val="255241987"/>
      </p:ext>
    </p:extLst>
  </p:cSld>
  <p:clrMapOvr>
    <a:masterClrMapping/>
  </p:clrMapOvr>
  <p:transition spd="med">
    <p:pull/>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B541DB62-2844-0EA5-2B40-3E573581AA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560" y="304800"/>
            <a:ext cx="9373119" cy="6248400"/>
          </a:xfrm>
          <a:prstGeom prst="rect">
            <a:avLst/>
          </a:prstGeom>
          <a:noFill/>
          <a:ln>
            <a:noFill/>
          </a:ln>
        </p:spPr>
      </p:pic>
    </p:spTree>
    <p:extLst>
      <p:ext uri="{BB962C8B-B14F-4D97-AF65-F5344CB8AC3E}">
        <p14:creationId xmlns:p14="http://schemas.microsoft.com/office/powerpoint/2010/main" val="204496923"/>
      </p:ext>
    </p:extLst>
  </p:cSld>
  <p:clrMapOvr>
    <a:masterClrMapping/>
  </p:clrMapOvr>
  <p:transition spd="med">
    <p:pull/>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979D6A18-199B-F37B-A0F2-99B5A6FB52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 y="381000"/>
            <a:ext cx="9258813" cy="6172200"/>
          </a:xfrm>
          <a:prstGeom prst="rect">
            <a:avLst/>
          </a:prstGeom>
          <a:noFill/>
          <a:ln>
            <a:noFill/>
          </a:ln>
        </p:spPr>
      </p:pic>
    </p:spTree>
    <p:extLst>
      <p:ext uri="{BB962C8B-B14F-4D97-AF65-F5344CB8AC3E}">
        <p14:creationId xmlns:p14="http://schemas.microsoft.com/office/powerpoint/2010/main" val="3185385322"/>
      </p:ext>
    </p:extLst>
  </p:cSld>
  <p:clrMapOvr>
    <a:masterClrMapping/>
  </p:clrMapOvr>
  <p:transition spd="med">
    <p:pul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CD17320C-B6D0-AB1C-4B83-A34A6373173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 y="381000"/>
            <a:ext cx="9258813" cy="6172200"/>
          </a:xfrm>
          <a:prstGeom prst="rect">
            <a:avLst/>
          </a:prstGeom>
          <a:noFill/>
          <a:ln>
            <a:noFill/>
          </a:ln>
        </p:spPr>
      </p:pic>
    </p:spTree>
    <p:extLst>
      <p:ext uri="{BB962C8B-B14F-4D97-AF65-F5344CB8AC3E}">
        <p14:creationId xmlns:p14="http://schemas.microsoft.com/office/powerpoint/2010/main" val="2510168764"/>
      </p:ext>
    </p:extLst>
  </p:cSld>
  <p:clrMapOvr>
    <a:masterClrMapping/>
  </p:clrMapOvr>
  <p:transition spd="med">
    <p:pull/>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3E75601F-1A0F-BA28-B854-0B7FBCDB39C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81168"/>
            <a:ext cx="9144254" cy="6095832"/>
          </a:xfrm>
          <a:prstGeom prst="rect">
            <a:avLst/>
          </a:prstGeom>
          <a:noFill/>
          <a:ln>
            <a:noFill/>
          </a:ln>
        </p:spPr>
      </p:pic>
    </p:spTree>
    <p:extLst>
      <p:ext uri="{BB962C8B-B14F-4D97-AF65-F5344CB8AC3E}">
        <p14:creationId xmlns:p14="http://schemas.microsoft.com/office/powerpoint/2010/main" val="1417805388"/>
      </p:ext>
    </p:extLst>
  </p:cSld>
  <p:clrMapOvr>
    <a:masterClrMapping/>
  </p:clrMapOvr>
  <p:transition spd="med">
    <p:pull/>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CAAFFE97-657B-9732-5CB6-45E10131ABD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 y="381000"/>
            <a:ext cx="9144253" cy="6095831"/>
          </a:xfrm>
          <a:prstGeom prst="rect">
            <a:avLst/>
          </a:prstGeom>
          <a:noFill/>
          <a:ln>
            <a:noFill/>
          </a:ln>
        </p:spPr>
      </p:pic>
    </p:spTree>
    <p:extLst>
      <p:ext uri="{BB962C8B-B14F-4D97-AF65-F5344CB8AC3E}">
        <p14:creationId xmlns:p14="http://schemas.microsoft.com/office/powerpoint/2010/main" val="2832869483"/>
      </p:ext>
    </p:extLst>
  </p:cSld>
  <p:clrMapOvr>
    <a:masterClrMapping/>
  </p:clrMapOvr>
  <p:transition spd="med">
    <p:pull/>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3F17CBDC-CC66-ED50-099D-F257C160A0F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242" y="762000"/>
            <a:ext cx="9807642" cy="5029200"/>
          </a:xfrm>
          <a:prstGeom prst="rect">
            <a:avLst/>
          </a:prstGeom>
          <a:noFill/>
          <a:ln>
            <a:noFill/>
          </a:ln>
        </p:spPr>
      </p:pic>
    </p:spTree>
    <p:extLst>
      <p:ext uri="{BB962C8B-B14F-4D97-AF65-F5344CB8AC3E}">
        <p14:creationId xmlns:p14="http://schemas.microsoft.com/office/powerpoint/2010/main" val="157491590"/>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A92D5F5-EF28-F2BB-5E1B-8DCBF617E890}"/>
              </a:ext>
            </a:extLst>
          </p:cNvPr>
          <p:cNvSpPr txBox="1"/>
          <p:nvPr/>
        </p:nvSpPr>
        <p:spPr>
          <a:xfrm>
            <a:off x="152400" y="986759"/>
            <a:ext cx="8839200" cy="6087692"/>
          </a:xfrm>
          <a:prstGeom prst="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wrap="square">
            <a:spAutoFit/>
          </a:bodyPr>
          <a:lstStyle/>
          <a:p>
            <a:pPr>
              <a:lnSpc>
                <a:spcPct val="150000"/>
              </a:lnSpc>
              <a:spcAft>
                <a:spcPts val="800"/>
              </a:spcAft>
            </a:pPr>
            <a:r>
              <a:rPr lang="en-US"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Financial controls  </a:t>
            </a:r>
            <a:endPar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50000"/>
              </a:lnSpc>
              <a:spcAft>
                <a:spcPts val="800"/>
              </a:spcAft>
              <a:buFont typeface="Wingdings" panose="05000000000000000000" pitchFamily="2" charset="2"/>
              <a:buChar char="q"/>
            </a:pPr>
            <a:r>
              <a:rPr lang="en-US" sz="22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Internal Auditors must check and verify every request before approval</a:t>
            </a:r>
            <a:endParaRPr lang="en-GB" sz="22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50000"/>
              </a:lnSpc>
              <a:spcAft>
                <a:spcPts val="800"/>
              </a:spcAft>
              <a:buFont typeface="Wingdings" panose="05000000000000000000" pitchFamily="2" charset="2"/>
              <a:buChar char="q"/>
            </a:pPr>
            <a:r>
              <a:rPr lang="en-US" sz="22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Institutional Audit at least three times a year</a:t>
            </a:r>
          </a:p>
          <a:p>
            <a:pPr marL="342900" indent="-342900">
              <a:lnSpc>
                <a:spcPct val="150000"/>
              </a:lnSpc>
              <a:spcAft>
                <a:spcPts val="800"/>
              </a:spcAft>
              <a:buFont typeface="Wingdings" panose="05000000000000000000" pitchFamily="2" charset="2"/>
              <a:buChar char="q"/>
            </a:pPr>
            <a:r>
              <a:rPr lang="en-US" sz="22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Three Packed vehicles have been repaired and in current use</a:t>
            </a:r>
            <a:endParaRPr lang="en-GB" sz="22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50000"/>
              </a:lnSpc>
              <a:spcAft>
                <a:spcPts val="800"/>
              </a:spcAft>
              <a:buFont typeface="Wingdings" panose="05000000000000000000" pitchFamily="2" charset="2"/>
              <a:buChar char="q"/>
            </a:pPr>
            <a:r>
              <a:rPr lang="en-US" sz="22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Strengthening communication</a:t>
            </a:r>
          </a:p>
          <a:p>
            <a:pPr marL="342900" indent="-342900">
              <a:lnSpc>
                <a:spcPct val="150000"/>
              </a:lnSpc>
              <a:spcAft>
                <a:spcPts val="800"/>
              </a:spcAft>
              <a:buFont typeface="Wingdings" panose="05000000000000000000" pitchFamily="2" charset="2"/>
              <a:buChar char="q"/>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Involvement of Finance in Project Development</a:t>
            </a:r>
          </a:p>
          <a:p>
            <a:pPr marL="342900" indent="-342900">
              <a:lnSpc>
                <a:spcPct val="150000"/>
              </a:lnSpc>
              <a:spcAft>
                <a:spcPts val="800"/>
              </a:spcAft>
              <a:buFont typeface="Wingdings" panose="05000000000000000000" pitchFamily="2" charset="2"/>
              <a:buChar char="q"/>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Deputies and Assistants to be made more relevant</a:t>
            </a:r>
          </a:p>
          <a:p>
            <a:pPr marL="342900" indent="-342900">
              <a:lnSpc>
                <a:spcPct val="150000"/>
              </a:lnSpc>
              <a:spcAft>
                <a:spcPts val="800"/>
              </a:spcAft>
              <a:buFont typeface="Wingdings" panose="05000000000000000000" pitchFamily="2" charset="2"/>
              <a:buChar char="q"/>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Appointment of two Deputy Director-Generals;</a:t>
            </a:r>
          </a:p>
          <a:p>
            <a:pPr marL="1257300" lvl="2" indent="-342900">
              <a:lnSpc>
                <a:spcPct val="150000"/>
              </a:lnSpc>
              <a:spcAft>
                <a:spcPts val="800"/>
              </a:spcAft>
              <a:buFont typeface="Wingdings" panose="05000000000000000000" pitchFamily="2" charset="2"/>
              <a:buChar char="v"/>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Research, Technology and Innovation</a:t>
            </a:r>
          </a:p>
          <a:p>
            <a:pPr marL="1257300" lvl="2" indent="-342900">
              <a:lnSpc>
                <a:spcPct val="150000"/>
              </a:lnSpc>
              <a:spcAft>
                <a:spcPts val="800"/>
              </a:spcAft>
              <a:buFont typeface="Wingdings" panose="05000000000000000000" pitchFamily="2" charset="2"/>
              <a:buChar char="v"/>
            </a:pPr>
            <a:r>
              <a:rPr lang="en-US"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Commercialization and Agribusiness Development</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80BE8DF8-50DB-21DE-CE7D-2604E6B52CE1}"/>
              </a:ext>
            </a:extLst>
          </p:cNvPr>
          <p:cNvSpPr txBox="1"/>
          <p:nvPr/>
        </p:nvSpPr>
        <p:spPr>
          <a:xfrm>
            <a:off x="504825" y="-7167"/>
            <a:ext cx="8134350" cy="99392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R="0" lvl="0" algn="ctr" defTabSz="914400" rtl="0" eaLnBrk="1" fontAlgn="auto" latinLnBrk="0" hangingPunct="1">
              <a:lnSpc>
                <a:spcPct val="107000"/>
              </a:lnSpc>
              <a:spcBef>
                <a:spcPts val="0"/>
              </a:spcBef>
              <a:spcAft>
                <a:spcPts val="800"/>
              </a:spcAft>
              <a:buClrTx/>
              <a:buSzTx/>
              <a:tabLst/>
              <a:defRPr/>
            </a:pPr>
            <a:r>
              <a:rPr kumimoji="0" lang="en-US" sz="2800" b="0" i="0" u="none" strike="noStrike" kern="100" cap="none" spc="0" normalizeH="0" baseline="0" noProof="0" dirty="0">
                <a:ln>
                  <a:noFill/>
                </a:ln>
                <a:solidFill>
                  <a:schemeClr val="accent1"/>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rPr>
              <a:t>Creating a conducive environment for research coordination at the headquarter</a:t>
            </a:r>
            <a:endParaRPr kumimoji="0" lang="en-GB" sz="2800" b="0" i="0" u="none" strike="noStrike" kern="100" cap="none" spc="0" normalizeH="0" baseline="0" noProof="0" dirty="0">
              <a:ln>
                <a:noFill/>
              </a:ln>
              <a:solidFill>
                <a:schemeClr val="accent1"/>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1164036"/>
      </p:ext>
    </p:extLst>
  </p:cSld>
  <p:clrMapOvr>
    <a:masterClrMapping/>
  </p:clrMapOvr>
  <p:transition spd="med">
    <p:pull/>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AD2F1F06-DC30-34DF-2CC0-A39AF690325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242" y="1143000"/>
            <a:ext cx="9561225" cy="4648200"/>
          </a:xfrm>
          <a:prstGeom prst="rect">
            <a:avLst/>
          </a:prstGeom>
          <a:noFill/>
          <a:ln>
            <a:noFill/>
          </a:ln>
        </p:spPr>
      </p:pic>
    </p:spTree>
    <p:extLst>
      <p:ext uri="{BB962C8B-B14F-4D97-AF65-F5344CB8AC3E}">
        <p14:creationId xmlns:p14="http://schemas.microsoft.com/office/powerpoint/2010/main" val="3485663759"/>
      </p:ext>
    </p:extLst>
  </p:cSld>
  <p:clrMapOvr>
    <a:masterClrMapping/>
  </p:clrMapOvr>
  <p:transition spd="med">
    <p:pull/>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08090B6F-F3E2-D4E4-D0E9-1A3BBEBBEC1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 y="381000"/>
            <a:ext cx="9258813" cy="6172200"/>
          </a:xfrm>
          <a:prstGeom prst="rect">
            <a:avLst/>
          </a:prstGeom>
          <a:noFill/>
          <a:ln>
            <a:noFill/>
          </a:ln>
        </p:spPr>
      </p:pic>
    </p:spTree>
    <p:extLst>
      <p:ext uri="{BB962C8B-B14F-4D97-AF65-F5344CB8AC3E}">
        <p14:creationId xmlns:p14="http://schemas.microsoft.com/office/powerpoint/2010/main" val="2768592608"/>
      </p:ext>
    </p:extLst>
  </p:cSld>
  <p:clrMapOvr>
    <a:masterClrMapping/>
  </p:clrMapOvr>
  <p:transition spd="med">
    <p:pull/>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3095B6DE-A249-9C3F-9A7A-3F932115B60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3" y="381000"/>
            <a:ext cx="9373120" cy="6248400"/>
          </a:xfrm>
          <a:prstGeom prst="rect">
            <a:avLst/>
          </a:prstGeom>
          <a:noFill/>
          <a:ln>
            <a:noFill/>
          </a:ln>
        </p:spPr>
      </p:pic>
    </p:spTree>
    <p:extLst>
      <p:ext uri="{BB962C8B-B14F-4D97-AF65-F5344CB8AC3E}">
        <p14:creationId xmlns:p14="http://schemas.microsoft.com/office/powerpoint/2010/main" val="3539396663"/>
      </p:ext>
    </p:extLst>
  </p:cSld>
  <p:clrMapOvr>
    <a:masterClrMapping/>
  </p:clrMapOvr>
  <p:transition spd="med">
    <p:pull/>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C703D466-BA05-1D31-EF99-CEA23AB2DFB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 y="381000"/>
            <a:ext cx="9258813" cy="6172200"/>
          </a:xfrm>
          <a:prstGeom prst="rect">
            <a:avLst/>
          </a:prstGeom>
          <a:noFill/>
          <a:ln>
            <a:noFill/>
          </a:ln>
        </p:spPr>
      </p:pic>
    </p:spTree>
    <p:extLst>
      <p:ext uri="{BB962C8B-B14F-4D97-AF65-F5344CB8AC3E}">
        <p14:creationId xmlns:p14="http://schemas.microsoft.com/office/powerpoint/2010/main" val="1365710991"/>
      </p:ext>
    </p:extLst>
  </p:cSld>
  <p:clrMapOvr>
    <a:masterClrMapping/>
  </p:clrMapOvr>
  <p:transition spd="med">
    <p:pull/>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2C0804E1-222B-3795-C718-CB5A554CBAE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988" y="136524"/>
            <a:ext cx="9877975" cy="6584952"/>
          </a:xfrm>
          <a:prstGeom prst="rect">
            <a:avLst/>
          </a:prstGeom>
          <a:noFill/>
          <a:ln>
            <a:noFill/>
          </a:ln>
        </p:spPr>
      </p:pic>
    </p:spTree>
    <p:extLst>
      <p:ext uri="{BB962C8B-B14F-4D97-AF65-F5344CB8AC3E}">
        <p14:creationId xmlns:p14="http://schemas.microsoft.com/office/powerpoint/2010/main" val="524186182"/>
      </p:ext>
    </p:extLst>
  </p:cSld>
  <p:clrMapOvr>
    <a:masterClrMapping/>
  </p:clrMapOvr>
  <p:transition spd="med">
    <p:pull/>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93F7E2BC-04F4-FB0A-A775-045403D27F3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560" y="304800"/>
            <a:ext cx="9625547" cy="6416676"/>
          </a:xfrm>
          <a:prstGeom prst="rect">
            <a:avLst/>
          </a:prstGeom>
          <a:noFill/>
          <a:ln>
            <a:noFill/>
          </a:ln>
        </p:spPr>
      </p:pic>
    </p:spTree>
    <p:extLst>
      <p:ext uri="{BB962C8B-B14F-4D97-AF65-F5344CB8AC3E}">
        <p14:creationId xmlns:p14="http://schemas.microsoft.com/office/powerpoint/2010/main" val="651368783"/>
      </p:ext>
    </p:extLst>
  </p:cSld>
  <p:clrMapOvr>
    <a:masterClrMapping/>
  </p:clrMapOvr>
  <p:transition spd="med">
    <p:pull/>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9C299922-05AB-D0CF-5CE3-6D770152172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 y="381000"/>
            <a:ext cx="9372853" cy="6248222"/>
          </a:xfrm>
          <a:prstGeom prst="rect">
            <a:avLst/>
          </a:prstGeom>
          <a:noFill/>
          <a:ln>
            <a:noFill/>
          </a:ln>
        </p:spPr>
      </p:pic>
    </p:spTree>
    <p:extLst>
      <p:ext uri="{BB962C8B-B14F-4D97-AF65-F5344CB8AC3E}">
        <p14:creationId xmlns:p14="http://schemas.microsoft.com/office/powerpoint/2010/main" val="1765216774"/>
      </p:ext>
    </p:extLst>
  </p:cSld>
  <p:clrMapOvr>
    <a:masterClrMapping/>
  </p:clrMapOvr>
  <p:transition spd="med">
    <p:pull/>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a:xfrm>
            <a:off x="6457950" y="6356351"/>
            <a:ext cx="2057400" cy="365125"/>
          </a:xfrm>
        </p:spPr>
        <p:txBody>
          <a:bodyPr/>
          <a:lstStyle/>
          <a:p>
            <a:pPr lvl="0"/>
            <a:fld id="{05974C3D-9671-452C-8A22-11C883F6E4DB}" type="slidenum">
              <a:rPr lang="en-GB" noProof="0" smtClean="0"/>
              <a:pPr lvl="0"/>
              <a:t>57</a:t>
            </a:fld>
            <a:endParaRPr lang="en-GB" noProof="0"/>
          </a:p>
        </p:txBody>
      </p:sp>
      <p:graphicFrame>
        <p:nvGraphicFramePr>
          <p:cNvPr id="7" name="Table 6">
            <a:extLst>
              <a:ext uri="{FF2B5EF4-FFF2-40B4-BE49-F238E27FC236}">
                <a16:creationId xmlns:a16="http://schemas.microsoft.com/office/drawing/2014/main" id="{7123823F-EB74-E47B-8F82-A12F6997A555}"/>
              </a:ext>
            </a:extLst>
          </p:cNvPr>
          <p:cNvGraphicFramePr>
            <a:graphicFrameLocks noGrp="1"/>
          </p:cNvGraphicFramePr>
          <p:nvPr>
            <p:extLst>
              <p:ext uri="{D42A27DB-BD31-4B8C-83A1-F6EECF244321}">
                <p14:modId xmlns:p14="http://schemas.microsoft.com/office/powerpoint/2010/main" val="1626573169"/>
              </p:ext>
            </p:extLst>
          </p:nvPr>
        </p:nvGraphicFramePr>
        <p:xfrm>
          <a:off x="304800" y="1186201"/>
          <a:ext cx="8420100" cy="4800587"/>
        </p:xfrm>
        <a:graphic>
          <a:graphicData uri="http://schemas.openxmlformats.org/drawingml/2006/table">
            <a:tbl>
              <a:tblPr firstRow="1" firstCol="1" bandRow="1"/>
              <a:tblGrid>
                <a:gridCol w="926089">
                  <a:extLst>
                    <a:ext uri="{9D8B030D-6E8A-4147-A177-3AD203B41FA5}">
                      <a16:colId xmlns:a16="http://schemas.microsoft.com/office/drawing/2014/main" val="4228698081"/>
                    </a:ext>
                  </a:extLst>
                </a:gridCol>
                <a:gridCol w="926089">
                  <a:extLst>
                    <a:ext uri="{9D8B030D-6E8A-4147-A177-3AD203B41FA5}">
                      <a16:colId xmlns:a16="http://schemas.microsoft.com/office/drawing/2014/main" val="875303149"/>
                    </a:ext>
                  </a:extLst>
                </a:gridCol>
                <a:gridCol w="926089">
                  <a:extLst>
                    <a:ext uri="{9D8B030D-6E8A-4147-A177-3AD203B41FA5}">
                      <a16:colId xmlns:a16="http://schemas.microsoft.com/office/drawing/2014/main" val="139953788"/>
                    </a:ext>
                  </a:extLst>
                </a:gridCol>
                <a:gridCol w="926089">
                  <a:extLst>
                    <a:ext uri="{9D8B030D-6E8A-4147-A177-3AD203B41FA5}">
                      <a16:colId xmlns:a16="http://schemas.microsoft.com/office/drawing/2014/main" val="499620074"/>
                    </a:ext>
                  </a:extLst>
                </a:gridCol>
                <a:gridCol w="926089">
                  <a:extLst>
                    <a:ext uri="{9D8B030D-6E8A-4147-A177-3AD203B41FA5}">
                      <a16:colId xmlns:a16="http://schemas.microsoft.com/office/drawing/2014/main" val="2461320773"/>
                    </a:ext>
                  </a:extLst>
                </a:gridCol>
                <a:gridCol w="926089">
                  <a:extLst>
                    <a:ext uri="{9D8B030D-6E8A-4147-A177-3AD203B41FA5}">
                      <a16:colId xmlns:a16="http://schemas.microsoft.com/office/drawing/2014/main" val="959774789"/>
                    </a:ext>
                  </a:extLst>
                </a:gridCol>
                <a:gridCol w="1164094">
                  <a:extLst>
                    <a:ext uri="{9D8B030D-6E8A-4147-A177-3AD203B41FA5}">
                      <a16:colId xmlns:a16="http://schemas.microsoft.com/office/drawing/2014/main" val="3807416518"/>
                    </a:ext>
                  </a:extLst>
                </a:gridCol>
                <a:gridCol w="849735">
                  <a:extLst>
                    <a:ext uri="{9D8B030D-6E8A-4147-A177-3AD203B41FA5}">
                      <a16:colId xmlns:a16="http://schemas.microsoft.com/office/drawing/2014/main" val="3012583507"/>
                    </a:ext>
                  </a:extLst>
                </a:gridCol>
                <a:gridCol w="849737">
                  <a:extLst>
                    <a:ext uri="{9D8B030D-6E8A-4147-A177-3AD203B41FA5}">
                      <a16:colId xmlns:a16="http://schemas.microsoft.com/office/drawing/2014/main" val="1523085868"/>
                    </a:ext>
                  </a:extLst>
                </a:gridCol>
              </a:tblGrid>
              <a:tr h="1217059">
                <a:tc>
                  <a:txBody>
                    <a:bodyPr/>
                    <a:lstStyle/>
                    <a:p>
                      <a:pPr>
                        <a:lnSpc>
                          <a:spcPct val="107000"/>
                        </a:lnSpc>
                      </a:pPr>
                      <a:endParaRPr lang="en-GB" sz="1600" kern="1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HQ</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RARC</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NARC</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KHCRC</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1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KFTCRC</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MLWERC</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TLRC</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3297194501"/>
                  </a:ext>
                </a:extLst>
              </a:tr>
              <a:tr h="718453">
                <a:tc>
                  <a:txBody>
                    <a:bodyPr/>
                    <a:lstStyle/>
                    <a:p>
                      <a:pP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JS-F</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106885"/>
                  </a:ext>
                </a:extLst>
              </a:tr>
              <a:tr h="718453">
                <a:tc>
                  <a:txBody>
                    <a:bodyPr/>
                    <a:lstStyle/>
                    <a:p>
                      <a:pP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JS-M</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1225177"/>
                  </a:ext>
                </a:extLst>
              </a:tr>
              <a:tr h="718453">
                <a:tc>
                  <a:txBody>
                    <a:bodyPr/>
                    <a:lstStyle/>
                    <a:p>
                      <a:pP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SS-F</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0927798"/>
                  </a:ext>
                </a:extLst>
              </a:tr>
              <a:tr h="718453">
                <a:tc>
                  <a:txBody>
                    <a:bodyPr/>
                    <a:lstStyle/>
                    <a:p>
                      <a:pP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SS-M</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18</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117</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5363009"/>
                  </a:ext>
                </a:extLst>
              </a:tr>
              <a:tr h="709716">
                <a:tc>
                  <a:txBody>
                    <a:bodyPr/>
                    <a:lstStyle/>
                    <a:p>
                      <a:pP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96</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43</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47</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380</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3288636305"/>
                  </a:ext>
                </a:extLst>
              </a:tr>
            </a:tbl>
          </a:graphicData>
        </a:graphic>
      </p:graphicFrame>
      <p:sp>
        <p:nvSpPr>
          <p:cNvPr id="9" name="TextBox 8">
            <a:extLst>
              <a:ext uri="{FF2B5EF4-FFF2-40B4-BE49-F238E27FC236}">
                <a16:creationId xmlns:a16="http://schemas.microsoft.com/office/drawing/2014/main" id="{CDA14601-41F2-0C17-E1F1-6CD0E574EE06}"/>
              </a:ext>
            </a:extLst>
          </p:cNvPr>
          <p:cNvSpPr txBox="1"/>
          <p:nvPr/>
        </p:nvSpPr>
        <p:spPr>
          <a:xfrm>
            <a:off x="523874" y="405325"/>
            <a:ext cx="8096251" cy="4700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07000"/>
              </a:lnSpc>
              <a:spcAft>
                <a:spcPts val="800"/>
              </a:spcAft>
            </a:pPr>
            <a:r>
              <a:rPr lang="en-GB" sz="2400" b="1" kern="100" dirty="0">
                <a:effectLst/>
                <a:latin typeface="Calibri" panose="020F0502020204030204" pitchFamily="34" charset="0"/>
                <a:ea typeface="Calibri" panose="020F0502020204030204" pitchFamily="34" charset="0"/>
                <a:cs typeface="Calibri" panose="020F0502020204030204" pitchFamily="34" charset="0"/>
              </a:rPr>
              <a:t>Total Staff in SLARI disaggregated by gender and by rank</a:t>
            </a:r>
            <a:endParaRPr lang="en-GB" sz="2400" kern="1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1E2702A5-1317-1C3A-3D1E-E62F76D2B042}"/>
              </a:ext>
            </a:extLst>
          </p:cNvPr>
          <p:cNvSpPr txBox="1"/>
          <p:nvPr/>
        </p:nvSpPr>
        <p:spPr>
          <a:xfrm>
            <a:off x="593816" y="6123312"/>
            <a:ext cx="7886699" cy="734688"/>
          </a:xfrm>
          <a:prstGeom prst="rect">
            <a:avLst/>
          </a:prstGeom>
          <a:noFill/>
        </p:spPr>
        <p:txBody>
          <a:bodyPr wrap="square">
            <a:spAutoFit/>
          </a:bodyPr>
          <a:lstStyle/>
          <a:p>
            <a:pPr algn="just">
              <a:lnSpc>
                <a:spcPct val="107000"/>
              </a:lnSpc>
              <a:spcAft>
                <a:spcPts val="800"/>
              </a:spcAft>
            </a:pPr>
            <a:r>
              <a:rPr lang="en-GB" sz="2000" kern="1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JS-F = Junior Staff Female, JS-M = Junior Staff Male, SS-F = Senior Staff Male, SS-F = Senior Staff Female</a:t>
            </a:r>
          </a:p>
        </p:txBody>
      </p:sp>
    </p:spTree>
    <p:extLst>
      <p:ext uri="{BB962C8B-B14F-4D97-AF65-F5344CB8AC3E}">
        <p14:creationId xmlns:p14="http://schemas.microsoft.com/office/powerpoint/2010/main" val="1326585330"/>
      </p:ext>
    </p:extLst>
  </p:cSld>
  <p:clrMapOvr>
    <a:masterClrMapping/>
  </p:clrMapOvr>
  <p:transition spd="med">
    <p:pull/>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2" name="Chart 1">
            <a:extLst>
              <a:ext uri="{FF2B5EF4-FFF2-40B4-BE49-F238E27FC236}">
                <a16:creationId xmlns:a16="http://schemas.microsoft.com/office/drawing/2014/main" id="{64AC9BCB-C71D-4BD9-AEAD-9A9DD7DE5658}"/>
              </a:ext>
            </a:extLst>
          </p:cNvPr>
          <p:cNvGraphicFramePr/>
          <p:nvPr>
            <p:extLst>
              <p:ext uri="{D42A27DB-BD31-4B8C-83A1-F6EECF244321}">
                <p14:modId xmlns:p14="http://schemas.microsoft.com/office/powerpoint/2010/main" val="2765915582"/>
              </p:ext>
            </p:extLst>
          </p:nvPr>
        </p:nvGraphicFramePr>
        <p:xfrm>
          <a:off x="304800" y="533401"/>
          <a:ext cx="8610600" cy="5943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26723957"/>
      </p:ext>
    </p:extLst>
  </p:cSld>
  <p:clrMapOvr>
    <a:masterClrMapping/>
  </p:clrMapOvr>
  <p:transition spd="med">
    <p:pull/>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55A8D6FD-B6BF-E0B5-7815-C2AD4494A3E0}"/>
              </a:ext>
            </a:extLst>
          </p:cNvPr>
          <p:cNvGraphicFramePr>
            <a:graphicFrameLocks noGrp="1"/>
          </p:cNvGraphicFramePr>
          <p:nvPr>
            <p:extLst>
              <p:ext uri="{D42A27DB-BD31-4B8C-83A1-F6EECF244321}">
                <p14:modId xmlns:p14="http://schemas.microsoft.com/office/powerpoint/2010/main" val="117105407"/>
              </p:ext>
            </p:extLst>
          </p:nvPr>
        </p:nvGraphicFramePr>
        <p:xfrm>
          <a:off x="381000" y="1066800"/>
          <a:ext cx="8001000" cy="4919985"/>
        </p:xfrm>
        <a:graphic>
          <a:graphicData uri="http://schemas.openxmlformats.org/drawingml/2006/table">
            <a:tbl>
              <a:tblPr firstRow="1" firstCol="1" bandRow="1"/>
              <a:tblGrid>
                <a:gridCol w="2283523">
                  <a:extLst>
                    <a:ext uri="{9D8B030D-6E8A-4147-A177-3AD203B41FA5}">
                      <a16:colId xmlns:a16="http://schemas.microsoft.com/office/drawing/2014/main" val="4113522512"/>
                    </a:ext>
                  </a:extLst>
                </a:gridCol>
                <a:gridCol w="1128272">
                  <a:extLst>
                    <a:ext uri="{9D8B030D-6E8A-4147-A177-3AD203B41FA5}">
                      <a16:colId xmlns:a16="http://schemas.microsoft.com/office/drawing/2014/main" val="3844154575"/>
                    </a:ext>
                  </a:extLst>
                </a:gridCol>
                <a:gridCol w="1756481">
                  <a:extLst>
                    <a:ext uri="{9D8B030D-6E8A-4147-A177-3AD203B41FA5}">
                      <a16:colId xmlns:a16="http://schemas.microsoft.com/office/drawing/2014/main" val="1692206650"/>
                    </a:ext>
                  </a:extLst>
                </a:gridCol>
                <a:gridCol w="1128272">
                  <a:extLst>
                    <a:ext uri="{9D8B030D-6E8A-4147-A177-3AD203B41FA5}">
                      <a16:colId xmlns:a16="http://schemas.microsoft.com/office/drawing/2014/main" val="2176636451"/>
                    </a:ext>
                  </a:extLst>
                </a:gridCol>
                <a:gridCol w="1704452">
                  <a:extLst>
                    <a:ext uri="{9D8B030D-6E8A-4147-A177-3AD203B41FA5}">
                      <a16:colId xmlns:a16="http://schemas.microsoft.com/office/drawing/2014/main" val="3170582392"/>
                    </a:ext>
                  </a:extLst>
                </a:gridCol>
              </a:tblGrid>
              <a:tr h="702855">
                <a:tc gridSpan="5">
                  <a:txBody>
                    <a:bodyPr/>
                    <a:lstStyle/>
                    <a:p>
                      <a:pPr algn="ctr">
                        <a:lnSpc>
                          <a:spcPct val="107000"/>
                        </a:lnSpc>
                        <a:spcAft>
                          <a:spcPts val="800"/>
                        </a:spcAft>
                      </a:pPr>
                      <a:r>
                        <a:rPr lang="en-GB" sz="18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HQ</a:t>
                      </a:r>
                      <a:endParaRPr lang="en-GB"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57655328"/>
                  </a:ext>
                </a:extLst>
              </a:tr>
              <a:tr h="702855">
                <a:tc>
                  <a:txBody>
                    <a:bodyPr/>
                    <a:lstStyle/>
                    <a:p>
                      <a:pPr>
                        <a:lnSpc>
                          <a:spcPct val="107000"/>
                        </a:lnSpc>
                        <a:spcAft>
                          <a:spcPts val="800"/>
                        </a:spcAft>
                      </a:pPr>
                      <a:r>
                        <a:rPr lang="en-GB" sz="2400" b="1" kern="100" dirty="0">
                          <a:effectLst/>
                          <a:latin typeface="Calibri" panose="020F0502020204030204" pitchFamily="34" charset="0"/>
                          <a:ea typeface="Calibri" panose="020F0502020204030204" pitchFamily="34" charset="0"/>
                          <a:cs typeface="Times New Roman" panose="02020603050405020304" pitchFamily="18" charset="0"/>
                        </a:rPr>
                        <a:t>Age (</a:t>
                      </a:r>
                      <a:r>
                        <a:rPr lang="en-GB" sz="2400" b="1" kern="100" dirty="0" err="1">
                          <a:effectLst/>
                          <a:latin typeface="Calibri" panose="020F0502020204030204" pitchFamily="34" charset="0"/>
                          <a:ea typeface="Calibri" panose="020F0502020204030204" pitchFamily="34" charset="0"/>
                          <a:cs typeface="Times New Roman" panose="02020603050405020304" pitchFamily="18" charset="0"/>
                        </a:rPr>
                        <a:t>yrs</a:t>
                      </a:r>
                      <a:r>
                        <a:rPr lang="en-GB" sz="24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GB"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b="1" kern="100">
                          <a:effectLst/>
                          <a:latin typeface="Calibri" panose="020F0502020204030204" pitchFamily="34" charset="0"/>
                          <a:ea typeface="Calibri" panose="020F0502020204030204" pitchFamily="34" charset="0"/>
                          <a:cs typeface="Times New Roman" panose="02020603050405020304" pitchFamily="18" charset="0"/>
                        </a:rPr>
                        <a:t>&lt; 40</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b="1" kern="100">
                          <a:effectLst/>
                          <a:latin typeface="Calibri" panose="020F0502020204030204" pitchFamily="34" charset="0"/>
                          <a:ea typeface="Calibri" panose="020F0502020204030204" pitchFamily="34" charset="0"/>
                          <a:cs typeface="Times New Roman" panose="02020603050405020304" pitchFamily="18" charset="0"/>
                        </a:rPr>
                        <a:t>40 - 55</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b="1" kern="100">
                          <a:effectLst/>
                          <a:latin typeface="Calibri" panose="020F0502020204030204" pitchFamily="34" charset="0"/>
                          <a:ea typeface="Calibri" panose="020F0502020204030204" pitchFamily="34" charset="0"/>
                          <a:cs typeface="Times New Roman" panose="02020603050405020304" pitchFamily="18" charset="0"/>
                        </a:rPr>
                        <a:t>&gt; 55</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b="1" kern="100">
                          <a:effectLst/>
                          <a:latin typeface="Calibri" panose="020F0502020204030204" pitchFamily="34" charset="0"/>
                          <a:ea typeface="Calibri" panose="020F0502020204030204" pitchFamily="34" charset="0"/>
                          <a:cs typeface="Times New Roman" panose="02020603050405020304" pitchFamily="18" charset="0"/>
                        </a:rPr>
                        <a:t>TOTAL</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4290397"/>
                  </a:ext>
                </a:extLst>
              </a:tr>
              <a:tr h="702855">
                <a:tc>
                  <a:txBody>
                    <a:bodyPr/>
                    <a:lstStyle/>
                    <a:p>
                      <a:pPr>
                        <a:lnSpc>
                          <a:spcPct val="107000"/>
                        </a:lnSpc>
                        <a:spcAft>
                          <a:spcPts val="800"/>
                        </a:spcAf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JS-F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b="1" kern="100">
                          <a:effectLst/>
                          <a:latin typeface="Calibri" panose="020F0502020204030204" pitchFamily="34" charset="0"/>
                          <a:ea typeface="Calibri" panose="020F0502020204030204" pitchFamily="34" charset="0"/>
                          <a:cs typeface="Times New Roman" panose="02020603050405020304" pitchFamily="18" charset="0"/>
                        </a:rPr>
                        <a:t>8</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8393875"/>
                  </a:ext>
                </a:extLst>
              </a:tr>
              <a:tr h="702855">
                <a:tc>
                  <a:txBody>
                    <a:bodyPr/>
                    <a:lstStyle/>
                    <a:p>
                      <a:pPr>
                        <a:lnSpc>
                          <a:spcPct val="107000"/>
                        </a:lnSpc>
                        <a:spcAft>
                          <a:spcPts val="800"/>
                        </a:spcAf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JS-M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a:effectLst/>
                          <a:latin typeface="Calibri" panose="020F0502020204030204" pitchFamily="34" charset="0"/>
                          <a:ea typeface="Calibri" panose="020F0502020204030204" pitchFamily="34" charset="0"/>
                          <a:cs typeface="Times New Roman" panose="02020603050405020304" pitchFamily="18" charset="0"/>
                        </a:rPr>
                        <a:t>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b="1" kern="100">
                          <a:effectLst/>
                          <a:latin typeface="Calibri" panose="020F0502020204030204" pitchFamily="34" charset="0"/>
                          <a:ea typeface="Calibri" panose="020F0502020204030204" pitchFamily="34" charset="0"/>
                          <a:cs typeface="Times New Roman" panose="02020603050405020304" pitchFamily="18" charset="0"/>
                        </a:rPr>
                        <a:t>21</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9939991"/>
                  </a:ext>
                </a:extLst>
              </a:tr>
              <a:tr h="702855">
                <a:tc>
                  <a:txBody>
                    <a:bodyPr/>
                    <a:lstStyle/>
                    <a:p>
                      <a:pPr>
                        <a:lnSpc>
                          <a:spcPct val="107000"/>
                        </a:lnSpc>
                        <a:spcAft>
                          <a:spcPts val="800"/>
                        </a:spcAft>
                      </a:pPr>
                      <a:r>
                        <a:rPr lang="en-GB" sz="2400" kern="100">
                          <a:effectLst/>
                          <a:latin typeface="Calibri" panose="020F0502020204030204" pitchFamily="34" charset="0"/>
                          <a:ea typeface="Calibri" panose="020F0502020204030204" pitchFamily="34" charset="0"/>
                          <a:cs typeface="Times New Roman" panose="02020603050405020304" pitchFamily="18" charset="0"/>
                        </a:rPr>
                        <a:t>SS-F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b="1" kern="100">
                          <a:effectLst/>
                          <a:latin typeface="Calibri" panose="020F0502020204030204" pitchFamily="34" charset="0"/>
                          <a:ea typeface="Calibri" panose="020F0502020204030204" pitchFamily="34" charset="0"/>
                          <a:cs typeface="Times New Roman" panose="02020603050405020304" pitchFamily="18" charset="0"/>
                        </a:rPr>
                        <a:t>8</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0546633"/>
                  </a:ext>
                </a:extLst>
              </a:tr>
              <a:tr h="702855">
                <a:tc>
                  <a:txBody>
                    <a:bodyPr/>
                    <a:lstStyle/>
                    <a:p>
                      <a:pPr>
                        <a:lnSpc>
                          <a:spcPct val="107000"/>
                        </a:lnSpc>
                        <a:spcAft>
                          <a:spcPts val="800"/>
                        </a:spcAft>
                      </a:pPr>
                      <a:r>
                        <a:rPr lang="en-GB" sz="2400" kern="100">
                          <a:effectLst/>
                          <a:latin typeface="Calibri" panose="020F0502020204030204" pitchFamily="34" charset="0"/>
                          <a:ea typeface="Calibri" panose="020F0502020204030204" pitchFamily="34" charset="0"/>
                          <a:cs typeface="Times New Roman" panose="02020603050405020304" pitchFamily="18" charset="0"/>
                        </a:rPr>
                        <a:t>SS-M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400" b="1" kern="100" dirty="0">
                          <a:effectLst/>
                          <a:latin typeface="Calibri" panose="020F0502020204030204" pitchFamily="34" charset="0"/>
                          <a:ea typeface="Calibri" panose="020F0502020204030204" pitchFamily="34" charset="0"/>
                          <a:cs typeface="Times New Roman" panose="02020603050405020304" pitchFamily="18" charset="0"/>
                        </a:rPr>
                        <a:t>23</a:t>
                      </a:r>
                      <a:endParaRPr lang="en-GB"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7814791"/>
                  </a:ext>
                </a:extLst>
              </a:tr>
              <a:tr h="702855">
                <a:tc>
                  <a:txBody>
                    <a:bodyPr/>
                    <a:lstStyle/>
                    <a:p>
                      <a:pPr>
                        <a:lnSpc>
                          <a:spcPct val="107000"/>
                        </a:lnSpc>
                        <a:spcAft>
                          <a:spcPts val="800"/>
                        </a:spcAft>
                      </a:pPr>
                      <a:r>
                        <a:rPr lang="en-GB" sz="24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TOTAL</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ctr">
                        <a:lnSpc>
                          <a:spcPct val="107000"/>
                        </a:lnSpc>
                        <a:spcAft>
                          <a:spcPts val="800"/>
                        </a:spcAft>
                      </a:pPr>
                      <a:r>
                        <a:rPr lang="en-GB" sz="24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26</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ctr">
                        <a:lnSpc>
                          <a:spcPct val="107000"/>
                        </a:lnSpc>
                        <a:spcAft>
                          <a:spcPts val="800"/>
                        </a:spcAft>
                      </a:pPr>
                      <a:r>
                        <a:rPr lang="en-GB" sz="24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31</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ctr">
                        <a:lnSpc>
                          <a:spcPct val="107000"/>
                        </a:lnSpc>
                        <a:spcAft>
                          <a:spcPts val="800"/>
                        </a:spcAft>
                      </a:pPr>
                      <a:r>
                        <a:rPr lang="en-GB" sz="24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n-GB"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ctr">
                        <a:lnSpc>
                          <a:spcPct val="107000"/>
                        </a:lnSpc>
                        <a:spcAft>
                          <a:spcPts val="800"/>
                        </a:spcAft>
                      </a:pPr>
                      <a:r>
                        <a:rPr lang="en-GB" sz="24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60</a:t>
                      </a:r>
                      <a:endParaRPr lang="en-GB"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1882612522"/>
                  </a:ext>
                </a:extLst>
              </a:tr>
            </a:tbl>
          </a:graphicData>
        </a:graphic>
      </p:graphicFrame>
      <p:sp>
        <p:nvSpPr>
          <p:cNvPr id="5" name="TextBox 4">
            <a:extLst>
              <a:ext uri="{FF2B5EF4-FFF2-40B4-BE49-F238E27FC236}">
                <a16:creationId xmlns:a16="http://schemas.microsoft.com/office/drawing/2014/main" id="{434A1126-BD1E-FD53-59FC-5B35FD3415ED}"/>
              </a:ext>
            </a:extLst>
          </p:cNvPr>
          <p:cNvSpPr txBox="1"/>
          <p:nvPr/>
        </p:nvSpPr>
        <p:spPr>
          <a:xfrm>
            <a:off x="838200" y="136524"/>
            <a:ext cx="7543800" cy="4001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GB" sz="2000" b="1" dirty="0">
                <a:effectLst/>
                <a:latin typeface="Calibri" panose="020F0502020204030204" pitchFamily="34" charset="0"/>
                <a:ea typeface="Calibri" panose="020F0502020204030204" pitchFamily="34" charset="0"/>
                <a:cs typeface="Times New Roman" panose="02020603050405020304" pitchFamily="18" charset="0"/>
              </a:rPr>
              <a:t>Staff distribution at the Headquarter by age, by gender and by rank</a:t>
            </a:r>
            <a:endParaRPr lang="en-GB" sz="2000" dirty="0"/>
          </a:p>
        </p:txBody>
      </p:sp>
      <p:sp>
        <p:nvSpPr>
          <p:cNvPr id="7" name="TextBox 6">
            <a:extLst>
              <a:ext uri="{FF2B5EF4-FFF2-40B4-BE49-F238E27FC236}">
                <a16:creationId xmlns:a16="http://schemas.microsoft.com/office/drawing/2014/main" id="{1987DD0E-5829-99CA-8F77-091986DC4027}"/>
              </a:ext>
            </a:extLst>
          </p:cNvPr>
          <p:cNvSpPr txBox="1"/>
          <p:nvPr/>
        </p:nvSpPr>
        <p:spPr>
          <a:xfrm>
            <a:off x="838200" y="6123312"/>
            <a:ext cx="7772400" cy="734688"/>
          </a:xfrm>
          <a:prstGeom prst="rect">
            <a:avLst/>
          </a:prstGeom>
          <a:noFill/>
        </p:spPr>
        <p:txBody>
          <a:bodyPr wrap="square">
            <a:spAutoFit/>
          </a:bodyPr>
          <a:lstStyle/>
          <a:p>
            <a:pPr algn="just">
              <a:lnSpc>
                <a:spcPct val="107000"/>
              </a:lnSpc>
              <a:spcAft>
                <a:spcPts val="800"/>
              </a:spcAft>
            </a:pPr>
            <a:r>
              <a:rPr lang="en-GB" sz="2000" kern="1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JS-F = Junior Staff Female, JS-M = Junior Staff Male, SS-F = Senior Staff Male, SS-F = Senior Staff Female</a:t>
            </a:r>
            <a:endParaRPr lang="en-GB" sz="20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8597966"/>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DACA7356-281E-069F-5F3B-9AD6717CA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285875"/>
            <a:ext cx="8991600" cy="4286250"/>
          </a:xfrm>
          <a:prstGeom prst="rect">
            <a:avLst/>
          </a:prstGeom>
        </p:spPr>
      </p:pic>
    </p:spTree>
    <p:extLst>
      <p:ext uri="{BB962C8B-B14F-4D97-AF65-F5344CB8AC3E}">
        <p14:creationId xmlns:p14="http://schemas.microsoft.com/office/powerpoint/2010/main" val="3550430709"/>
      </p:ext>
    </p:extLst>
  </p:cSld>
  <p:clrMapOvr>
    <a:masterClrMapping/>
  </p:clrMapOvr>
  <p:transition spd="med">
    <p:pull/>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DC66905A-E6C1-8309-7AA6-369FD57BD02D}"/>
              </a:ext>
            </a:extLst>
          </p:cNvPr>
          <p:cNvGraphicFramePr>
            <a:graphicFrameLocks noGrp="1"/>
          </p:cNvGraphicFramePr>
          <p:nvPr>
            <p:extLst>
              <p:ext uri="{D42A27DB-BD31-4B8C-83A1-F6EECF244321}">
                <p14:modId xmlns:p14="http://schemas.microsoft.com/office/powerpoint/2010/main" val="2073546592"/>
              </p:ext>
            </p:extLst>
          </p:nvPr>
        </p:nvGraphicFramePr>
        <p:xfrm>
          <a:off x="381000" y="1124360"/>
          <a:ext cx="8610599" cy="5410199"/>
        </p:xfrm>
        <a:graphic>
          <a:graphicData uri="http://schemas.openxmlformats.org/drawingml/2006/table">
            <a:tbl>
              <a:tblPr firstRow="1" firstCol="1" bandRow="1"/>
              <a:tblGrid>
                <a:gridCol w="718647">
                  <a:extLst>
                    <a:ext uri="{9D8B030D-6E8A-4147-A177-3AD203B41FA5}">
                      <a16:colId xmlns:a16="http://schemas.microsoft.com/office/drawing/2014/main" val="1988824414"/>
                    </a:ext>
                  </a:extLst>
                </a:gridCol>
                <a:gridCol w="593327">
                  <a:extLst>
                    <a:ext uri="{9D8B030D-6E8A-4147-A177-3AD203B41FA5}">
                      <a16:colId xmlns:a16="http://schemas.microsoft.com/office/drawing/2014/main" val="2204536592"/>
                    </a:ext>
                  </a:extLst>
                </a:gridCol>
                <a:gridCol w="1096921">
                  <a:extLst>
                    <a:ext uri="{9D8B030D-6E8A-4147-A177-3AD203B41FA5}">
                      <a16:colId xmlns:a16="http://schemas.microsoft.com/office/drawing/2014/main" val="1873254503"/>
                    </a:ext>
                  </a:extLst>
                </a:gridCol>
                <a:gridCol w="734891">
                  <a:extLst>
                    <a:ext uri="{9D8B030D-6E8A-4147-A177-3AD203B41FA5}">
                      <a16:colId xmlns:a16="http://schemas.microsoft.com/office/drawing/2014/main" val="3473155413"/>
                    </a:ext>
                  </a:extLst>
                </a:gridCol>
                <a:gridCol w="815342">
                  <a:extLst>
                    <a:ext uri="{9D8B030D-6E8A-4147-A177-3AD203B41FA5}">
                      <a16:colId xmlns:a16="http://schemas.microsoft.com/office/drawing/2014/main" val="800356851"/>
                    </a:ext>
                  </a:extLst>
                </a:gridCol>
                <a:gridCol w="423142">
                  <a:extLst>
                    <a:ext uri="{9D8B030D-6E8A-4147-A177-3AD203B41FA5}">
                      <a16:colId xmlns:a16="http://schemas.microsoft.com/office/drawing/2014/main" val="371915828"/>
                    </a:ext>
                  </a:extLst>
                </a:gridCol>
                <a:gridCol w="732570">
                  <a:extLst>
                    <a:ext uri="{9D8B030D-6E8A-4147-A177-3AD203B41FA5}">
                      <a16:colId xmlns:a16="http://schemas.microsoft.com/office/drawing/2014/main" val="4233280061"/>
                    </a:ext>
                  </a:extLst>
                </a:gridCol>
                <a:gridCol w="598743">
                  <a:extLst>
                    <a:ext uri="{9D8B030D-6E8A-4147-A177-3AD203B41FA5}">
                      <a16:colId xmlns:a16="http://schemas.microsoft.com/office/drawing/2014/main" val="3407448594"/>
                    </a:ext>
                  </a:extLst>
                </a:gridCol>
                <a:gridCol w="767381">
                  <a:extLst>
                    <a:ext uri="{9D8B030D-6E8A-4147-A177-3AD203B41FA5}">
                      <a16:colId xmlns:a16="http://schemas.microsoft.com/office/drawing/2014/main" val="537370424"/>
                    </a:ext>
                  </a:extLst>
                </a:gridCol>
                <a:gridCol w="897340">
                  <a:extLst>
                    <a:ext uri="{9D8B030D-6E8A-4147-A177-3AD203B41FA5}">
                      <a16:colId xmlns:a16="http://schemas.microsoft.com/office/drawing/2014/main" val="3733707037"/>
                    </a:ext>
                  </a:extLst>
                </a:gridCol>
                <a:gridCol w="1232295">
                  <a:extLst>
                    <a:ext uri="{9D8B030D-6E8A-4147-A177-3AD203B41FA5}">
                      <a16:colId xmlns:a16="http://schemas.microsoft.com/office/drawing/2014/main" val="3783779876"/>
                    </a:ext>
                  </a:extLst>
                </a:gridCol>
              </a:tblGrid>
              <a:tr h="653428">
                <a:tc gridSpan="5">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RARC</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5">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NARC</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77383475"/>
                  </a:ext>
                </a:extLst>
              </a:tr>
              <a:tr h="1337208">
                <a:tc>
                  <a:txBody>
                    <a:bodyPr/>
                    <a:lstStyle/>
                    <a:p>
                      <a:pPr algn="just">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Age (</a:t>
                      </a:r>
                      <a:r>
                        <a:rPr lang="en-GB" sz="2000" b="1" kern="100" dirty="0" err="1">
                          <a:effectLst/>
                          <a:latin typeface="Calibri" panose="020F0502020204030204" pitchFamily="34" charset="0"/>
                          <a:ea typeface="Calibri" panose="020F0502020204030204" pitchFamily="34" charset="0"/>
                          <a:cs typeface="Times New Roman" panose="02020603050405020304" pitchFamily="18" charset="0"/>
                        </a:rPr>
                        <a:t>yrs</a:t>
                      </a: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&lt; 40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07000"/>
                        </a:lnSpc>
                        <a:spcAft>
                          <a:spcPts val="800"/>
                        </a:spcAft>
                        <a:buFont typeface="+mj-lt"/>
                        <a:buNone/>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 40 – 55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   &gt; 55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TOTAL</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Age (yrs)</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&lt; 40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40–55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    &gt; 55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TOTAL</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2819249"/>
                  </a:ext>
                </a:extLst>
              </a:tr>
              <a:tr h="653428">
                <a:tc>
                  <a:txBody>
                    <a:bodyPr/>
                    <a:lstStyle/>
                    <a:p>
                      <a:pPr algn="just">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JS-F</a:t>
                      </a: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6</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7</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JS-F</a:t>
                      </a: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2</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3</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3</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8</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824999253"/>
                  </a:ext>
                </a:extLst>
              </a:tr>
              <a:tr h="653428">
                <a:tc>
                  <a:txBody>
                    <a:bodyPr/>
                    <a:lstStyle/>
                    <a:p>
                      <a:pPr algn="just">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JS-M</a:t>
                      </a:r>
                    </a:p>
                  </a:txBody>
                  <a:tcPr marL="56743" marR="5674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5</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38</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15</a:t>
                      </a:r>
                    </a:p>
                  </a:txBody>
                  <a:tcPr marL="56743" marR="56743" marT="0" marB="0">
                    <a:lnL>
                      <a:noFill/>
                    </a:lnL>
                    <a:lnR>
                      <a:noFill/>
                    </a:lnR>
                    <a:lnT>
                      <a:noFill/>
                    </a:lnT>
                    <a:lnB>
                      <a:noFill/>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58</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JS-M</a:t>
                      </a:r>
                    </a:p>
                  </a:txBody>
                  <a:tcPr marL="56743" marR="5674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39</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19</a:t>
                      </a:r>
                    </a:p>
                  </a:txBody>
                  <a:tcPr marL="56743" marR="56743" marT="0" marB="0">
                    <a:lnL>
                      <a:noFill/>
                    </a:lnL>
                    <a:lnR>
                      <a:noFill/>
                    </a:lnR>
                    <a:lnT>
                      <a:noFill/>
                    </a:lnT>
                    <a:lnB>
                      <a:noFill/>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58</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59945285"/>
                  </a:ext>
                </a:extLst>
              </a:tr>
              <a:tr h="653428">
                <a:tc>
                  <a:txBody>
                    <a:bodyPr/>
                    <a:lstStyle/>
                    <a:p>
                      <a:pPr algn="just">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SS-F</a:t>
                      </a:r>
                    </a:p>
                  </a:txBody>
                  <a:tcPr marL="56743" marR="5674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3</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3</a:t>
                      </a:r>
                    </a:p>
                  </a:txBody>
                  <a:tcPr marL="56743" marR="56743" marT="0" marB="0">
                    <a:lnL>
                      <a:noFill/>
                    </a:lnL>
                    <a:lnR>
                      <a:noFill/>
                    </a:lnR>
                    <a:lnT>
                      <a:noFill/>
                    </a:lnT>
                    <a:lnB>
                      <a:noFill/>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6</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SS-F</a:t>
                      </a:r>
                    </a:p>
                  </a:txBody>
                  <a:tcPr marL="56743" marR="5674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4</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6</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2</a:t>
                      </a:r>
                    </a:p>
                  </a:txBody>
                  <a:tcPr marL="56743" marR="56743" marT="0" marB="0">
                    <a:lnL>
                      <a:noFill/>
                    </a:lnL>
                    <a:lnR>
                      <a:noFill/>
                    </a:lnR>
                    <a:lnT>
                      <a:noFill/>
                    </a:lnT>
                    <a:lnB>
                      <a:noFill/>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12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53702087"/>
                  </a:ext>
                </a:extLst>
              </a:tr>
              <a:tr h="653428">
                <a:tc>
                  <a:txBody>
                    <a:bodyPr/>
                    <a:lstStyle/>
                    <a:p>
                      <a:pPr algn="just">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SS-M</a:t>
                      </a:r>
                    </a:p>
                  </a:txBody>
                  <a:tcPr marL="56743" marR="56743"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11</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16</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4</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31</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GB" sz="2000" kern="100" dirty="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SS-M</a:t>
                      </a:r>
                    </a:p>
                  </a:txBody>
                  <a:tcPr marL="56743" marR="56743"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4</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10</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4</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18</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3397092"/>
                  </a:ext>
                </a:extLst>
              </a:tr>
              <a:tr h="805851">
                <a:tc>
                  <a:txBody>
                    <a:bodyPr/>
                    <a:lstStyle/>
                    <a:p>
                      <a:pPr algn="just">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TOTAL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17</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63</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TOTAL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58</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28</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96</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1677433931"/>
                  </a:ext>
                </a:extLst>
              </a:tr>
            </a:tbl>
          </a:graphicData>
        </a:graphic>
      </p:graphicFrame>
      <p:sp>
        <p:nvSpPr>
          <p:cNvPr id="5" name="TextBox 4">
            <a:extLst>
              <a:ext uri="{FF2B5EF4-FFF2-40B4-BE49-F238E27FC236}">
                <a16:creationId xmlns:a16="http://schemas.microsoft.com/office/drawing/2014/main" id="{D8D82B9A-2347-84AB-5129-3A52DDF0664F}"/>
              </a:ext>
            </a:extLst>
          </p:cNvPr>
          <p:cNvSpPr txBox="1"/>
          <p:nvPr/>
        </p:nvSpPr>
        <p:spPr>
          <a:xfrm>
            <a:off x="533400" y="136524"/>
            <a:ext cx="7467600" cy="4001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GB" sz="2000" b="1" dirty="0">
                <a:effectLst/>
                <a:latin typeface="Calibri" panose="020F0502020204030204" pitchFamily="34" charset="0"/>
                <a:ea typeface="Calibri" panose="020F0502020204030204" pitchFamily="34" charset="0"/>
                <a:cs typeface="Times New Roman" panose="02020603050405020304" pitchFamily="18" charset="0"/>
              </a:rPr>
              <a:t>Staff distribution at the centres by age, by gender and by rank</a:t>
            </a:r>
            <a:endParaRPr lang="en-GB" sz="2000" dirty="0"/>
          </a:p>
        </p:txBody>
      </p:sp>
    </p:spTree>
    <p:extLst>
      <p:ext uri="{BB962C8B-B14F-4D97-AF65-F5344CB8AC3E}">
        <p14:creationId xmlns:p14="http://schemas.microsoft.com/office/powerpoint/2010/main" val="3741833572"/>
      </p:ext>
    </p:extLst>
  </p:cSld>
  <p:clrMapOvr>
    <a:masterClrMapping/>
  </p:clrMapOvr>
  <p:transition spd="med">
    <p:pull/>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0795E1AC-7B47-E25F-9F6E-9F436756D86E}"/>
              </a:ext>
            </a:extLst>
          </p:cNvPr>
          <p:cNvGraphicFramePr>
            <a:graphicFrameLocks noGrp="1"/>
          </p:cNvGraphicFramePr>
          <p:nvPr>
            <p:extLst>
              <p:ext uri="{D42A27DB-BD31-4B8C-83A1-F6EECF244321}">
                <p14:modId xmlns:p14="http://schemas.microsoft.com/office/powerpoint/2010/main" val="1881241697"/>
              </p:ext>
            </p:extLst>
          </p:nvPr>
        </p:nvGraphicFramePr>
        <p:xfrm>
          <a:off x="304800" y="1281117"/>
          <a:ext cx="9010649" cy="5257796"/>
        </p:xfrm>
        <a:graphic>
          <a:graphicData uri="http://schemas.openxmlformats.org/drawingml/2006/table">
            <a:tbl>
              <a:tblPr firstRow="1" firstCol="1" bandRow="1"/>
              <a:tblGrid>
                <a:gridCol w="752035">
                  <a:extLst>
                    <a:ext uri="{9D8B030D-6E8A-4147-A177-3AD203B41FA5}">
                      <a16:colId xmlns:a16="http://schemas.microsoft.com/office/drawing/2014/main" val="2615596225"/>
                    </a:ext>
                  </a:extLst>
                </a:gridCol>
                <a:gridCol w="620893">
                  <a:extLst>
                    <a:ext uri="{9D8B030D-6E8A-4147-A177-3AD203B41FA5}">
                      <a16:colId xmlns:a16="http://schemas.microsoft.com/office/drawing/2014/main" val="2616870732"/>
                    </a:ext>
                  </a:extLst>
                </a:gridCol>
                <a:gridCol w="1147884">
                  <a:extLst>
                    <a:ext uri="{9D8B030D-6E8A-4147-A177-3AD203B41FA5}">
                      <a16:colId xmlns:a16="http://schemas.microsoft.com/office/drawing/2014/main" val="3401725262"/>
                    </a:ext>
                  </a:extLst>
                </a:gridCol>
                <a:gridCol w="769034">
                  <a:extLst>
                    <a:ext uri="{9D8B030D-6E8A-4147-A177-3AD203B41FA5}">
                      <a16:colId xmlns:a16="http://schemas.microsoft.com/office/drawing/2014/main" val="1955986845"/>
                    </a:ext>
                  </a:extLst>
                </a:gridCol>
                <a:gridCol w="853223">
                  <a:extLst>
                    <a:ext uri="{9D8B030D-6E8A-4147-A177-3AD203B41FA5}">
                      <a16:colId xmlns:a16="http://schemas.microsoft.com/office/drawing/2014/main" val="2269169363"/>
                    </a:ext>
                  </a:extLst>
                </a:gridCol>
                <a:gridCol w="442801">
                  <a:extLst>
                    <a:ext uri="{9D8B030D-6E8A-4147-A177-3AD203B41FA5}">
                      <a16:colId xmlns:a16="http://schemas.microsoft.com/office/drawing/2014/main" val="2324247511"/>
                    </a:ext>
                  </a:extLst>
                </a:gridCol>
                <a:gridCol w="766605">
                  <a:extLst>
                    <a:ext uri="{9D8B030D-6E8A-4147-A177-3AD203B41FA5}">
                      <a16:colId xmlns:a16="http://schemas.microsoft.com/office/drawing/2014/main" val="1643790719"/>
                    </a:ext>
                  </a:extLst>
                </a:gridCol>
                <a:gridCol w="626561">
                  <a:extLst>
                    <a:ext uri="{9D8B030D-6E8A-4147-A177-3AD203B41FA5}">
                      <a16:colId xmlns:a16="http://schemas.microsoft.com/office/drawing/2014/main" val="2371042712"/>
                    </a:ext>
                  </a:extLst>
                </a:gridCol>
                <a:gridCol w="803034">
                  <a:extLst>
                    <a:ext uri="{9D8B030D-6E8A-4147-A177-3AD203B41FA5}">
                      <a16:colId xmlns:a16="http://schemas.microsoft.com/office/drawing/2014/main" val="641657316"/>
                    </a:ext>
                  </a:extLst>
                </a:gridCol>
                <a:gridCol w="939031">
                  <a:extLst>
                    <a:ext uri="{9D8B030D-6E8A-4147-A177-3AD203B41FA5}">
                      <a16:colId xmlns:a16="http://schemas.microsoft.com/office/drawing/2014/main" val="2090608772"/>
                    </a:ext>
                  </a:extLst>
                </a:gridCol>
                <a:gridCol w="1289548">
                  <a:extLst>
                    <a:ext uri="{9D8B030D-6E8A-4147-A177-3AD203B41FA5}">
                      <a16:colId xmlns:a16="http://schemas.microsoft.com/office/drawing/2014/main" val="3407627781"/>
                    </a:ext>
                  </a:extLst>
                </a:gridCol>
              </a:tblGrid>
              <a:tr h="661656">
                <a:tc gridSpan="5">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TLRC</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5">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MLWERC</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60100931"/>
                  </a:ext>
                </a:extLst>
              </a:tr>
              <a:tr h="1354051">
                <a:tc>
                  <a:txBody>
                    <a:bodyPr/>
                    <a:lstStyle/>
                    <a:p>
                      <a:pPr algn="ctr">
                        <a:lnSpc>
                          <a:spcPct val="107000"/>
                        </a:lnSpc>
                        <a:spcAft>
                          <a:spcPts val="800"/>
                        </a:spcAft>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Age (</a:t>
                      </a:r>
                      <a:r>
                        <a:rPr lang="en-GB" sz="1800" b="1" kern="100" dirty="0" err="1">
                          <a:effectLst/>
                          <a:latin typeface="Calibri" panose="020F0502020204030204" pitchFamily="34" charset="0"/>
                          <a:ea typeface="Calibri" panose="020F0502020204030204" pitchFamily="34" charset="0"/>
                          <a:cs typeface="Times New Roman" panose="02020603050405020304" pitchFamily="18" charset="0"/>
                        </a:rPr>
                        <a:t>yrs</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&lt;40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40-55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&gt;55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TOTAL</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Age (yrs)</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&lt;40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40-55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&gt;55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TOTAL</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2536831"/>
                  </a:ext>
                </a:extLst>
              </a:tr>
              <a:tr h="661656">
                <a:tc>
                  <a:txBody>
                    <a:bodyPr/>
                    <a:lstStyle/>
                    <a:p>
                      <a:pPr algn="ct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JS-F</a:t>
                      </a: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1</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JS-F</a:t>
                      </a: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53805783"/>
                  </a:ext>
                </a:extLst>
              </a:tr>
              <a:tr h="661656">
                <a:tc>
                  <a:txBody>
                    <a:bodyPr/>
                    <a:lstStyle/>
                    <a:p>
                      <a:pPr algn="ct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JS-M</a:t>
                      </a:r>
                    </a:p>
                  </a:txBody>
                  <a:tcPr marL="56743" marR="56743" marT="0" marB="0">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10</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14</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FFFFF"/>
                    </a:solidFill>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JS-M</a:t>
                      </a:r>
                    </a:p>
                  </a:txBody>
                  <a:tcPr marL="56743" marR="56743" marT="0" marB="0">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4</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371988820"/>
                  </a:ext>
                </a:extLst>
              </a:tr>
              <a:tr h="661656">
                <a:tc>
                  <a:txBody>
                    <a:bodyPr/>
                    <a:lstStyle/>
                    <a:p>
                      <a:pPr algn="ct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SS-F</a:t>
                      </a:r>
                    </a:p>
                  </a:txBody>
                  <a:tcPr marL="56743" marR="56743" marT="0" marB="0">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5</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2</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FFFFF"/>
                    </a:solidFill>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SS-F</a:t>
                      </a:r>
                    </a:p>
                  </a:txBody>
                  <a:tcPr marL="56743" marR="56743" marT="0" marB="0">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2</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noFill/>
                      <a:prstDash val="solid"/>
                      <a:round/>
                      <a:headEnd type="none" w="med" len="med"/>
                      <a:tailEnd type="none" w="med" len="med"/>
                    </a:lnT>
                    <a:lnB>
                      <a:noFill/>
                    </a:lnB>
                  </a:tcPr>
                </a:tc>
                <a:tc>
                  <a:txBody>
                    <a:bodyPr/>
                    <a:lstStyle/>
                    <a:p>
                      <a:pPr algn="ctr">
                        <a:lnSpc>
                          <a:spcPct val="107000"/>
                        </a:lnSpc>
                        <a:spcAft>
                          <a:spcPts val="800"/>
                        </a:spcAft>
                      </a:pPr>
                      <a:r>
                        <a:rPr lang="en-GB" sz="20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378190710"/>
                  </a:ext>
                </a:extLst>
              </a:tr>
              <a:tr h="661656">
                <a:tc>
                  <a:txBody>
                    <a:bodyPr/>
                    <a:lstStyle/>
                    <a:p>
                      <a:pPr algn="ct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SS-M</a:t>
                      </a:r>
                    </a:p>
                  </a:txBody>
                  <a:tcPr marL="56743" marR="56743" marT="0" marB="0">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4</a:t>
                      </a:r>
                    </a:p>
                  </a:txBody>
                  <a:tcPr marL="56743" marR="56743" marT="0" marB="0">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8</a:t>
                      </a:r>
                    </a:p>
                  </a:txBody>
                  <a:tcPr marL="56743" marR="56743" marT="0" marB="0">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SS-M</a:t>
                      </a:r>
                    </a:p>
                  </a:txBody>
                  <a:tcPr marL="56743" marR="56743" marT="0" marB="0">
                    <a:lnL w="12700" cap="flat" cmpd="sng" algn="ctr">
                      <a:solidFill>
                        <a:srgbClr val="000000"/>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5</a:t>
                      </a:r>
                    </a:p>
                  </a:txBody>
                  <a:tcPr marL="56743" marR="56743" marT="0" marB="0">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4</a:t>
                      </a:r>
                    </a:p>
                  </a:txBody>
                  <a:tcPr marL="56743" marR="56743" marT="0" marB="0">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69560533"/>
                  </a:ext>
                </a:extLst>
              </a:tr>
              <a:tr h="595465">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TOTAL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19</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47</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5DCE4"/>
                    </a:solidFill>
                  </a:tcPr>
                </a:tc>
                <a:tc>
                  <a:txBody>
                    <a:bodyPr/>
                    <a:lstStyle/>
                    <a:p>
                      <a:endParaRPr lang="en-GB" sz="1800" kern="100" dirty="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TOTAL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1382278453"/>
                  </a:ext>
                </a:extLst>
              </a:tr>
            </a:tbl>
          </a:graphicData>
        </a:graphic>
      </p:graphicFrame>
      <p:sp>
        <p:nvSpPr>
          <p:cNvPr id="5" name="TextBox 4">
            <a:extLst>
              <a:ext uri="{FF2B5EF4-FFF2-40B4-BE49-F238E27FC236}">
                <a16:creationId xmlns:a16="http://schemas.microsoft.com/office/drawing/2014/main" id="{6A2794A7-8490-36E4-61EB-3941478B0B9D}"/>
              </a:ext>
            </a:extLst>
          </p:cNvPr>
          <p:cNvSpPr txBox="1"/>
          <p:nvPr/>
        </p:nvSpPr>
        <p:spPr>
          <a:xfrm>
            <a:off x="1600200" y="17417"/>
            <a:ext cx="6705600" cy="4001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Staff distribution at the centres by age, by gender and by rank</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309540"/>
      </p:ext>
    </p:extLst>
  </p:cSld>
  <p:clrMapOvr>
    <a:masterClrMapping/>
  </p:clrMapOvr>
  <p:transition spd="med">
    <p:pull/>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DC4BBC9C-05FA-DBEC-B641-92A75B80BFB2}"/>
              </a:ext>
            </a:extLst>
          </p:cNvPr>
          <p:cNvGraphicFramePr>
            <a:graphicFrameLocks noGrp="1"/>
          </p:cNvGraphicFramePr>
          <p:nvPr>
            <p:extLst>
              <p:ext uri="{D42A27DB-BD31-4B8C-83A1-F6EECF244321}">
                <p14:modId xmlns:p14="http://schemas.microsoft.com/office/powerpoint/2010/main" val="3099492511"/>
              </p:ext>
            </p:extLst>
          </p:nvPr>
        </p:nvGraphicFramePr>
        <p:xfrm>
          <a:off x="381000" y="914400"/>
          <a:ext cx="8686800" cy="5441955"/>
        </p:xfrm>
        <a:graphic>
          <a:graphicData uri="http://schemas.openxmlformats.org/drawingml/2006/table">
            <a:tbl>
              <a:tblPr firstRow="1" firstCol="1" bandRow="1"/>
              <a:tblGrid>
                <a:gridCol w="725007">
                  <a:extLst>
                    <a:ext uri="{9D8B030D-6E8A-4147-A177-3AD203B41FA5}">
                      <a16:colId xmlns:a16="http://schemas.microsoft.com/office/drawing/2014/main" val="2731851002"/>
                    </a:ext>
                  </a:extLst>
                </a:gridCol>
                <a:gridCol w="598578">
                  <a:extLst>
                    <a:ext uri="{9D8B030D-6E8A-4147-A177-3AD203B41FA5}">
                      <a16:colId xmlns:a16="http://schemas.microsoft.com/office/drawing/2014/main" val="3627162849"/>
                    </a:ext>
                  </a:extLst>
                </a:gridCol>
                <a:gridCol w="1106629">
                  <a:extLst>
                    <a:ext uri="{9D8B030D-6E8A-4147-A177-3AD203B41FA5}">
                      <a16:colId xmlns:a16="http://schemas.microsoft.com/office/drawing/2014/main" val="1435655232"/>
                    </a:ext>
                  </a:extLst>
                </a:gridCol>
                <a:gridCol w="741394">
                  <a:extLst>
                    <a:ext uri="{9D8B030D-6E8A-4147-A177-3AD203B41FA5}">
                      <a16:colId xmlns:a16="http://schemas.microsoft.com/office/drawing/2014/main" val="2493089284"/>
                    </a:ext>
                  </a:extLst>
                </a:gridCol>
                <a:gridCol w="822558">
                  <a:extLst>
                    <a:ext uri="{9D8B030D-6E8A-4147-A177-3AD203B41FA5}">
                      <a16:colId xmlns:a16="http://schemas.microsoft.com/office/drawing/2014/main" val="3251976747"/>
                    </a:ext>
                  </a:extLst>
                </a:gridCol>
                <a:gridCol w="426887">
                  <a:extLst>
                    <a:ext uri="{9D8B030D-6E8A-4147-A177-3AD203B41FA5}">
                      <a16:colId xmlns:a16="http://schemas.microsoft.com/office/drawing/2014/main" val="1536081291"/>
                    </a:ext>
                  </a:extLst>
                </a:gridCol>
                <a:gridCol w="739053">
                  <a:extLst>
                    <a:ext uri="{9D8B030D-6E8A-4147-A177-3AD203B41FA5}">
                      <a16:colId xmlns:a16="http://schemas.microsoft.com/office/drawing/2014/main" val="3695110406"/>
                    </a:ext>
                  </a:extLst>
                </a:gridCol>
                <a:gridCol w="604041">
                  <a:extLst>
                    <a:ext uri="{9D8B030D-6E8A-4147-A177-3AD203B41FA5}">
                      <a16:colId xmlns:a16="http://schemas.microsoft.com/office/drawing/2014/main" val="706393562"/>
                    </a:ext>
                  </a:extLst>
                </a:gridCol>
                <a:gridCol w="774172">
                  <a:extLst>
                    <a:ext uri="{9D8B030D-6E8A-4147-A177-3AD203B41FA5}">
                      <a16:colId xmlns:a16="http://schemas.microsoft.com/office/drawing/2014/main" val="235039757"/>
                    </a:ext>
                  </a:extLst>
                </a:gridCol>
                <a:gridCol w="905281">
                  <a:extLst>
                    <a:ext uri="{9D8B030D-6E8A-4147-A177-3AD203B41FA5}">
                      <a16:colId xmlns:a16="http://schemas.microsoft.com/office/drawing/2014/main" val="2500867234"/>
                    </a:ext>
                  </a:extLst>
                </a:gridCol>
                <a:gridCol w="1243200">
                  <a:extLst>
                    <a:ext uri="{9D8B030D-6E8A-4147-A177-3AD203B41FA5}">
                      <a16:colId xmlns:a16="http://schemas.microsoft.com/office/drawing/2014/main" val="3381514342"/>
                    </a:ext>
                  </a:extLst>
                </a:gridCol>
              </a:tblGrid>
              <a:tr h="601557">
                <a:tc gridSpan="5">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KFTCRC</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5">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KHCRC</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6045950"/>
                  </a:ext>
                </a:extLst>
              </a:tr>
              <a:tr h="1231056">
                <a:tc>
                  <a:txBody>
                    <a:bodyPr/>
                    <a:lstStyle/>
                    <a:p>
                      <a:pPr algn="ctr">
                        <a:lnSpc>
                          <a:spcPct val="107000"/>
                        </a:lnSpc>
                        <a:spcAft>
                          <a:spcPts val="800"/>
                        </a:spcAft>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Age (</a:t>
                      </a:r>
                      <a:r>
                        <a:rPr lang="en-GB" sz="1800" b="1" kern="100" dirty="0" err="1">
                          <a:effectLst/>
                          <a:latin typeface="Calibri" panose="020F0502020204030204" pitchFamily="34" charset="0"/>
                          <a:ea typeface="Calibri" panose="020F0502020204030204" pitchFamily="34" charset="0"/>
                          <a:cs typeface="Times New Roman" panose="02020603050405020304" pitchFamily="18" charset="0"/>
                        </a:rPr>
                        <a:t>yrs</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&lt;40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40-55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&gt;55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TOTAL</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Age (yrs)</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&lt;40</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40-55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&gt;55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TOTAL</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1835935"/>
                  </a:ext>
                </a:extLst>
              </a:tr>
              <a:tr h="601557">
                <a:tc>
                  <a:txBody>
                    <a:bodyPr/>
                    <a:lstStyle/>
                    <a:p>
                      <a:pPr algn="ct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JS-F</a:t>
                      </a: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1</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JS-F</a:t>
                      </a:r>
                    </a:p>
                  </a:txBody>
                  <a:tcPr marL="56743" marR="5674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0</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747424029"/>
                  </a:ext>
                </a:extLst>
              </a:tr>
              <a:tr h="601557">
                <a:tc>
                  <a:txBody>
                    <a:bodyPr/>
                    <a:lstStyle/>
                    <a:p>
                      <a:pPr algn="ct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JS-M</a:t>
                      </a:r>
                    </a:p>
                  </a:txBody>
                  <a:tcPr marL="56743" marR="5674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3</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14</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5</a:t>
                      </a:r>
                    </a:p>
                  </a:txBody>
                  <a:tcPr marL="56743" marR="56743" marT="0" marB="0">
                    <a:lnL>
                      <a:noFill/>
                    </a:lnL>
                    <a:lnR>
                      <a:noFill/>
                    </a:lnR>
                    <a:lnT>
                      <a:noFill/>
                    </a:lnT>
                    <a:lnB>
                      <a:noFill/>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22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JS-M</a:t>
                      </a:r>
                    </a:p>
                  </a:txBody>
                  <a:tcPr marL="56743" marR="5674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5</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a:noFill/>
                    </a:lnT>
                    <a:lnB>
                      <a:noFill/>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6</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95883387"/>
                  </a:ext>
                </a:extLst>
              </a:tr>
              <a:tr h="601557">
                <a:tc>
                  <a:txBody>
                    <a:bodyPr/>
                    <a:lstStyle/>
                    <a:p>
                      <a:pPr algn="ct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SS-F</a:t>
                      </a:r>
                    </a:p>
                  </a:txBody>
                  <a:tcPr marL="56743" marR="5674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2</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a:noFill/>
                    </a:lnT>
                    <a:lnB>
                      <a:noFill/>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2</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SS-F</a:t>
                      </a:r>
                    </a:p>
                  </a:txBody>
                  <a:tcPr marL="56743" marR="56743"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2</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dirty="0">
                          <a:effectLst/>
                          <a:latin typeface="Calibri" panose="020F0502020204030204" pitchFamily="34" charset="0"/>
                          <a:ea typeface="Calibri" panose="020F0502020204030204" pitchFamily="34" charset="0"/>
                          <a:cs typeface="Times New Roman" panose="02020603050405020304" pitchFamily="18" charset="0"/>
                        </a:rPr>
                        <a:t>2</a:t>
                      </a:r>
                    </a:p>
                  </a:txBody>
                  <a:tcPr marL="56743" marR="56743" marT="0" marB="0">
                    <a:lnL>
                      <a:noFill/>
                    </a:lnL>
                    <a:lnR>
                      <a:noFill/>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a:noFill/>
                    </a:lnT>
                    <a:lnB>
                      <a:noFill/>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4</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07350444"/>
                  </a:ext>
                </a:extLst>
              </a:tr>
              <a:tr h="601557">
                <a:tc>
                  <a:txBody>
                    <a:bodyPr/>
                    <a:lstStyle/>
                    <a:p>
                      <a:pPr algn="ct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SS-M</a:t>
                      </a:r>
                    </a:p>
                  </a:txBody>
                  <a:tcPr marL="56743" marR="56743"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4</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12</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2</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a:effectLst/>
                          <a:latin typeface="Calibri" panose="020F0502020204030204" pitchFamily="34" charset="0"/>
                          <a:ea typeface="Calibri" panose="020F0502020204030204" pitchFamily="34" charset="0"/>
                          <a:cs typeface="Times New Roman" panose="02020603050405020304" pitchFamily="18" charset="0"/>
                        </a:rPr>
                        <a:t>18</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SS-M</a:t>
                      </a:r>
                    </a:p>
                  </a:txBody>
                  <a:tcPr marL="56743" marR="56743"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2</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4</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0</a:t>
                      </a:r>
                    </a:p>
                  </a:txBody>
                  <a:tcPr marL="56743" marR="5674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2000" b="1" kern="100" dirty="0">
                          <a:effectLst/>
                          <a:latin typeface="Calibri" panose="020F0502020204030204" pitchFamily="34" charset="0"/>
                          <a:ea typeface="Calibri" panose="020F0502020204030204" pitchFamily="34" charset="0"/>
                          <a:cs typeface="Times New Roman" panose="02020603050405020304" pitchFamily="18" charset="0"/>
                        </a:rPr>
                        <a:t>6</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369976"/>
                  </a:ext>
                </a:extLst>
              </a:tr>
              <a:tr h="601557">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TOTAL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26</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43</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lnSpc>
                          <a:spcPct val="107000"/>
                        </a:lnSpc>
                        <a:spcAft>
                          <a:spcPts val="800"/>
                        </a:spcAft>
                      </a:pPr>
                      <a:r>
                        <a:rPr lang="en-GB"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TOTAL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a:lnSpc>
                          <a:spcPct val="107000"/>
                        </a:lnSpc>
                        <a:spcAft>
                          <a:spcPts val="800"/>
                        </a:spcAft>
                      </a:pPr>
                      <a:r>
                        <a:rPr lang="en-GB" sz="20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6743" marR="56743"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1261307777"/>
                  </a:ext>
                </a:extLst>
              </a:tr>
              <a:tr h="601557">
                <a:tc>
                  <a:txBody>
                    <a:bodyPr/>
                    <a:lstStyle/>
                    <a:p>
                      <a:pPr algn="just">
                        <a:lnSpc>
                          <a:spcPct val="107000"/>
                        </a:lnSpc>
                        <a:spcAft>
                          <a:spcPts val="800"/>
                        </a:spcAft>
                      </a:pPr>
                      <a:r>
                        <a:rPr lang="en-GB" sz="900" kern="100">
                          <a:effectLst/>
                          <a:latin typeface="Calibri" panose="020F0502020204030204" pitchFamily="34" charset="0"/>
                          <a:ea typeface="Calibri" panose="020F0502020204030204" pitchFamily="34" charset="0"/>
                          <a:cs typeface="Times New Roman" panose="02020603050405020304" pitchFamily="18" charset="0"/>
                        </a:rPr>
                        <a:t> </a:t>
                      </a: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 </a:t>
                      </a: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en-GB" sz="2000" kern="100">
                          <a:effectLst/>
                          <a:latin typeface="Calibri" panose="020F0502020204030204" pitchFamily="34" charset="0"/>
                          <a:ea typeface="Calibri" panose="020F0502020204030204" pitchFamily="34" charset="0"/>
                          <a:cs typeface="Times New Roman" panose="02020603050405020304" pitchFamily="18" charset="0"/>
                        </a:rPr>
                        <a:t> </a:t>
                      </a: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a:noFill/>
                    </a:lnL>
                    <a:lnR>
                      <a:noFill/>
                    </a:lnR>
                    <a:lnT>
                      <a:noFill/>
                    </a:lnT>
                    <a:lnB>
                      <a:noFill/>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2000" kern="100">
                        <a:effectLst/>
                        <a:latin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2000" kern="100" dirty="0">
                        <a:effectLst/>
                        <a:latin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2000" kern="100" dirty="0">
                        <a:effectLst/>
                        <a:latin typeface="Calibri" panose="020F0502020204030204" pitchFamily="34" charset="0"/>
                        <a:cs typeface="Times New Roman" panose="02020603050405020304" pitchFamily="18" charset="0"/>
                      </a:endParaRPr>
                    </a:p>
                  </a:txBody>
                  <a:tcPr marL="56743" marR="5674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6815760"/>
                  </a:ext>
                </a:extLst>
              </a:tr>
            </a:tbl>
          </a:graphicData>
        </a:graphic>
      </p:graphicFrame>
      <p:sp>
        <p:nvSpPr>
          <p:cNvPr id="5" name="TextBox 4">
            <a:extLst>
              <a:ext uri="{FF2B5EF4-FFF2-40B4-BE49-F238E27FC236}">
                <a16:creationId xmlns:a16="http://schemas.microsoft.com/office/drawing/2014/main" id="{CA639E29-A70D-9531-2C82-FFB1E24EA3E8}"/>
              </a:ext>
            </a:extLst>
          </p:cNvPr>
          <p:cNvSpPr txBox="1"/>
          <p:nvPr/>
        </p:nvSpPr>
        <p:spPr>
          <a:xfrm>
            <a:off x="1600200" y="101535"/>
            <a:ext cx="6915150" cy="4001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Staff distribution at the centres by age, by gender and by rank</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8789088"/>
      </p:ext>
    </p:extLst>
  </p:cSld>
  <p:clrMapOvr>
    <a:masterClrMapping/>
  </p:clrMapOvr>
  <p:transition spd="med">
    <p:pull/>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BF6F4A1-FE17-F9CE-7014-65B5172BD0F7}"/>
              </a:ext>
            </a:extLst>
          </p:cNvPr>
          <p:cNvSpPr txBox="1"/>
          <p:nvPr/>
        </p:nvSpPr>
        <p:spPr>
          <a:xfrm>
            <a:off x="3733800" y="228600"/>
            <a:ext cx="2362200" cy="53290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0" i="0" u="none" strike="noStrike" kern="1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rPr>
              <a:t>WFP Training</a:t>
            </a:r>
            <a:endParaRPr kumimoji="0" lang="en-GB" sz="2800" b="0" i="0" u="none" strike="noStrike" kern="1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38422B5-2A11-DE85-AEF3-B65585F80FEE}"/>
              </a:ext>
            </a:extLst>
          </p:cNvPr>
          <p:cNvSpPr txBox="1"/>
          <p:nvPr/>
        </p:nvSpPr>
        <p:spPr>
          <a:xfrm>
            <a:off x="465908" y="4038600"/>
            <a:ext cx="7981949" cy="2462213"/>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2E5395"/>
                </a:solidFill>
                <a:effectLst/>
                <a:uLnTx/>
                <a:uFillTx/>
                <a:latin typeface="Calibri" panose="020F0502020204030204" pitchFamily="34" charset="0"/>
                <a:ea typeface="+mn-ea"/>
                <a:cs typeface="+mn-cs"/>
              </a:rPr>
              <a:t>Modules and topics covered during the training </a:t>
            </a:r>
            <a:endParaRPr kumimoji="0" lang="en-GB"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modules and lessons covered during the training were: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Module 1: Sustainable Soil fertility management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Module 2: Quality seed rice production and maintenance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Module 3: Vegetable production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Module 4: Root and tuber and grain legume production </a:t>
            </a:r>
          </a:p>
        </p:txBody>
      </p:sp>
      <p:sp>
        <p:nvSpPr>
          <p:cNvPr id="13" name="TextBox 12">
            <a:extLst>
              <a:ext uri="{FF2B5EF4-FFF2-40B4-BE49-F238E27FC236}">
                <a16:creationId xmlns:a16="http://schemas.microsoft.com/office/drawing/2014/main" id="{82F65402-B819-0EB6-E163-C8E5FD83F7C5}"/>
              </a:ext>
            </a:extLst>
          </p:cNvPr>
          <p:cNvSpPr txBox="1"/>
          <p:nvPr/>
        </p:nvSpPr>
        <p:spPr>
          <a:xfrm>
            <a:off x="533400" y="1217773"/>
            <a:ext cx="7981950" cy="2123658"/>
          </a:xfrm>
          <a:prstGeom prst="rect">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To enhance food security and empower smallholder farmers, particularly youth and women, Sierra Leone Agricultural Research Institute (SLARI) collaborated with the World Food Programme (WFP), to provided training to MAFS district-level extension staff and community youth contractors (CYCs) on soil management, and the multiplication of rice and specific nutritious vegetables and legumes. </a:t>
            </a:r>
            <a:endParaRPr kumimoji="0" lang="en-GB" sz="2200" b="0" i="0" u="none" strike="noStrike" kern="1200" cap="none" spc="0" normalizeH="0" baseline="0" noProof="0" dirty="0">
              <a:ln>
                <a:noFill/>
              </a:ln>
              <a:solidFill>
                <a:srgbClr val="70AD4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0013370"/>
      </p:ext>
    </p:extLst>
  </p:cSld>
  <p:clrMapOvr>
    <a:masterClrMapping/>
  </p:clrMapOvr>
  <p:transition spd="med">
    <p:pull/>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23BFABF-FA1F-6BFE-D9C7-4286E8795D47}"/>
              </a:ext>
            </a:extLst>
          </p:cNvPr>
          <p:cNvSpPr txBox="1"/>
          <p:nvPr/>
        </p:nvSpPr>
        <p:spPr>
          <a:xfrm>
            <a:off x="341811" y="0"/>
            <a:ext cx="7924800" cy="48320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Trainings were conducted at the cluster level for MAFS extension staff and community youth contractors from seven districts, organized into six clusters: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Cluster 1: </a:t>
            </a:r>
            <a:r>
              <a:rPr kumimoji="0" lang="en-GB" sz="2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Falaba</a:t>
            </a:r>
            <a:r>
              <a:rPr kumimoji="0" lang="en-GB" sz="2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 and </a:t>
            </a:r>
            <a:r>
              <a:rPr kumimoji="0" lang="en-GB" sz="2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Koinadugu</a:t>
            </a:r>
            <a:r>
              <a:rPr kumimoji="0" lang="en-GB" sz="2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Cluster 2: </a:t>
            </a:r>
            <a:r>
              <a:rPr kumimoji="0" lang="en-GB" sz="2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Kambia</a:t>
            </a:r>
            <a:r>
              <a:rPr kumimoji="0" lang="en-GB" sz="2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 and Tonkolili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Cluster 3: </a:t>
            </a:r>
            <a:r>
              <a:rPr kumimoji="0" lang="en-GB" sz="2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Pujehun (</a:t>
            </a:r>
            <a:r>
              <a:rPr kumimoji="0" lang="en-GB" sz="2200" b="0" i="0" u="none" strike="noStrike" kern="1200" cap="none" spc="0" normalizeH="0" baseline="0" noProof="0" dirty="0" err="1">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Malen</a:t>
            </a:r>
            <a:r>
              <a:rPr kumimoji="0" lang="en-GB" sz="2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 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Cluster 4 : </a:t>
            </a:r>
            <a:r>
              <a:rPr kumimoji="0" lang="en-GB" sz="2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Pujehun (</a:t>
            </a:r>
            <a:r>
              <a:rPr kumimoji="0" lang="en-GB" sz="2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Makpele</a:t>
            </a:r>
            <a:r>
              <a:rPr kumimoji="0" lang="en-GB" sz="2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 </a:t>
            </a:r>
            <a:r>
              <a:rPr kumimoji="0" lang="en-GB" sz="2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Barri</a:t>
            </a:r>
            <a:r>
              <a:rPr kumimoji="0" lang="en-GB" sz="2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 </a:t>
            </a:r>
            <a:r>
              <a:rPr kumimoji="0" lang="en-GB" sz="2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Peje</a:t>
            </a:r>
            <a:r>
              <a:rPr kumimoji="0" lang="en-GB" sz="2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Cluster 5: </a:t>
            </a:r>
            <a:r>
              <a:rPr kumimoji="0" lang="en-GB" sz="2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Moyamba</a:t>
            </a:r>
            <a:r>
              <a:rPr kumimoji="0" lang="en-GB" sz="2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Cluster 6: </a:t>
            </a:r>
            <a:r>
              <a:rPr kumimoji="0" lang="en-GB" sz="2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Kenema.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The training was facilitated by SLARI in close coordination with MAFS District staff and WFP staff.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mn-ea"/>
                <a:cs typeface="+mn-cs"/>
              </a:rPr>
              <a:t>A total of 202 participants benefitted from this training</a:t>
            </a:r>
            <a:endParaRPr kumimoji="0" lang="en-GB" sz="2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459430704"/>
      </p:ext>
    </p:extLst>
  </p:cSld>
  <p:clrMapOvr>
    <a:masterClrMapping/>
  </p:clrMapOvr>
  <p:transition spd="med">
    <p:pull/>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923E3524-046C-025F-6F16-1C13BACA00F1}"/>
              </a:ext>
            </a:extLst>
          </p:cNvPr>
          <p:cNvPicPr>
            <a:picLocks noChangeAspect="1"/>
          </p:cNvPicPr>
          <p:nvPr/>
        </p:nvPicPr>
        <p:blipFill>
          <a:blip r:embed="rId2"/>
          <a:stretch>
            <a:fillRect/>
          </a:stretch>
        </p:blipFill>
        <p:spPr>
          <a:xfrm>
            <a:off x="125994" y="152400"/>
            <a:ext cx="4451685" cy="3429000"/>
          </a:xfrm>
          <a:prstGeom prst="rect">
            <a:avLst/>
          </a:prstGeom>
        </p:spPr>
      </p:pic>
      <p:sp>
        <p:nvSpPr>
          <p:cNvPr id="6" name="TextBox 5">
            <a:extLst>
              <a:ext uri="{FF2B5EF4-FFF2-40B4-BE49-F238E27FC236}">
                <a16:creationId xmlns:a16="http://schemas.microsoft.com/office/drawing/2014/main" id="{1149776C-6537-9AE6-48A9-D0972239C5C1}"/>
              </a:ext>
            </a:extLst>
          </p:cNvPr>
          <p:cNvSpPr txBox="1"/>
          <p:nvPr/>
        </p:nvSpPr>
        <p:spPr>
          <a:xfrm>
            <a:off x="125994" y="3886200"/>
            <a:ext cx="4572000" cy="110799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demonstration of climate-smart practices: A (Raised bed versus sunken bed) and B (mulching)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83DBE982-3C40-9F49-CA66-8FF3525E53E0}"/>
              </a:ext>
            </a:extLst>
          </p:cNvPr>
          <p:cNvPicPr>
            <a:picLocks noChangeAspect="1"/>
          </p:cNvPicPr>
          <p:nvPr/>
        </p:nvPicPr>
        <p:blipFill>
          <a:blip r:embed="rId3"/>
          <a:stretch>
            <a:fillRect/>
          </a:stretch>
        </p:blipFill>
        <p:spPr>
          <a:xfrm>
            <a:off x="4872574" y="473043"/>
            <a:ext cx="4181646" cy="3108357"/>
          </a:xfrm>
          <a:prstGeom prst="rect">
            <a:avLst/>
          </a:prstGeom>
        </p:spPr>
      </p:pic>
      <p:sp>
        <p:nvSpPr>
          <p:cNvPr id="5" name="TextBox 4">
            <a:extLst>
              <a:ext uri="{FF2B5EF4-FFF2-40B4-BE49-F238E27FC236}">
                <a16:creationId xmlns:a16="http://schemas.microsoft.com/office/drawing/2014/main" id="{9DE4B6CB-A936-A0DD-F626-84CBC917A5E3}"/>
              </a:ext>
            </a:extLst>
          </p:cNvPr>
          <p:cNvSpPr txBox="1"/>
          <p:nvPr/>
        </p:nvSpPr>
        <p:spPr>
          <a:xfrm>
            <a:off x="381000" y="5715000"/>
            <a:ext cx="7696200" cy="470000"/>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2400" b="0" i="0" u="none" strike="noStrike" kern="1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rPr>
              <a:t>Contracts/MOU signed</a:t>
            </a:r>
          </a:p>
        </p:txBody>
      </p:sp>
    </p:spTree>
    <p:extLst>
      <p:ext uri="{BB962C8B-B14F-4D97-AF65-F5344CB8AC3E}">
        <p14:creationId xmlns:p14="http://schemas.microsoft.com/office/powerpoint/2010/main" val="2874659615"/>
      </p:ext>
    </p:extLst>
  </p:cSld>
  <p:clrMapOvr>
    <a:masterClrMapping/>
  </p:clrMapOvr>
  <p:transition spd="med">
    <p:pull/>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0C99C33-21B2-FDD8-B436-D6F76B90909C}"/>
              </a:ext>
            </a:extLst>
          </p:cNvPr>
          <p:cNvSpPr txBox="1"/>
          <p:nvPr/>
        </p:nvSpPr>
        <p:spPr>
          <a:xfrm>
            <a:off x="1885950" y="136524"/>
            <a:ext cx="4572000" cy="43858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lnSpc>
                <a:spcPct val="107000"/>
              </a:lnSpc>
              <a:spcAft>
                <a:spcPts val="800"/>
              </a:spcAft>
            </a:pPr>
            <a:r>
              <a:rPr lang="en-US" sz="22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Agrodealers and extension Training  </a:t>
            </a:r>
            <a:endParaRPr lang="en-GB" sz="22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4FC41D5-8812-7AC8-A0BE-998E40B6D35B}"/>
              </a:ext>
            </a:extLst>
          </p:cNvPr>
          <p:cNvSpPr txBox="1"/>
          <p:nvPr/>
        </p:nvSpPr>
        <p:spPr>
          <a:xfrm>
            <a:off x="423999" y="4165579"/>
            <a:ext cx="7981950" cy="7694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kumimoji="0" lang="en-GB" sz="220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ea typeface="Tahoma" panose="020B0604030504040204" pitchFamily="34" charset="0"/>
                <a:cs typeface="Tahoma" panose="020B0604030504040204" pitchFamily="34" charset="0"/>
              </a:rPr>
              <a:t>Training of Trainers and Development of Work Plans on Good Agronomic Practices </a:t>
            </a:r>
            <a:endParaRPr lang="en-GB" sz="2200" dirty="0">
              <a:effectLst>
                <a:outerShdw blurRad="38100" dist="38100" dir="2700000" algn="tl">
                  <a:srgbClr val="000000">
                    <a:alpha val="43137"/>
                  </a:srgbClr>
                </a:outerShdw>
              </a:effectLst>
            </a:endParaRPr>
          </a:p>
        </p:txBody>
      </p:sp>
      <p:sp>
        <p:nvSpPr>
          <p:cNvPr id="7" name="TextBox 6">
            <a:extLst>
              <a:ext uri="{FF2B5EF4-FFF2-40B4-BE49-F238E27FC236}">
                <a16:creationId xmlns:a16="http://schemas.microsoft.com/office/drawing/2014/main" id="{AAA1B365-2649-84E4-7C2D-426888ECB7AE}"/>
              </a:ext>
            </a:extLst>
          </p:cNvPr>
          <p:cNvSpPr txBox="1"/>
          <p:nvPr/>
        </p:nvSpPr>
        <p:spPr>
          <a:xfrm>
            <a:off x="423999" y="5372676"/>
            <a:ext cx="7981950" cy="87780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R="0" lvl="0" algn="just" defTabSz="914400" rtl="0" eaLnBrk="1" fontAlgn="auto" latinLnBrk="0" hangingPunct="1">
              <a:lnSpc>
                <a:spcPct val="120000"/>
              </a:lnSpc>
              <a:spcBef>
                <a:spcPts val="1000"/>
              </a:spcBef>
              <a:spcAft>
                <a:spcPts val="0"/>
              </a:spcAft>
              <a:buClrTx/>
              <a:buSzTx/>
              <a:tabLst/>
              <a:defRPr/>
            </a:pPr>
            <a:r>
              <a:rPr kumimoji="0" lang="en-GB" sz="2200" b="0" i="0" u="none" strike="noStrike" kern="1200" cap="none" spc="0" normalizeH="0" baseline="0" noProof="0" dirty="0">
                <a:ln>
                  <a:noFill/>
                </a:ln>
                <a:effectLst>
                  <a:outerShdw blurRad="38100" dist="38100" dir="2700000" algn="tl">
                    <a:srgbClr val="000000">
                      <a:alpha val="43137"/>
                    </a:srgbClr>
                  </a:outerShdw>
                </a:effectLst>
                <a:uLnTx/>
                <a:uFillTx/>
                <a:latin typeface="Calibri" panose="020F0502020204030204"/>
                <a:ea typeface="+mn-ea"/>
                <a:cs typeface="+mn-cs"/>
              </a:rPr>
              <a:t>GAP contribute significantly to the overall sustainability, productivity, and economic viability of agricultural operations</a:t>
            </a:r>
          </a:p>
        </p:txBody>
      </p:sp>
      <p:sp>
        <p:nvSpPr>
          <p:cNvPr id="9" name="TextBox 8">
            <a:extLst>
              <a:ext uri="{FF2B5EF4-FFF2-40B4-BE49-F238E27FC236}">
                <a16:creationId xmlns:a16="http://schemas.microsoft.com/office/drawing/2014/main" id="{C61AC053-4BA7-4A08-00E3-E3D98312C770}"/>
              </a:ext>
            </a:extLst>
          </p:cNvPr>
          <p:cNvSpPr txBox="1"/>
          <p:nvPr/>
        </p:nvSpPr>
        <p:spPr>
          <a:xfrm>
            <a:off x="423999" y="1123564"/>
            <a:ext cx="7911192" cy="105554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spcAft>
                <a:spcPts val="800"/>
              </a:spcAft>
            </a:pPr>
            <a:r>
              <a:rPr lang="en-US" sz="22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Transition Support Facility (TSF) Capacity-Building and Sensitization Workshop to Empowers agrodealers in Sierra Leone</a:t>
            </a:r>
            <a:endParaRPr lang="en-GB" sz="22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D017224B-670B-E624-5F0F-35B8390E1658}"/>
              </a:ext>
            </a:extLst>
          </p:cNvPr>
          <p:cNvSpPr txBox="1"/>
          <p:nvPr/>
        </p:nvSpPr>
        <p:spPr>
          <a:xfrm>
            <a:off x="353241" y="2819317"/>
            <a:ext cx="7981950" cy="76944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US" sz="2200" dirty="0">
                <a:effectLst>
                  <a:outerShdw blurRad="38100" dist="38100" dir="2700000" algn="tl">
                    <a:srgbClr val="000000">
                      <a:alpha val="43137"/>
                    </a:srgbClr>
                  </a:outerShdw>
                </a:effectLst>
                <a:ea typeface="Calibri" panose="020F0502020204030204" pitchFamily="34" charset="0"/>
              </a:rPr>
              <a:t>Acting Director General of the SLARI chaired the workshop, ensuring smooth proceedings and active participation from all trainees. </a:t>
            </a:r>
            <a:endParaRPr lang="en-GB" sz="2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52465822"/>
      </p:ext>
    </p:extLst>
  </p:cSld>
  <p:clrMapOvr>
    <a:masterClrMapping/>
  </p:clrMapOvr>
  <p:transition spd="med">
    <p:pull/>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 name="Image 14339">
            <a:extLst>
              <a:ext uri="{FF2B5EF4-FFF2-40B4-BE49-F238E27FC236}">
                <a16:creationId xmlns:a16="http://schemas.microsoft.com/office/drawing/2014/main" id="{54809DD7-90F3-643D-5C45-B1F0FCB805A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384" y="74929"/>
            <a:ext cx="4277220" cy="2851800"/>
          </a:xfrm>
          <a:prstGeom prst="rect">
            <a:avLst/>
          </a:prstGeom>
          <a:noFill/>
          <a:ln>
            <a:noFill/>
          </a:ln>
        </p:spPr>
      </p:pic>
      <p:pic>
        <p:nvPicPr>
          <p:cNvPr id="3" name="Image 267868610">
            <a:extLst>
              <a:ext uri="{FF2B5EF4-FFF2-40B4-BE49-F238E27FC236}">
                <a16:creationId xmlns:a16="http://schemas.microsoft.com/office/drawing/2014/main" id="{124745DE-77DF-6232-DD67-DA9F5B9A5B9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1585" y="136523"/>
            <a:ext cx="4182395" cy="2790205"/>
          </a:xfrm>
          <a:prstGeom prst="rect">
            <a:avLst/>
          </a:prstGeom>
          <a:noFill/>
          <a:ln>
            <a:noFill/>
          </a:ln>
        </p:spPr>
      </p:pic>
      <p:pic>
        <p:nvPicPr>
          <p:cNvPr id="5" name="Image 267868612">
            <a:extLst>
              <a:ext uri="{FF2B5EF4-FFF2-40B4-BE49-F238E27FC236}">
                <a16:creationId xmlns:a16="http://schemas.microsoft.com/office/drawing/2014/main" id="{A75CCDA3-AF17-BE64-5F65-98E194E7A1E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384" y="3759926"/>
            <a:ext cx="4277220" cy="2851151"/>
          </a:xfrm>
          <a:prstGeom prst="rect">
            <a:avLst/>
          </a:prstGeom>
          <a:noFill/>
          <a:ln>
            <a:noFill/>
          </a:ln>
        </p:spPr>
      </p:pic>
      <p:pic>
        <p:nvPicPr>
          <p:cNvPr id="6" name="Image 267868609">
            <a:extLst>
              <a:ext uri="{FF2B5EF4-FFF2-40B4-BE49-F238E27FC236}">
                <a16:creationId xmlns:a16="http://schemas.microsoft.com/office/drawing/2014/main" id="{EFB9F5F5-8D35-F9E0-B77B-C32E166F899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84168" y="3711712"/>
            <a:ext cx="4277716" cy="2851150"/>
          </a:xfrm>
          <a:prstGeom prst="rect">
            <a:avLst/>
          </a:prstGeom>
          <a:noFill/>
          <a:ln>
            <a:noFill/>
          </a:ln>
        </p:spPr>
      </p:pic>
    </p:spTree>
    <p:extLst>
      <p:ext uri="{BB962C8B-B14F-4D97-AF65-F5344CB8AC3E}">
        <p14:creationId xmlns:p14="http://schemas.microsoft.com/office/powerpoint/2010/main" val="785861464"/>
      </p:ext>
    </p:extLst>
  </p:cSld>
  <p:clrMapOvr>
    <a:masterClrMapping/>
  </p:clrMapOvr>
  <p:transition spd="med">
    <p:pull/>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AF0C89C-E9A8-BD48-68A6-7B06A6758866}"/>
              </a:ext>
            </a:extLst>
          </p:cNvPr>
          <p:cNvSpPr txBox="1"/>
          <p:nvPr/>
        </p:nvSpPr>
        <p:spPr>
          <a:xfrm>
            <a:off x="685800" y="2362200"/>
            <a:ext cx="8458200" cy="385176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lnSpc>
                <a:spcPct val="107000"/>
              </a:lnSpc>
              <a:spcAft>
                <a:spcPts val="800"/>
              </a:spcAft>
            </a:pPr>
            <a:r>
              <a:rPr lang="en-US"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Activate the Commercialization and Business Development Committee</a:t>
            </a:r>
          </a:p>
          <a:p>
            <a:pPr lvl="0">
              <a:lnSpc>
                <a:spcPct val="107000"/>
              </a:lnSpc>
              <a:spcAft>
                <a:spcPts val="800"/>
              </a:spcAft>
            </a:pPr>
            <a:r>
              <a:rPr lang="en-US"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Create SLARI Documentary</a:t>
            </a:r>
          </a:p>
          <a:p>
            <a:pPr lvl="0">
              <a:lnSpc>
                <a:spcPct val="107000"/>
              </a:lnSpc>
              <a:spcAft>
                <a:spcPts val="800"/>
              </a:spcAft>
            </a:pPr>
            <a:r>
              <a:rPr lang="en-US"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Review SLARI Strategic Plan</a:t>
            </a:r>
          </a:p>
          <a:p>
            <a:pPr lvl="0">
              <a:lnSpc>
                <a:spcPct val="107000"/>
              </a:lnSpc>
              <a:spcAft>
                <a:spcPts val="800"/>
              </a:spcAft>
            </a:pPr>
            <a:r>
              <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Review SLARI Conditions of Service </a:t>
            </a:r>
          </a:p>
          <a:p>
            <a:pPr lvl="0">
              <a:lnSpc>
                <a:spcPct val="107000"/>
              </a:lnSpc>
              <a:spcAft>
                <a:spcPts val="800"/>
              </a:spcAft>
            </a:pPr>
            <a:r>
              <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Expand Radio and TV appearances</a:t>
            </a:r>
          </a:p>
          <a:p>
            <a:pPr lvl="0">
              <a:lnSpc>
                <a:spcPct val="107000"/>
              </a:lnSpc>
              <a:spcAft>
                <a:spcPts val="800"/>
              </a:spcAft>
            </a:pPr>
            <a:r>
              <a:rPr lang="en-US"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Acting positions in SLARI </a:t>
            </a:r>
          </a:p>
          <a:p>
            <a:pPr lvl="0">
              <a:lnSpc>
                <a:spcPct val="107000"/>
              </a:lnSpc>
              <a:spcAft>
                <a:spcPts val="800"/>
              </a:spcAft>
            </a:pPr>
            <a:r>
              <a:rPr lang="en-US"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Expand </a:t>
            </a:r>
            <a:r>
              <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Technology Park for </a:t>
            </a:r>
            <a:r>
              <a:rPr lang="en-GB" sz="2400" kern="100"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outscaling</a:t>
            </a:r>
            <a:r>
              <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technologies</a:t>
            </a:r>
          </a:p>
        </p:txBody>
      </p:sp>
      <p:sp>
        <p:nvSpPr>
          <p:cNvPr id="14" name="TextBox 13">
            <a:extLst>
              <a:ext uri="{FF2B5EF4-FFF2-40B4-BE49-F238E27FC236}">
                <a16:creationId xmlns:a16="http://schemas.microsoft.com/office/drawing/2014/main" id="{86AAF37F-37F8-8E81-B02E-F6A5185E3202}"/>
              </a:ext>
            </a:extLst>
          </p:cNvPr>
          <p:cNvSpPr txBox="1"/>
          <p:nvPr/>
        </p:nvSpPr>
        <p:spPr>
          <a:xfrm>
            <a:off x="2590800" y="525984"/>
            <a:ext cx="3260035"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0" i="0" u="none" strike="noStrike" kern="1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rPr>
              <a:t>LOOKING FORWARD</a:t>
            </a:r>
          </a:p>
        </p:txBody>
      </p:sp>
    </p:spTree>
    <p:extLst>
      <p:ext uri="{BB962C8B-B14F-4D97-AF65-F5344CB8AC3E}">
        <p14:creationId xmlns:p14="http://schemas.microsoft.com/office/powerpoint/2010/main" val="557623421"/>
      </p:ext>
    </p:extLst>
  </p:cSld>
  <p:clrMapOvr>
    <a:masterClrMapping/>
  </p:clrMapOvr>
  <p:transition spd="med">
    <p:pull/>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52400" y="2062605"/>
            <a:ext cx="8964613" cy="2895599"/>
          </a:xfrm>
        </p:spPr>
        <p:txBody>
          <a:bodyPr>
            <a:normAutofit/>
          </a:bodyPr>
          <a:lstStyle/>
          <a:p>
            <a:pPr algn="ctr">
              <a:lnSpc>
                <a:spcPct val="107000"/>
              </a:lnSpc>
              <a:spcAft>
                <a:spcPts val="800"/>
              </a:spcAft>
            </a:pPr>
            <a:br>
              <a:rPr lang="en-GB" altLang="en-US" sz="3200" b="1" dirty="0">
                <a:solidFill>
                  <a:srgbClr val="C00000"/>
                </a:solidFill>
                <a:latin typeface="Aharoni" pitchFamily="2" charset="-79"/>
                <a:ea typeface="ＭＳ Ｐゴシック" pitchFamily="34" charset="-128"/>
                <a:cs typeface="Aharoni" pitchFamily="2" charset="-79"/>
              </a:rPr>
            </a:br>
            <a:r>
              <a:rPr lang="en-GB" sz="4000" b="1" kern="100" dirty="0">
                <a:ln w="9525" cap="flat" cmpd="sng" algn="ctr">
                  <a:solidFill>
                    <a:srgbClr val="FFFFFF"/>
                  </a:solidFill>
                  <a:prstDash val="solid"/>
                  <a:round/>
                </a:ln>
                <a:effectLst>
                  <a:outerShdw blurRad="38100" dist="38100" dir="2700000" algn="tl">
                    <a:srgbClr val="000000">
                      <a:alpha val="43137"/>
                    </a:srgbClr>
                  </a:outerShdw>
                </a:effectLst>
                <a:latin typeface="Baskerville Old Face" panose="02020602080505020303" pitchFamily="18" charset="0"/>
                <a:ea typeface="Calibri" panose="020F0502020204030204" pitchFamily="34" charset="0"/>
                <a:cs typeface="Times New Roman" panose="02020603050405020304" pitchFamily="18" charset="0"/>
              </a:rPr>
              <a:t>THANK YOU FOR YOUR ATTENTION</a:t>
            </a:r>
            <a:br>
              <a:rPr lang="en-GB" sz="3100" b="1" kern="100" dirty="0">
                <a:effectLst/>
                <a:latin typeface="Berlin Sans FB" panose="020E0602020502020306" pitchFamily="34" charset="0"/>
                <a:ea typeface="Calibri" panose="020F0502020204030204" pitchFamily="34" charset="0"/>
                <a:cs typeface="Times New Roman" panose="02020603050405020304" pitchFamily="18" charset="0"/>
              </a:rPr>
            </a:br>
            <a:endParaRPr lang="en-GB" altLang="en-US" sz="3100" b="1" dirty="0">
              <a:solidFill>
                <a:schemeClr val="bg1"/>
              </a:solidFill>
              <a:latin typeface="Berlin Sans FB" panose="020E0602020502020306" pitchFamily="34" charset="0"/>
              <a:ea typeface="ＭＳ Ｐゴシック" pitchFamily="34" charset="-128"/>
            </a:endParaRPr>
          </a:p>
        </p:txBody>
      </p:sp>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3009900" y="55408"/>
            <a:ext cx="3124200" cy="985214"/>
          </a:xfrm>
          <a:prstGeom prst="rect">
            <a:avLst/>
          </a:prstGeom>
        </p:spPr>
      </p:pic>
    </p:spTree>
    <p:extLst>
      <p:ext uri="{BB962C8B-B14F-4D97-AF65-F5344CB8AC3E}">
        <p14:creationId xmlns:p14="http://schemas.microsoft.com/office/powerpoint/2010/main" val="3904718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7AC9762-2FD8-8E57-E63C-2BD577735C5C}"/>
              </a:ext>
            </a:extLst>
          </p:cNvPr>
          <p:cNvSpPr txBox="1"/>
          <p:nvPr/>
        </p:nvSpPr>
        <p:spPr>
          <a:xfrm>
            <a:off x="419100" y="1447800"/>
            <a:ext cx="8305800" cy="368222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ct val="200000"/>
              </a:lnSpc>
              <a:spcAft>
                <a:spcPts val="800"/>
              </a:spcAft>
            </a:pPr>
            <a:r>
              <a:rPr lang="en-US"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The minimum terms and conditions of service of the Institute shall be determined by Council and be made equivalent to or better than those of Vice-Chancellors and Principals of Njala University, University of Sierra Leone or other public universities in Sierra Leone.</a:t>
            </a:r>
            <a:endPar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0F978931-D9D4-1CF1-AD08-42C2660FF74F}"/>
              </a:ext>
            </a:extLst>
          </p:cNvPr>
          <p:cNvSpPr txBox="1"/>
          <p:nvPr/>
        </p:nvSpPr>
        <p:spPr>
          <a:xfrm>
            <a:off x="876300" y="193203"/>
            <a:ext cx="7391400" cy="53290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marR="0" lvl="0" algn="l" defTabSz="914400" rtl="0" eaLnBrk="1" fontAlgn="auto" latinLnBrk="0" hangingPunct="1">
              <a:lnSpc>
                <a:spcPct val="107000"/>
              </a:lnSpc>
              <a:spcBef>
                <a:spcPts val="0"/>
              </a:spcBef>
              <a:spcAft>
                <a:spcPts val="800"/>
              </a:spcAft>
              <a:buClrTx/>
              <a:buSzTx/>
              <a:tabLst/>
              <a:defRPr/>
            </a:pPr>
            <a:r>
              <a:rPr kumimoji="0" lang="en-US" sz="2800" b="1" i="0" u="none" strike="noStrike" kern="100" cap="none" spc="0" normalizeH="0" baseline="0" noProof="0" dirty="0">
                <a:ln>
                  <a:noFill/>
                </a:ln>
                <a:solidFill>
                  <a:schemeClr val="accent1"/>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rPr>
              <a:t>Ensuring that the SLARI Act of 2023 is activated  </a:t>
            </a:r>
            <a:endParaRPr kumimoji="0" lang="en-GB" sz="2800" b="1" i="0" u="none" strike="noStrike" kern="100" cap="none" spc="0" normalizeH="0" baseline="0" noProof="0" dirty="0">
              <a:ln>
                <a:noFill/>
              </a:ln>
              <a:solidFill>
                <a:schemeClr val="accent1"/>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7428235"/>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B446444-B8A8-E10D-A594-0AB4FBED713D}"/>
              </a:ext>
            </a:extLst>
          </p:cNvPr>
          <p:cNvSpPr txBox="1"/>
          <p:nvPr/>
        </p:nvSpPr>
        <p:spPr>
          <a:xfrm>
            <a:off x="1066800" y="2598933"/>
            <a:ext cx="7315200" cy="166013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457200" indent="-457200">
              <a:lnSpc>
                <a:spcPct val="107000"/>
              </a:lnSpc>
              <a:spcAft>
                <a:spcPts val="800"/>
              </a:spcAft>
              <a:buFont typeface="Wingdings" panose="05000000000000000000" pitchFamily="2" charset="2"/>
              <a:buChar char="q"/>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Harmonize Salaries in line with universities</a:t>
            </a:r>
            <a:endParaRPr lang="en-GB"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q"/>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Retirement age for Senior Staff</a:t>
            </a:r>
            <a:endParaRPr lang="en-GB"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q"/>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Staff replacement</a:t>
            </a:r>
            <a:endParaRPr lang="en-GB"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915DEAD6-C8B1-0E64-106F-14B1FE990A75}"/>
              </a:ext>
            </a:extLst>
          </p:cNvPr>
          <p:cNvSpPr txBox="1"/>
          <p:nvPr/>
        </p:nvSpPr>
        <p:spPr>
          <a:xfrm>
            <a:off x="3771900" y="609600"/>
            <a:ext cx="1600200"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8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Issues</a:t>
            </a:r>
            <a:endParaRPr lang="en-GB" sz="2800" b="1"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2248334"/>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974C3D-9671-452C-8A22-11C883F6E4DB}" type="slidenum">
              <a:rPr kumimoji="0" lang="en-GB"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1F94F7F-1C7D-8A7D-DB6E-D7226FD8876B}"/>
              </a:ext>
            </a:extLst>
          </p:cNvPr>
          <p:cNvSpPr txBox="1"/>
          <p:nvPr/>
        </p:nvSpPr>
        <p:spPr>
          <a:xfrm>
            <a:off x="228599" y="2042704"/>
            <a:ext cx="8439149" cy="411824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lvl="0" indent="-342900" algn="just">
              <a:lnSpc>
                <a:spcPct val="150000"/>
              </a:lnSpc>
              <a:spcAft>
                <a:spcPts val="800"/>
              </a:spcAft>
              <a:buFont typeface="Wingdings" panose="05000000000000000000" pitchFamily="2" charset="2"/>
              <a:buChar char="q"/>
            </a:pPr>
            <a:r>
              <a:rPr lang="en-US"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The object for which the Institute is established is to serve as the national agricultural technological research body of institute responsible to:</a:t>
            </a:r>
            <a:endPar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q"/>
            </a:pPr>
            <a:r>
              <a:rPr lang="en-GB" sz="24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conduct, facilitate, promote, coordinate and regulate a national food system through the Food Systems Research Platform; participate in agricultural innovations and technology transfer processes.</a:t>
            </a:r>
          </a:p>
        </p:txBody>
      </p:sp>
      <p:sp>
        <p:nvSpPr>
          <p:cNvPr id="6" name="TextBox 5">
            <a:extLst>
              <a:ext uri="{FF2B5EF4-FFF2-40B4-BE49-F238E27FC236}">
                <a16:creationId xmlns:a16="http://schemas.microsoft.com/office/drawing/2014/main" id="{71E6135C-9A4B-715A-567D-CA332F554DD7}"/>
              </a:ext>
            </a:extLst>
          </p:cNvPr>
          <p:cNvSpPr txBox="1"/>
          <p:nvPr/>
        </p:nvSpPr>
        <p:spPr>
          <a:xfrm>
            <a:off x="228600" y="151834"/>
            <a:ext cx="8439150" cy="114307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kumimoji="0" lang="en-US" sz="2400" b="0" i="0" u="none" strike="noStrike" kern="100" cap="none" spc="0" normalizeH="0" baseline="0" noProof="0" dirty="0">
                <a:ln>
                  <a:noFill/>
                </a:ln>
                <a:solidFill>
                  <a:schemeClr val="accent1"/>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rPr>
              <a:t>Reactivate the Annual Work Planning and Performance Conference (</a:t>
            </a:r>
            <a:r>
              <a:rPr kumimoji="0" lang="en-GB" sz="2400" b="0" i="0" u="none" strike="noStrike" kern="100" cap="none" spc="0" normalizeH="0" baseline="0" noProof="0" dirty="0">
                <a:ln>
                  <a:noFill/>
                </a:ln>
                <a:solidFill>
                  <a:schemeClr val="accent1"/>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rPr>
              <a:t>Food Systems Research Platform)</a:t>
            </a:r>
            <a:r>
              <a:rPr kumimoji="0" lang="en-US" sz="2400" b="0" i="0" u="none" strike="noStrike" kern="100" cap="none" spc="0" normalizeH="0" baseline="0" noProof="0" dirty="0">
                <a:ln>
                  <a:noFill/>
                </a:ln>
                <a:solidFill>
                  <a:schemeClr val="accent1"/>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Times New Roman" panose="02020603050405020304" pitchFamily="18" charset="0"/>
              </a:rPr>
              <a:t> of 2024. </a:t>
            </a:r>
            <a:endParaRPr lang="en-GB" dirty="0">
              <a:solidFill>
                <a:schemeClr val="accent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8933579"/>
      </p:ext>
    </p:extLst>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36795</TotalTime>
  <Words>2351</Words>
  <Application>Microsoft Office PowerPoint</Application>
  <PresentationFormat>On-screen Show (4:3)</PresentationFormat>
  <Paragraphs>595</Paragraphs>
  <Slides>69</Slides>
  <Notes>0</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69</vt:i4>
      </vt:variant>
    </vt:vector>
  </HeadingPairs>
  <TitlesOfParts>
    <vt:vector size="84" baseType="lpstr">
      <vt:lpstr>ＭＳ Ｐゴシック</vt:lpstr>
      <vt:lpstr>Agency FB</vt:lpstr>
      <vt:lpstr>Aharoni</vt:lpstr>
      <vt:lpstr>Arial</vt:lpstr>
      <vt:lpstr>Arial Narrow</vt:lpstr>
      <vt:lpstr>Baskerville Old Face</vt:lpstr>
      <vt:lpstr>Berlin Sans FB</vt:lpstr>
      <vt:lpstr>Calibri</vt:lpstr>
      <vt:lpstr>Calibri Light</vt:lpstr>
      <vt:lpstr>Symbol</vt:lpstr>
      <vt:lpstr>Tahoma</vt:lpstr>
      <vt:lpstr>Times New Roman</vt:lpstr>
      <vt:lpstr>Wingdings</vt:lpstr>
      <vt:lpstr>Office Theme</vt:lpstr>
      <vt:lpstr>1_Office Theme</vt:lpstr>
      <vt:lpstr> Report to SLARI Council   by   Acting Director-General - Dr Abdul Rahman Conteh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THANK YOU FOR YOUR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Sierra Leone Post Ebola Recovery Strategy Framework Paper</dc:title>
  <dc:creator>SHEKA</dc:creator>
  <cp:lastModifiedBy>Abdul Conteh</cp:lastModifiedBy>
  <cp:revision>1458</cp:revision>
  <cp:lastPrinted>2024-07-26T02:28:21Z</cp:lastPrinted>
  <dcterms:created xsi:type="dcterms:W3CDTF">2015-02-12T10:09:05Z</dcterms:created>
  <dcterms:modified xsi:type="dcterms:W3CDTF">2024-07-30T07:43:06Z</dcterms:modified>
</cp:coreProperties>
</file>