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45" r:id="rId1"/>
  </p:sldMasterIdLst>
  <p:notesMasterIdLst>
    <p:notesMasterId r:id="rId66"/>
  </p:notesMasterIdLst>
  <p:handoutMasterIdLst>
    <p:handoutMasterId r:id="rId67"/>
  </p:handoutMasterIdLst>
  <p:sldIdLst>
    <p:sldId id="256" r:id="rId2"/>
    <p:sldId id="706" r:id="rId3"/>
    <p:sldId id="709" r:id="rId4"/>
    <p:sldId id="710" r:id="rId5"/>
    <p:sldId id="712" r:id="rId6"/>
    <p:sldId id="713" r:id="rId7"/>
    <p:sldId id="711" r:id="rId8"/>
    <p:sldId id="637" r:id="rId9"/>
    <p:sldId id="638" r:id="rId10"/>
    <p:sldId id="639" r:id="rId11"/>
    <p:sldId id="663" r:id="rId12"/>
    <p:sldId id="664" r:id="rId13"/>
    <p:sldId id="640" r:id="rId14"/>
    <p:sldId id="666" r:id="rId15"/>
    <p:sldId id="665" r:id="rId16"/>
    <p:sldId id="668" r:id="rId17"/>
    <p:sldId id="669" r:id="rId18"/>
    <p:sldId id="657" r:id="rId19"/>
    <p:sldId id="667" r:id="rId20"/>
    <p:sldId id="672" r:id="rId21"/>
    <p:sldId id="674" r:id="rId22"/>
    <p:sldId id="673" r:id="rId23"/>
    <p:sldId id="656" r:id="rId24"/>
    <p:sldId id="678" r:id="rId25"/>
    <p:sldId id="679" r:id="rId26"/>
    <p:sldId id="677" r:id="rId27"/>
    <p:sldId id="676" r:id="rId28"/>
    <p:sldId id="654" r:id="rId29"/>
    <p:sldId id="695" r:id="rId30"/>
    <p:sldId id="694" r:id="rId31"/>
    <p:sldId id="681" r:id="rId32"/>
    <p:sldId id="682" r:id="rId33"/>
    <p:sldId id="653" r:id="rId34"/>
    <p:sldId id="683" r:id="rId35"/>
    <p:sldId id="696" r:id="rId36"/>
    <p:sldId id="684" r:id="rId37"/>
    <p:sldId id="685" r:id="rId38"/>
    <p:sldId id="662" r:id="rId39"/>
    <p:sldId id="697" r:id="rId40"/>
    <p:sldId id="698" r:id="rId41"/>
    <p:sldId id="702" r:id="rId42"/>
    <p:sldId id="688" r:id="rId43"/>
    <p:sldId id="701" r:id="rId44"/>
    <p:sldId id="700" r:id="rId45"/>
    <p:sldId id="699" r:id="rId46"/>
    <p:sldId id="703" r:id="rId47"/>
    <p:sldId id="661" r:id="rId48"/>
    <p:sldId id="660" r:id="rId49"/>
    <p:sldId id="686" r:id="rId50"/>
    <p:sldId id="690" r:id="rId51"/>
    <p:sldId id="689" r:id="rId52"/>
    <p:sldId id="646" r:id="rId53"/>
    <p:sldId id="704" r:id="rId54"/>
    <p:sldId id="659" r:id="rId55"/>
    <p:sldId id="652" r:id="rId56"/>
    <p:sldId id="693" r:id="rId57"/>
    <p:sldId id="692" r:id="rId58"/>
    <p:sldId id="705" r:id="rId59"/>
    <p:sldId id="716" r:id="rId60"/>
    <p:sldId id="717" r:id="rId61"/>
    <p:sldId id="715" r:id="rId62"/>
    <p:sldId id="714" r:id="rId63"/>
    <p:sldId id="718" r:id="rId64"/>
    <p:sldId id="632" r:id="rId6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3690" autoAdjust="0"/>
  </p:normalViewPr>
  <p:slideViewPr>
    <p:cSldViewPr>
      <p:cViewPr varScale="1">
        <p:scale>
          <a:sx n="66" d="100"/>
          <a:sy n="66" d="100"/>
        </p:scale>
        <p:origin x="1304" y="32"/>
      </p:cViewPr>
      <p:guideLst>
        <p:guide orient="horz" pos="2160"/>
        <p:guide pos="2880"/>
      </p:guideLst>
    </p:cSldViewPr>
  </p:slideViewPr>
  <p:outlineViewPr>
    <p:cViewPr>
      <p:scale>
        <a:sx n="33" d="100"/>
        <a:sy n="33" d="100"/>
      </p:scale>
      <p:origin x="0" y="-1352"/>
    </p:cViewPr>
  </p:outlineViewPr>
  <p:notesTextViewPr>
    <p:cViewPr>
      <p:scale>
        <a:sx n="100" d="100"/>
        <a:sy n="100" d="100"/>
      </p:scale>
      <p:origin x="0" y="0"/>
    </p:cViewPr>
  </p:notesTextViewPr>
  <p:sorterViewPr>
    <p:cViewPr varScale="1">
      <p:scale>
        <a:sx n="100" d="100"/>
        <a:sy n="100" d="100"/>
      </p:scale>
      <p:origin x="0" y="-1952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170718" cy="480059"/>
          </a:xfrm>
          <a:prstGeom prst="rect">
            <a:avLst/>
          </a:prstGeom>
        </p:spPr>
        <p:txBody>
          <a:bodyPr vert="horz" lIns="94787" tIns="47393" rIns="94787" bIns="47393"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sz="quarter" idx="1"/>
          </p:nvPr>
        </p:nvSpPr>
        <p:spPr>
          <a:xfrm>
            <a:off x="4142775" y="2"/>
            <a:ext cx="3170718" cy="480059"/>
          </a:xfrm>
          <a:prstGeom prst="rect">
            <a:avLst/>
          </a:prstGeom>
        </p:spPr>
        <p:txBody>
          <a:bodyPr vert="horz" wrap="square" lIns="94787" tIns="47393" rIns="94787" bIns="47393" numCol="1" anchor="t" anchorCtr="0" compatLnSpc="1">
            <a:prstTxWarp prst="textNoShape">
              <a:avLst/>
            </a:prstTxWarp>
          </a:bodyPr>
          <a:lstStyle>
            <a:lvl1pPr algn="r">
              <a:defRPr sz="1200">
                <a:latin typeface="Calibri" pitchFamily="34" charset="0"/>
              </a:defRPr>
            </a:lvl1pPr>
          </a:lstStyle>
          <a:p>
            <a:pPr>
              <a:defRPr/>
            </a:pPr>
            <a:fld id="{8F69BC55-F3DC-42E5-9700-C251BF504AD1}" type="datetimeFigureOut">
              <a:rPr lang="en-GB"/>
              <a:pPr>
                <a:defRPr/>
              </a:pPr>
              <a:t>17/12/2025</a:t>
            </a:fld>
            <a:endParaRPr lang="en-GB"/>
          </a:p>
        </p:txBody>
      </p:sp>
      <p:sp>
        <p:nvSpPr>
          <p:cNvPr id="4" name="Footer Placeholder 3"/>
          <p:cNvSpPr>
            <a:spLocks noGrp="1"/>
          </p:cNvSpPr>
          <p:nvPr>
            <p:ph type="ftr" sz="quarter" idx="2"/>
          </p:nvPr>
        </p:nvSpPr>
        <p:spPr>
          <a:xfrm>
            <a:off x="0" y="9119598"/>
            <a:ext cx="3170718" cy="480059"/>
          </a:xfrm>
          <a:prstGeom prst="rect">
            <a:avLst/>
          </a:prstGeom>
        </p:spPr>
        <p:txBody>
          <a:bodyPr vert="horz" lIns="94787" tIns="47393" rIns="94787" bIns="47393"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5" name="Slide Number Placeholder 4"/>
          <p:cNvSpPr>
            <a:spLocks noGrp="1"/>
          </p:cNvSpPr>
          <p:nvPr>
            <p:ph type="sldNum" sz="quarter" idx="3"/>
          </p:nvPr>
        </p:nvSpPr>
        <p:spPr>
          <a:xfrm>
            <a:off x="4142775" y="9119598"/>
            <a:ext cx="3170718" cy="480059"/>
          </a:xfrm>
          <a:prstGeom prst="rect">
            <a:avLst/>
          </a:prstGeom>
        </p:spPr>
        <p:txBody>
          <a:bodyPr vert="horz" wrap="square" lIns="94787" tIns="47393" rIns="94787" bIns="47393" numCol="1" anchor="b" anchorCtr="0" compatLnSpc="1">
            <a:prstTxWarp prst="textNoShape">
              <a:avLst/>
            </a:prstTxWarp>
          </a:bodyPr>
          <a:lstStyle>
            <a:lvl1pPr algn="r">
              <a:defRPr sz="1200">
                <a:latin typeface="Calibri" pitchFamily="34" charset="0"/>
              </a:defRPr>
            </a:lvl1pPr>
          </a:lstStyle>
          <a:p>
            <a:pPr>
              <a:defRPr/>
            </a:pPr>
            <a:fld id="{92992C6D-A48F-4DE3-B857-8669E3E4F258}" type="slidenum">
              <a:rPr lang="en-GB"/>
              <a:pPr>
                <a:defRPr/>
              </a:pPr>
              <a:t>‹#›</a:t>
            </a:fld>
            <a:endParaRPr lang="en-GB"/>
          </a:p>
        </p:txBody>
      </p:sp>
    </p:spTree>
    <p:extLst>
      <p:ext uri="{BB962C8B-B14F-4D97-AF65-F5344CB8AC3E}">
        <p14:creationId xmlns:p14="http://schemas.microsoft.com/office/powerpoint/2010/main" val="2052003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170718" cy="480059"/>
          </a:xfrm>
          <a:prstGeom prst="rect">
            <a:avLst/>
          </a:prstGeom>
        </p:spPr>
        <p:txBody>
          <a:bodyPr vert="horz" lIns="94787" tIns="47393" rIns="94787" bIns="47393"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idx="1"/>
          </p:nvPr>
        </p:nvSpPr>
        <p:spPr>
          <a:xfrm>
            <a:off x="4142775" y="2"/>
            <a:ext cx="3170718" cy="480059"/>
          </a:xfrm>
          <a:prstGeom prst="rect">
            <a:avLst/>
          </a:prstGeom>
        </p:spPr>
        <p:txBody>
          <a:bodyPr vert="horz" wrap="square" lIns="94787" tIns="47393" rIns="94787" bIns="47393" numCol="1" anchor="t" anchorCtr="0" compatLnSpc="1">
            <a:prstTxWarp prst="textNoShape">
              <a:avLst/>
            </a:prstTxWarp>
          </a:bodyPr>
          <a:lstStyle>
            <a:lvl1pPr algn="r">
              <a:defRPr sz="1200">
                <a:latin typeface="Calibri" pitchFamily="34" charset="0"/>
              </a:defRPr>
            </a:lvl1pPr>
          </a:lstStyle>
          <a:p>
            <a:pPr>
              <a:defRPr/>
            </a:pPr>
            <a:fld id="{BAB351F9-85D4-46CC-B43D-A197D91DFE2A}" type="datetimeFigureOut">
              <a:rPr lang="en-GB"/>
              <a:pPr>
                <a:defRPr/>
              </a:pPr>
              <a:t>17/12/2025</a:t>
            </a:fld>
            <a:endParaRPr lang="en-GB"/>
          </a:p>
        </p:txBody>
      </p:sp>
      <p:sp>
        <p:nvSpPr>
          <p:cNvPr id="4" name="Slide Image Placeholder 3"/>
          <p:cNvSpPr>
            <a:spLocks noGrp="1" noRot="1" noChangeAspect="1"/>
          </p:cNvSpPr>
          <p:nvPr>
            <p:ph type="sldImg" idx="2"/>
          </p:nvPr>
        </p:nvSpPr>
        <p:spPr>
          <a:xfrm>
            <a:off x="1258888" y="722313"/>
            <a:ext cx="4797425" cy="3597275"/>
          </a:xfrm>
          <a:prstGeom prst="rect">
            <a:avLst/>
          </a:prstGeom>
          <a:noFill/>
          <a:ln w="12700">
            <a:solidFill>
              <a:prstClr val="black"/>
            </a:solidFill>
          </a:ln>
        </p:spPr>
        <p:txBody>
          <a:bodyPr vert="horz" lIns="94787" tIns="47393" rIns="94787" bIns="47393" rtlCol="0" anchor="ctr"/>
          <a:lstStyle/>
          <a:p>
            <a:pPr lvl="0"/>
            <a:endParaRPr lang="en-GB" noProof="0"/>
          </a:p>
        </p:txBody>
      </p:sp>
      <p:sp>
        <p:nvSpPr>
          <p:cNvPr id="5" name="Notes Placeholder 4"/>
          <p:cNvSpPr>
            <a:spLocks noGrp="1"/>
          </p:cNvSpPr>
          <p:nvPr>
            <p:ph type="body" sz="quarter" idx="3"/>
          </p:nvPr>
        </p:nvSpPr>
        <p:spPr>
          <a:xfrm>
            <a:off x="731180" y="4561343"/>
            <a:ext cx="5852843" cy="4320540"/>
          </a:xfrm>
          <a:prstGeom prst="rect">
            <a:avLst/>
          </a:prstGeom>
        </p:spPr>
        <p:txBody>
          <a:bodyPr vert="horz" lIns="94787" tIns="47393" rIns="94787" bIns="47393"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119598"/>
            <a:ext cx="3170718" cy="480059"/>
          </a:xfrm>
          <a:prstGeom prst="rect">
            <a:avLst/>
          </a:prstGeom>
        </p:spPr>
        <p:txBody>
          <a:bodyPr vert="horz" lIns="94787" tIns="47393" rIns="94787" bIns="47393"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7" name="Slide Number Placeholder 6"/>
          <p:cNvSpPr>
            <a:spLocks noGrp="1"/>
          </p:cNvSpPr>
          <p:nvPr>
            <p:ph type="sldNum" sz="quarter" idx="5"/>
          </p:nvPr>
        </p:nvSpPr>
        <p:spPr>
          <a:xfrm>
            <a:off x="4142775" y="9119598"/>
            <a:ext cx="3170718" cy="480059"/>
          </a:xfrm>
          <a:prstGeom prst="rect">
            <a:avLst/>
          </a:prstGeom>
        </p:spPr>
        <p:txBody>
          <a:bodyPr vert="horz" wrap="square" lIns="94787" tIns="47393" rIns="94787" bIns="47393" numCol="1" anchor="b" anchorCtr="0" compatLnSpc="1">
            <a:prstTxWarp prst="textNoShape">
              <a:avLst/>
            </a:prstTxWarp>
          </a:bodyPr>
          <a:lstStyle>
            <a:lvl1pPr algn="r">
              <a:defRPr sz="1200">
                <a:latin typeface="Calibri" pitchFamily="34" charset="0"/>
              </a:defRPr>
            </a:lvl1pPr>
          </a:lstStyle>
          <a:p>
            <a:pPr>
              <a:defRPr/>
            </a:pPr>
            <a:fld id="{6BD6FDDF-AED7-4E11-BF20-EF2836384C62}" type="slidenum">
              <a:rPr lang="en-GB"/>
              <a:pPr>
                <a:defRPr/>
              </a:pPr>
              <a:t>‹#›</a:t>
            </a:fld>
            <a:endParaRPr lang="en-GB"/>
          </a:p>
        </p:txBody>
      </p:sp>
    </p:spTree>
    <p:extLst>
      <p:ext uri="{BB962C8B-B14F-4D97-AF65-F5344CB8AC3E}">
        <p14:creationId xmlns:p14="http://schemas.microsoft.com/office/powerpoint/2010/main" val="1946866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6979"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3956"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0938"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7915"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4896" algn="l" defTabSz="913956" rtl="0" eaLnBrk="1" latinLnBrk="0" hangingPunct="1">
      <a:defRPr sz="1200" kern="1200">
        <a:solidFill>
          <a:schemeClr val="tx1"/>
        </a:solidFill>
        <a:latin typeface="+mn-lt"/>
        <a:ea typeface="+mn-ea"/>
        <a:cs typeface="+mn-cs"/>
      </a:defRPr>
    </a:lvl6pPr>
    <a:lvl7pPr marL="2741874" algn="l" defTabSz="913956" rtl="0" eaLnBrk="1" latinLnBrk="0" hangingPunct="1">
      <a:defRPr sz="1200" kern="1200">
        <a:solidFill>
          <a:schemeClr val="tx1"/>
        </a:solidFill>
        <a:latin typeface="+mn-lt"/>
        <a:ea typeface="+mn-ea"/>
        <a:cs typeface="+mn-cs"/>
      </a:defRPr>
    </a:lvl7pPr>
    <a:lvl8pPr marL="3198853" algn="l" defTabSz="913956" rtl="0" eaLnBrk="1" latinLnBrk="0" hangingPunct="1">
      <a:defRPr sz="1200" kern="1200">
        <a:solidFill>
          <a:schemeClr val="tx1"/>
        </a:solidFill>
        <a:latin typeface="+mn-lt"/>
        <a:ea typeface="+mn-ea"/>
        <a:cs typeface="+mn-cs"/>
      </a:defRPr>
    </a:lvl8pPr>
    <a:lvl9pPr marL="3655832" algn="l" defTabSz="91395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BD6FDDF-AED7-4E11-BF20-EF2836384C62}" type="slidenum">
              <a:rPr lang="en-GB" smtClean="0"/>
              <a:pPr>
                <a:defRPr/>
              </a:pPr>
              <a:t>21</a:t>
            </a:fld>
            <a:endParaRPr lang="en-GB"/>
          </a:p>
        </p:txBody>
      </p:sp>
    </p:spTree>
    <p:extLst>
      <p:ext uri="{BB962C8B-B14F-4D97-AF65-F5344CB8AC3E}">
        <p14:creationId xmlns:p14="http://schemas.microsoft.com/office/powerpoint/2010/main" val="3752666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BD6FDDF-AED7-4E11-BF20-EF2836384C62}" type="slidenum">
              <a:rPr lang="en-GB" smtClean="0"/>
              <a:pPr>
                <a:defRPr/>
              </a:pPr>
              <a:t>32</a:t>
            </a:fld>
            <a:endParaRPr lang="en-GB"/>
          </a:p>
        </p:txBody>
      </p:sp>
    </p:spTree>
    <p:extLst>
      <p:ext uri="{BB962C8B-B14F-4D97-AF65-F5344CB8AC3E}">
        <p14:creationId xmlns:p14="http://schemas.microsoft.com/office/powerpoint/2010/main" val="295173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BD6FDDF-AED7-4E11-BF20-EF2836384C62}" type="slidenum">
              <a:rPr lang="en-GB" smtClean="0"/>
              <a:pPr>
                <a:defRPr/>
              </a:pPr>
              <a:t>53</a:t>
            </a:fld>
            <a:endParaRPr lang="en-GB"/>
          </a:p>
        </p:txBody>
      </p:sp>
    </p:spTree>
    <p:extLst>
      <p:ext uri="{BB962C8B-B14F-4D97-AF65-F5344CB8AC3E}">
        <p14:creationId xmlns:p14="http://schemas.microsoft.com/office/powerpoint/2010/main" val="3303333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7FF04-4D43-4B80-8802-0DB546EFC44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2773399-92B3-4DB2-A67E-360C267BE75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296D3DF-E40C-472D-8D57-A45C15785223}"/>
              </a:ext>
            </a:extLst>
          </p:cNvPr>
          <p:cNvSpPr>
            <a:spLocks noGrp="1"/>
          </p:cNvSpPr>
          <p:nvPr>
            <p:ph type="dt" sz="half" idx="10"/>
          </p:nvPr>
        </p:nvSpPr>
        <p:spPr/>
        <p:txBody>
          <a:bodyPr/>
          <a:lstStyle/>
          <a:p>
            <a:pPr>
              <a:defRPr/>
            </a:pPr>
            <a:fld id="{6C593AF2-BECD-42AF-841C-304904A85E06}" type="datetime1">
              <a:rPr lang="en-GB" smtClean="0"/>
              <a:pPr>
                <a:defRPr/>
              </a:pPr>
              <a:t>17/12/2025</a:t>
            </a:fld>
            <a:endParaRPr lang="en-GB"/>
          </a:p>
        </p:txBody>
      </p:sp>
      <p:sp>
        <p:nvSpPr>
          <p:cNvPr id="5" name="Footer Placeholder 4">
            <a:extLst>
              <a:ext uri="{FF2B5EF4-FFF2-40B4-BE49-F238E27FC236}">
                <a16:creationId xmlns:a16="http://schemas.microsoft.com/office/drawing/2014/main" id="{21B07E0C-C2E0-45D2-84D5-5C4F557E89AA}"/>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F3D370AB-E30B-4E67-A6BA-E0C1621AA5E7}"/>
              </a:ext>
            </a:extLst>
          </p:cNvPr>
          <p:cNvSpPr>
            <a:spLocks noGrp="1"/>
          </p:cNvSpPr>
          <p:nvPr>
            <p:ph type="sldNum" sz="quarter" idx="12"/>
          </p:nvPr>
        </p:nvSpPr>
        <p:spPr/>
        <p:txBody>
          <a:bodyPr/>
          <a:lstStyle/>
          <a:p>
            <a:pPr>
              <a:defRPr/>
            </a:pPr>
            <a:fld id="{B170578E-336A-4E28-9A1D-4ADAC9C38BF4}" type="slidenum">
              <a:rPr lang="en-GB" smtClean="0"/>
              <a:pPr>
                <a:defRPr/>
              </a:pPr>
              <a:t>‹#›</a:t>
            </a:fld>
            <a:endParaRPr lang="en-GB"/>
          </a:p>
        </p:txBody>
      </p:sp>
    </p:spTree>
    <p:extLst>
      <p:ext uri="{BB962C8B-B14F-4D97-AF65-F5344CB8AC3E}">
        <p14:creationId xmlns:p14="http://schemas.microsoft.com/office/powerpoint/2010/main" val="1897466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4B285-4806-4E3A-A9CF-B612B4209BF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4C85B4-86A1-439F-A4FA-4D5F68F4AA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92C3B-C991-4F6E-9EFD-DAA9E8FCB72E}"/>
              </a:ext>
            </a:extLst>
          </p:cNvPr>
          <p:cNvSpPr>
            <a:spLocks noGrp="1"/>
          </p:cNvSpPr>
          <p:nvPr>
            <p:ph type="dt" sz="half" idx="10"/>
          </p:nvPr>
        </p:nvSpPr>
        <p:spPr/>
        <p:txBody>
          <a:bodyPr/>
          <a:lstStyle/>
          <a:p>
            <a:pPr>
              <a:defRPr/>
            </a:pPr>
            <a:fld id="{0EB71485-213F-468B-9B8A-762FC84128B0}" type="datetime1">
              <a:rPr lang="en-GB" smtClean="0"/>
              <a:pPr>
                <a:defRPr/>
              </a:pPr>
              <a:t>17/12/2025</a:t>
            </a:fld>
            <a:endParaRPr lang="en-GB"/>
          </a:p>
        </p:txBody>
      </p:sp>
      <p:sp>
        <p:nvSpPr>
          <p:cNvPr id="5" name="Footer Placeholder 4">
            <a:extLst>
              <a:ext uri="{FF2B5EF4-FFF2-40B4-BE49-F238E27FC236}">
                <a16:creationId xmlns:a16="http://schemas.microsoft.com/office/drawing/2014/main" id="{A9CC173B-AA36-487B-ACB0-6B1BAB12E990}"/>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6697EEC0-99F6-46CC-AC08-88DE90A44E4A}"/>
              </a:ext>
            </a:extLst>
          </p:cNvPr>
          <p:cNvSpPr>
            <a:spLocks noGrp="1"/>
          </p:cNvSpPr>
          <p:nvPr>
            <p:ph type="sldNum" sz="quarter" idx="12"/>
          </p:nvPr>
        </p:nvSpPr>
        <p:spPr/>
        <p:txBody>
          <a:bodyPr/>
          <a:lstStyle/>
          <a:p>
            <a:pPr>
              <a:defRPr/>
            </a:pPr>
            <a:fld id="{F5B0C4F9-0979-440B-A3BB-4A522B798A46}" type="slidenum">
              <a:rPr lang="en-GB" smtClean="0"/>
              <a:pPr>
                <a:defRPr/>
              </a:pPr>
              <a:t>‹#›</a:t>
            </a:fld>
            <a:endParaRPr lang="en-GB"/>
          </a:p>
        </p:txBody>
      </p:sp>
    </p:spTree>
    <p:extLst>
      <p:ext uri="{BB962C8B-B14F-4D97-AF65-F5344CB8AC3E}">
        <p14:creationId xmlns:p14="http://schemas.microsoft.com/office/powerpoint/2010/main" val="80225253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161038-B872-4926-99E0-E2872DD18B66}"/>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0A614F-EA1C-43E5-83E6-2144CBB94006}"/>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B48ED7-714A-4B71-8F95-EE89D6B88FBA}"/>
              </a:ext>
            </a:extLst>
          </p:cNvPr>
          <p:cNvSpPr>
            <a:spLocks noGrp="1"/>
          </p:cNvSpPr>
          <p:nvPr>
            <p:ph type="dt" sz="half" idx="10"/>
          </p:nvPr>
        </p:nvSpPr>
        <p:spPr/>
        <p:txBody>
          <a:bodyPr/>
          <a:lstStyle/>
          <a:p>
            <a:pPr>
              <a:defRPr/>
            </a:pPr>
            <a:fld id="{0EB71485-213F-468B-9B8A-762FC84128B0}" type="datetime1">
              <a:rPr lang="en-GB" smtClean="0"/>
              <a:pPr>
                <a:defRPr/>
              </a:pPr>
              <a:t>17/12/2025</a:t>
            </a:fld>
            <a:endParaRPr lang="en-GB"/>
          </a:p>
        </p:txBody>
      </p:sp>
      <p:sp>
        <p:nvSpPr>
          <p:cNvPr id="5" name="Footer Placeholder 4">
            <a:extLst>
              <a:ext uri="{FF2B5EF4-FFF2-40B4-BE49-F238E27FC236}">
                <a16:creationId xmlns:a16="http://schemas.microsoft.com/office/drawing/2014/main" id="{CD840B3B-AA04-42D7-9A56-938D076A4DBC}"/>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3530C7CB-8774-484A-9A3A-B4E88BFC296B}"/>
              </a:ext>
            </a:extLst>
          </p:cNvPr>
          <p:cNvSpPr>
            <a:spLocks noGrp="1"/>
          </p:cNvSpPr>
          <p:nvPr>
            <p:ph type="sldNum" sz="quarter" idx="12"/>
          </p:nvPr>
        </p:nvSpPr>
        <p:spPr/>
        <p:txBody>
          <a:bodyPr/>
          <a:lstStyle/>
          <a:p>
            <a:pPr>
              <a:defRPr/>
            </a:pPr>
            <a:fld id="{F5B0C4F9-0979-440B-A3BB-4A522B798A46}" type="slidenum">
              <a:rPr lang="en-GB" smtClean="0"/>
              <a:pPr>
                <a:defRPr/>
              </a:pPr>
              <a:t>‹#›</a:t>
            </a:fld>
            <a:endParaRPr lang="en-GB"/>
          </a:p>
        </p:txBody>
      </p:sp>
    </p:spTree>
    <p:extLst>
      <p:ext uri="{BB962C8B-B14F-4D97-AF65-F5344CB8AC3E}">
        <p14:creationId xmlns:p14="http://schemas.microsoft.com/office/powerpoint/2010/main" val="8520917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A0762-ABF6-4901-9DB0-E478A52393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F0F112-A18F-45A1-9D6B-E7110CE57A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F9A115-0AE9-4BBB-A4EB-C6330869E785}"/>
              </a:ext>
            </a:extLst>
          </p:cNvPr>
          <p:cNvSpPr>
            <a:spLocks noGrp="1"/>
          </p:cNvSpPr>
          <p:nvPr>
            <p:ph type="dt" sz="half" idx="10"/>
          </p:nvPr>
        </p:nvSpPr>
        <p:spPr/>
        <p:txBody>
          <a:bodyPr/>
          <a:lstStyle/>
          <a:p>
            <a:pPr>
              <a:defRPr/>
            </a:pPr>
            <a:fld id="{0EB71485-213F-468B-9B8A-762FC84128B0}" type="datetime1">
              <a:rPr lang="en-GB" smtClean="0"/>
              <a:pPr>
                <a:defRPr/>
              </a:pPr>
              <a:t>17/12/2025</a:t>
            </a:fld>
            <a:endParaRPr lang="en-GB"/>
          </a:p>
        </p:txBody>
      </p:sp>
      <p:sp>
        <p:nvSpPr>
          <p:cNvPr id="5" name="Footer Placeholder 4">
            <a:extLst>
              <a:ext uri="{FF2B5EF4-FFF2-40B4-BE49-F238E27FC236}">
                <a16:creationId xmlns:a16="http://schemas.microsoft.com/office/drawing/2014/main" id="{8876B10F-287E-4A1A-AF3D-15B96DE35A51}"/>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026D69BD-A670-4EDE-AF85-E0751F77EDDC}"/>
              </a:ext>
            </a:extLst>
          </p:cNvPr>
          <p:cNvSpPr>
            <a:spLocks noGrp="1"/>
          </p:cNvSpPr>
          <p:nvPr>
            <p:ph type="sldNum" sz="quarter" idx="12"/>
          </p:nvPr>
        </p:nvSpPr>
        <p:spPr/>
        <p:txBody>
          <a:bodyPr/>
          <a:lstStyle/>
          <a:p>
            <a:pPr>
              <a:defRPr/>
            </a:pPr>
            <a:fld id="{F5B0C4F9-0979-440B-A3BB-4A522B798A46}" type="slidenum">
              <a:rPr lang="en-GB" smtClean="0"/>
              <a:pPr>
                <a:defRPr/>
              </a:pPr>
              <a:t>‹#›</a:t>
            </a:fld>
            <a:endParaRPr lang="en-GB"/>
          </a:p>
        </p:txBody>
      </p:sp>
    </p:spTree>
    <p:extLst>
      <p:ext uri="{BB962C8B-B14F-4D97-AF65-F5344CB8AC3E}">
        <p14:creationId xmlns:p14="http://schemas.microsoft.com/office/powerpoint/2010/main" val="167307852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AC5D-5AA2-457B-8526-1B96F11852B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8301713B-2531-43AE-BA63-F6BE9D7868A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9853D3-9DA6-48DF-ADF2-C9440E260B78}"/>
              </a:ext>
            </a:extLst>
          </p:cNvPr>
          <p:cNvSpPr>
            <a:spLocks noGrp="1"/>
          </p:cNvSpPr>
          <p:nvPr>
            <p:ph type="dt" sz="half" idx="10"/>
          </p:nvPr>
        </p:nvSpPr>
        <p:spPr/>
        <p:txBody>
          <a:bodyPr/>
          <a:lstStyle/>
          <a:p>
            <a:pPr>
              <a:defRPr/>
            </a:pPr>
            <a:fld id="{D222ABE5-FC4D-4216-B5FC-C8BD6A4FA5F3}" type="datetime1">
              <a:rPr lang="en-GB" smtClean="0"/>
              <a:pPr>
                <a:defRPr/>
              </a:pPr>
              <a:t>17/12/2025</a:t>
            </a:fld>
            <a:endParaRPr lang="en-GB"/>
          </a:p>
        </p:txBody>
      </p:sp>
      <p:sp>
        <p:nvSpPr>
          <p:cNvPr id="5" name="Footer Placeholder 4">
            <a:extLst>
              <a:ext uri="{FF2B5EF4-FFF2-40B4-BE49-F238E27FC236}">
                <a16:creationId xmlns:a16="http://schemas.microsoft.com/office/drawing/2014/main" id="{D4692276-8C2E-40EF-8E8E-82F3F298A803}"/>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70412A6B-E92B-4D21-BC8E-339ECC0A4ED1}"/>
              </a:ext>
            </a:extLst>
          </p:cNvPr>
          <p:cNvSpPr>
            <a:spLocks noGrp="1"/>
          </p:cNvSpPr>
          <p:nvPr>
            <p:ph type="sldNum" sz="quarter" idx="12"/>
          </p:nvPr>
        </p:nvSpPr>
        <p:spPr/>
        <p:txBody>
          <a:bodyPr/>
          <a:lstStyle/>
          <a:p>
            <a:pPr>
              <a:defRPr/>
            </a:pPr>
            <a:fld id="{75797D02-E915-4627-A5CD-B44CBCE71517}" type="slidenum">
              <a:rPr lang="en-GB" smtClean="0"/>
              <a:pPr>
                <a:defRPr/>
              </a:pPr>
              <a:t>‹#›</a:t>
            </a:fld>
            <a:endParaRPr lang="en-GB"/>
          </a:p>
        </p:txBody>
      </p:sp>
    </p:spTree>
    <p:extLst>
      <p:ext uri="{BB962C8B-B14F-4D97-AF65-F5344CB8AC3E}">
        <p14:creationId xmlns:p14="http://schemas.microsoft.com/office/powerpoint/2010/main" val="1646764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92926-585D-434B-8554-50B995217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F52193-D5DA-448E-9743-88A86D504CBC}"/>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ACD3FE-94DF-44DE-A1DB-CA819B38B2F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B85EB9-651D-47AE-A255-7D5280CAAD12}"/>
              </a:ext>
            </a:extLst>
          </p:cNvPr>
          <p:cNvSpPr>
            <a:spLocks noGrp="1"/>
          </p:cNvSpPr>
          <p:nvPr>
            <p:ph type="dt" sz="half" idx="10"/>
          </p:nvPr>
        </p:nvSpPr>
        <p:spPr/>
        <p:txBody>
          <a:bodyPr/>
          <a:lstStyle/>
          <a:p>
            <a:pPr>
              <a:defRPr/>
            </a:pPr>
            <a:fld id="{0EB71485-213F-468B-9B8A-762FC84128B0}" type="datetime1">
              <a:rPr lang="en-GB" smtClean="0"/>
              <a:pPr>
                <a:defRPr/>
              </a:pPr>
              <a:t>17/12/2025</a:t>
            </a:fld>
            <a:endParaRPr lang="en-GB"/>
          </a:p>
        </p:txBody>
      </p:sp>
      <p:sp>
        <p:nvSpPr>
          <p:cNvPr id="6" name="Footer Placeholder 5">
            <a:extLst>
              <a:ext uri="{FF2B5EF4-FFF2-40B4-BE49-F238E27FC236}">
                <a16:creationId xmlns:a16="http://schemas.microsoft.com/office/drawing/2014/main" id="{342DAE86-9098-4006-A0DB-DEAC26529AF7}"/>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72133D9D-77F0-41A5-8DD6-6035C896C32F}"/>
              </a:ext>
            </a:extLst>
          </p:cNvPr>
          <p:cNvSpPr>
            <a:spLocks noGrp="1"/>
          </p:cNvSpPr>
          <p:nvPr>
            <p:ph type="sldNum" sz="quarter" idx="12"/>
          </p:nvPr>
        </p:nvSpPr>
        <p:spPr/>
        <p:txBody>
          <a:bodyPr/>
          <a:lstStyle/>
          <a:p>
            <a:pPr>
              <a:defRPr/>
            </a:pPr>
            <a:fld id="{F5B0C4F9-0979-440B-A3BB-4A522B798A46}" type="slidenum">
              <a:rPr lang="en-GB" smtClean="0"/>
              <a:pPr>
                <a:defRPr/>
              </a:pPr>
              <a:t>‹#›</a:t>
            </a:fld>
            <a:endParaRPr lang="en-GB"/>
          </a:p>
        </p:txBody>
      </p:sp>
    </p:spTree>
    <p:extLst>
      <p:ext uri="{BB962C8B-B14F-4D97-AF65-F5344CB8AC3E}">
        <p14:creationId xmlns:p14="http://schemas.microsoft.com/office/powerpoint/2010/main" val="103833319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989E6-87C0-453C-84EC-98D9961AA545}"/>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40D519-FBB5-4C34-A3F6-47225F2838C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8FBA57B-7377-490E-A720-37851FFAFBEC}"/>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4B0153-BF2E-4BA0-AF0C-0B8A76838CE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0436E7B-D0A9-480D-80CE-A1BB4BEF090D}"/>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80C677-D42C-4F4E-B8A2-DEB34933DAF2}"/>
              </a:ext>
            </a:extLst>
          </p:cNvPr>
          <p:cNvSpPr>
            <a:spLocks noGrp="1"/>
          </p:cNvSpPr>
          <p:nvPr>
            <p:ph type="dt" sz="half" idx="10"/>
          </p:nvPr>
        </p:nvSpPr>
        <p:spPr/>
        <p:txBody>
          <a:bodyPr/>
          <a:lstStyle/>
          <a:p>
            <a:pPr>
              <a:defRPr/>
            </a:pPr>
            <a:fld id="{0EB71485-213F-468B-9B8A-762FC84128B0}" type="datetime1">
              <a:rPr lang="en-GB" smtClean="0"/>
              <a:pPr>
                <a:defRPr/>
              </a:pPr>
              <a:t>17/12/2025</a:t>
            </a:fld>
            <a:endParaRPr lang="en-GB"/>
          </a:p>
        </p:txBody>
      </p:sp>
      <p:sp>
        <p:nvSpPr>
          <p:cNvPr id="8" name="Footer Placeholder 7">
            <a:extLst>
              <a:ext uri="{FF2B5EF4-FFF2-40B4-BE49-F238E27FC236}">
                <a16:creationId xmlns:a16="http://schemas.microsoft.com/office/drawing/2014/main" id="{A7B131BE-F72A-4B09-BBC8-00F57FBDBC4D}"/>
              </a:ext>
            </a:extLst>
          </p:cNvPr>
          <p:cNvSpPr>
            <a:spLocks noGrp="1"/>
          </p:cNvSpPr>
          <p:nvPr>
            <p:ph type="ftr" sz="quarter" idx="11"/>
          </p:nvPr>
        </p:nvSpPr>
        <p:spPr/>
        <p:txBody>
          <a:bodyPr/>
          <a:lstStyle/>
          <a:p>
            <a:pPr>
              <a:defRPr/>
            </a:pPr>
            <a:endParaRPr lang="en-GB"/>
          </a:p>
        </p:txBody>
      </p:sp>
      <p:sp>
        <p:nvSpPr>
          <p:cNvPr id="9" name="Slide Number Placeholder 8">
            <a:extLst>
              <a:ext uri="{FF2B5EF4-FFF2-40B4-BE49-F238E27FC236}">
                <a16:creationId xmlns:a16="http://schemas.microsoft.com/office/drawing/2014/main" id="{93464139-423C-4316-9774-D3CA85423CBF}"/>
              </a:ext>
            </a:extLst>
          </p:cNvPr>
          <p:cNvSpPr>
            <a:spLocks noGrp="1"/>
          </p:cNvSpPr>
          <p:nvPr>
            <p:ph type="sldNum" sz="quarter" idx="12"/>
          </p:nvPr>
        </p:nvSpPr>
        <p:spPr/>
        <p:txBody>
          <a:bodyPr/>
          <a:lstStyle/>
          <a:p>
            <a:pPr>
              <a:defRPr/>
            </a:pPr>
            <a:fld id="{F5B0C4F9-0979-440B-A3BB-4A522B798A46}" type="slidenum">
              <a:rPr lang="en-GB" smtClean="0"/>
              <a:pPr>
                <a:defRPr/>
              </a:pPr>
              <a:t>‹#›</a:t>
            </a:fld>
            <a:endParaRPr lang="en-GB"/>
          </a:p>
        </p:txBody>
      </p:sp>
    </p:spTree>
    <p:extLst>
      <p:ext uri="{BB962C8B-B14F-4D97-AF65-F5344CB8AC3E}">
        <p14:creationId xmlns:p14="http://schemas.microsoft.com/office/powerpoint/2010/main" val="235009343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CE10-5E06-4484-B9CF-A5FFE8D126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0CA1B5-10FD-43C7-ADE2-60289178784A}"/>
              </a:ext>
            </a:extLst>
          </p:cNvPr>
          <p:cNvSpPr>
            <a:spLocks noGrp="1"/>
          </p:cNvSpPr>
          <p:nvPr>
            <p:ph type="dt" sz="half" idx="10"/>
          </p:nvPr>
        </p:nvSpPr>
        <p:spPr/>
        <p:txBody>
          <a:bodyPr/>
          <a:lstStyle/>
          <a:p>
            <a:pPr>
              <a:defRPr/>
            </a:pPr>
            <a:fld id="{89FED53B-EAB6-420A-8B6D-72708B2AEF78}" type="datetime1">
              <a:rPr lang="en-GB" smtClean="0"/>
              <a:pPr>
                <a:defRPr/>
              </a:pPr>
              <a:t>17/12/2025</a:t>
            </a:fld>
            <a:endParaRPr lang="en-GB"/>
          </a:p>
        </p:txBody>
      </p:sp>
      <p:sp>
        <p:nvSpPr>
          <p:cNvPr id="4" name="Footer Placeholder 3">
            <a:extLst>
              <a:ext uri="{FF2B5EF4-FFF2-40B4-BE49-F238E27FC236}">
                <a16:creationId xmlns:a16="http://schemas.microsoft.com/office/drawing/2014/main" id="{1B8B6A54-42A5-4973-99DF-8B90B0CD60F1}"/>
              </a:ext>
            </a:extLst>
          </p:cNvPr>
          <p:cNvSpPr>
            <a:spLocks noGrp="1"/>
          </p:cNvSpPr>
          <p:nvPr>
            <p:ph type="ftr" sz="quarter" idx="11"/>
          </p:nvPr>
        </p:nvSpPr>
        <p:spPr/>
        <p:txBody>
          <a:bodyPr/>
          <a:lstStyle/>
          <a:p>
            <a:pPr>
              <a:defRPr/>
            </a:pPr>
            <a:endParaRPr lang="en-GB"/>
          </a:p>
        </p:txBody>
      </p:sp>
      <p:sp>
        <p:nvSpPr>
          <p:cNvPr id="5" name="Slide Number Placeholder 4">
            <a:extLst>
              <a:ext uri="{FF2B5EF4-FFF2-40B4-BE49-F238E27FC236}">
                <a16:creationId xmlns:a16="http://schemas.microsoft.com/office/drawing/2014/main" id="{3A4CE1C3-DAC9-4BD9-A25B-412DD1F32C19}"/>
              </a:ext>
            </a:extLst>
          </p:cNvPr>
          <p:cNvSpPr>
            <a:spLocks noGrp="1"/>
          </p:cNvSpPr>
          <p:nvPr>
            <p:ph type="sldNum" sz="quarter" idx="12"/>
          </p:nvPr>
        </p:nvSpPr>
        <p:spPr/>
        <p:txBody>
          <a:bodyPr/>
          <a:lstStyle/>
          <a:p>
            <a:pPr>
              <a:defRPr/>
            </a:pPr>
            <a:fld id="{80B21D6F-4C4B-44F8-9740-74AEDA82EFEA}" type="slidenum">
              <a:rPr lang="en-GB" smtClean="0"/>
              <a:pPr>
                <a:defRPr/>
              </a:pPr>
              <a:t>‹#›</a:t>
            </a:fld>
            <a:endParaRPr lang="en-GB"/>
          </a:p>
        </p:txBody>
      </p:sp>
    </p:spTree>
    <p:extLst>
      <p:ext uri="{BB962C8B-B14F-4D97-AF65-F5344CB8AC3E}">
        <p14:creationId xmlns:p14="http://schemas.microsoft.com/office/powerpoint/2010/main" val="3627377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049F98-8467-47A5-8C16-730FE926E4F8}"/>
              </a:ext>
            </a:extLst>
          </p:cNvPr>
          <p:cNvSpPr>
            <a:spLocks noGrp="1"/>
          </p:cNvSpPr>
          <p:nvPr>
            <p:ph type="dt" sz="half" idx="10"/>
          </p:nvPr>
        </p:nvSpPr>
        <p:spPr/>
        <p:txBody>
          <a:bodyPr/>
          <a:lstStyle/>
          <a:p>
            <a:pPr>
              <a:defRPr/>
            </a:pPr>
            <a:fld id="{8AE86F68-BDC6-48AB-99C2-9C25DB687439}" type="datetime1">
              <a:rPr lang="en-GB" smtClean="0"/>
              <a:pPr>
                <a:defRPr/>
              </a:pPr>
              <a:t>17/12/2025</a:t>
            </a:fld>
            <a:endParaRPr lang="en-GB"/>
          </a:p>
        </p:txBody>
      </p:sp>
      <p:sp>
        <p:nvSpPr>
          <p:cNvPr id="3" name="Footer Placeholder 2">
            <a:extLst>
              <a:ext uri="{FF2B5EF4-FFF2-40B4-BE49-F238E27FC236}">
                <a16:creationId xmlns:a16="http://schemas.microsoft.com/office/drawing/2014/main" id="{B1C8932D-0E81-45E9-B06B-41E84EB5BD6E}"/>
              </a:ext>
            </a:extLst>
          </p:cNvPr>
          <p:cNvSpPr>
            <a:spLocks noGrp="1"/>
          </p:cNvSpPr>
          <p:nvPr>
            <p:ph type="ftr" sz="quarter" idx="11"/>
          </p:nvPr>
        </p:nvSpPr>
        <p:spPr/>
        <p:txBody>
          <a:bodyPr/>
          <a:lstStyle/>
          <a:p>
            <a:pPr>
              <a:defRPr/>
            </a:pPr>
            <a:endParaRPr lang="en-GB"/>
          </a:p>
        </p:txBody>
      </p:sp>
      <p:sp>
        <p:nvSpPr>
          <p:cNvPr id="4" name="Slide Number Placeholder 3">
            <a:extLst>
              <a:ext uri="{FF2B5EF4-FFF2-40B4-BE49-F238E27FC236}">
                <a16:creationId xmlns:a16="http://schemas.microsoft.com/office/drawing/2014/main" id="{B3AD0F60-F2B9-4410-B85C-80F44B33FBA4}"/>
              </a:ext>
            </a:extLst>
          </p:cNvPr>
          <p:cNvSpPr>
            <a:spLocks noGrp="1"/>
          </p:cNvSpPr>
          <p:nvPr>
            <p:ph type="sldNum" sz="quarter" idx="12"/>
          </p:nvPr>
        </p:nvSpPr>
        <p:spPr/>
        <p:txBody>
          <a:bodyPr/>
          <a:lstStyle/>
          <a:p>
            <a:pPr>
              <a:defRPr/>
            </a:pPr>
            <a:fld id="{9F7012AB-EC0B-4935-BC0D-8D8F5956BC50}" type="slidenum">
              <a:rPr lang="en-GB" smtClean="0"/>
              <a:pPr>
                <a:defRPr/>
              </a:pPr>
              <a:t>‹#›</a:t>
            </a:fld>
            <a:endParaRPr lang="en-GB"/>
          </a:p>
        </p:txBody>
      </p:sp>
    </p:spTree>
    <p:extLst>
      <p:ext uri="{BB962C8B-B14F-4D97-AF65-F5344CB8AC3E}">
        <p14:creationId xmlns:p14="http://schemas.microsoft.com/office/powerpoint/2010/main" val="3074866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ACEE7-24CE-4484-833C-65E57ACF68B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BB89BE5-700B-4433-B8E0-69BED6D2120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FA8C04-FADA-4765-9EDF-0227CD5AFA9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9B9DC78-86AF-4178-A406-2692EC2FA95C}"/>
              </a:ext>
            </a:extLst>
          </p:cNvPr>
          <p:cNvSpPr>
            <a:spLocks noGrp="1"/>
          </p:cNvSpPr>
          <p:nvPr>
            <p:ph type="dt" sz="half" idx="10"/>
          </p:nvPr>
        </p:nvSpPr>
        <p:spPr/>
        <p:txBody>
          <a:bodyPr/>
          <a:lstStyle/>
          <a:p>
            <a:pPr>
              <a:defRPr/>
            </a:pPr>
            <a:fld id="{0EB71485-213F-468B-9B8A-762FC84128B0}" type="datetime1">
              <a:rPr lang="en-GB" smtClean="0"/>
              <a:pPr>
                <a:defRPr/>
              </a:pPr>
              <a:t>17/12/2025</a:t>
            </a:fld>
            <a:endParaRPr lang="en-GB"/>
          </a:p>
        </p:txBody>
      </p:sp>
      <p:sp>
        <p:nvSpPr>
          <p:cNvPr id="6" name="Footer Placeholder 5">
            <a:extLst>
              <a:ext uri="{FF2B5EF4-FFF2-40B4-BE49-F238E27FC236}">
                <a16:creationId xmlns:a16="http://schemas.microsoft.com/office/drawing/2014/main" id="{A3D27507-1157-45FA-9827-B949595EAFBF}"/>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B6B9A654-8212-4B63-B8E5-C2AC671E07C2}"/>
              </a:ext>
            </a:extLst>
          </p:cNvPr>
          <p:cNvSpPr>
            <a:spLocks noGrp="1"/>
          </p:cNvSpPr>
          <p:nvPr>
            <p:ph type="sldNum" sz="quarter" idx="12"/>
          </p:nvPr>
        </p:nvSpPr>
        <p:spPr/>
        <p:txBody>
          <a:bodyPr/>
          <a:lstStyle/>
          <a:p>
            <a:pPr>
              <a:defRPr/>
            </a:pPr>
            <a:fld id="{F5B0C4F9-0979-440B-A3BB-4A522B798A46}" type="slidenum">
              <a:rPr lang="en-GB" smtClean="0"/>
              <a:pPr>
                <a:defRPr/>
              </a:pPr>
              <a:t>‹#›</a:t>
            </a:fld>
            <a:endParaRPr lang="en-GB"/>
          </a:p>
        </p:txBody>
      </p:sp>
    </p:spTree>
    <p:extLst>
      <p:ext uri="{BB962C8B-B14F-4D97-AF65-F5344CB8AC3E}">
        <p14:creationId xmlns:p14="http://schemas.microsoft.com/office/powerpoint/2010/main" val="328084562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81F66-FF8D-4366-BFC2-0F4491ED436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76198DF-11D9-437E-8EFE-6102C2AD8BE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FB0292DC-0225-4F4E-8B1C-45464FC365C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014A6EA-321C-4149-952E-109D37BEF811}"/>
              </a:ext>
            </a:extLst>
          </p:cNvPr>
          <p:cNvSpPr>
            <a:spLocks noGrp="1"/>
          </p:cNvSpPr>
          <p:nvPr>
            <p:ph type="dt" sz="half" idx="10"/>
          </p:nvPr>
        </p:nvSpPr>
        <p:spPr/>
        <p:txBody>
          <a:bodyPr/>
          <a:lstStyle/>
          <a:p>
            <a:pPr>
              <a:defRPr/>
            </a:pPr>
            <a:fld id="{F3E15ECC-1178-49CC-A636-CBC18697B2E5}" type="datetime1">
              <a:rPr lang="en-GB" smtClean="0"/>
              <a:pPr>
                <a:defRPr/>
              </a:pPr>
              <a:t>17/12/2025</a:t>
            </a:fld>
            <a:endParaRPr lang="en-GB"/>
          </a:p>
        </p:txBody>
      </p:sp>
      <p:sp>
        <p:nvSpPr>
          <p:cNvPr id="6" name="Footer Placeholder 5">
            <a:extLst>
              <a:ext uri="{FF2B5EF4-FFF2-40B4-BE49-F238E27FC236}">
                <a16:creationId xmlns:a16="http://schemas.microsoft.com/office/drawing/2014/main" id="{85771FE1-DD85-4B9D-A12A-BD582B4B5CE3}"/>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D8D4A24A-87F4-4668-8F77-A175861959DC}"/>
              </a:ext>
            </a:extLst>
          </p:cNvPr>
          <p:cNvSpPr>
            <a:spLocks noGrp="1"/>
          </p:cNvSpPr>
          <p:nvPr>
            <p:ph type="sldNum" sz="quarter" idx="12"/>
          </p:nvPr>
        </p:nvSpPr>
        <p:spPr/>
        <p:txBody>
          <a:bodyPr/>
          <a:lstStyle/>
          <a:p>
            <a:pPr>
              <a:defRPr/>
            </a:pPr>
            <a:fld id="{68D01F85-9B6E-4650-9167-B42520B3D27E}" type="slidenum">
              <a:rPr lang="en-GB" smtClean="0"/>
              <a:pPr>
                <a:defRPr/>
              </a:pPr>
              <a:t>‹#›</a:t>
            </a:fld>
            <a:endParaRPr lang="en-GB"/>
          </a:p>
        </p:txBody>
      </p:sp>
    </p:spTree>
    <p:extLst>
      <p:ext uri="{BB962C8B-B14F-4D97-AF65-F5344CB8AC3E}">
        <p14:creationId xmlns:p14="http://schemas.microsoft.com/office/powerpoint/2010/main" val="3042957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B63944-94C1-4D6E-9A5E-C694FCC6D39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C221C2-430A-4E6E-B82F-FEFB9978581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37C67E-74ED-4829-BFC4-22ED50E410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0EB71485-213F-468B-9B8A-762FC84128B0}" type="datetime1">
              <a:rPr lang="en-GB" smtClean="0"/>
              <a:pPr>
                <a:defRPr/>
              </a:pPr>
              <a:t>17/12/2025</a:t>
            </a:fld>
            <a:endParaRPr lang="en-GB"/>
          </a:p>
        </p:txBody>
      </p:sp>
      <p:sp>
        <p:nvSpPr>
          <p:cNvPr id="5" name="Footer Placeholder 4">
            <a:extLst>
              <a:ext uri="{FF2B5EF4-FFF2-40B4-BE49-F238E27FC236}">
                <a16:creationId xmlns:a16="http://schemas.microsoft.com/office/drawing/2014/main" id="{901082A9-4A20-4D6E-8F5F-92A27FAF3F3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D8126EAC-CDB2-4DD4-90FF-37F011FC7E7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5B0C4F9-0979-440B-A3BB-4A522B798A46}" type="slidenum">
              <a:rPr lang="en-GB" smtClean="0"/>
              <a:pPr>
                <a:defRPr/>
              </a:pPr>
              <a:t>‹#›</a:t>
            </a:fld>
            <a:endParaRPr lang="en-GB"/>
          </a:p>
        </p:txBody>
      </p:sp>
    </p:spTree>
    <p:extLst>
      <p:ext uri="{BB962C8B-B14F-4D97-AF65-F5344CB8AC3E}">
        <p14:creationId xmlns:p14="http://schemas.microsoft.com/office/powerpoint/2010/main" val="1537059031"/>
      </p:ext>
    </p:extLst>
  </p:cSld>
  <p:clrMap bg1="lt1" tx1="dk1" bg2="lt2" tx2="dk2" accent1="accent1" accent2="accent2" accent3="accent3" accent4="accent4" accent5="accent5" accent6="accent6" hlink="hlink" folHlink="folHlink"/>
  <p:sldLayoutIdLst>
    <p:sldLayoutId id="2147483946" r:id="rId1"/>
    <p:sldLayoutId id="214748394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52400" y="2062605"/>
            <a:ext cx="8964613" cy="2895599"/>
          </a:xfrm>
        </p:spPr>
        <p:txBody>
          <a:bodyPr>
            <a:normAutofit fontScale="90000"/>
          </a:bodyPr>
          <a:lstStyle/>
          <a:p>
            <a:pPr algn="ctr">
              <a:lnSpc>
                <a:spcPct val="107000"/>
              </a:lnSpc>
              <a:spcAft>
                <a:spcPts val="800"/>
              </a:spcAft>
            </a:pPr>
            <a:br>
              <a:rPr lang="en-GB" altLang="en-US" sz="3200" b="1" dirty="0">
                <a:solidFill>
                  <a:srgbClr val="C00000"/>
                </a:solidFill>
                <a:latin typeface="Aharoni" pitchFamily="2" charset="-79"/>
                <a:ea typeface="ＭＳ Ｐゴシック" pitchFamily="34" charset="-128"/>
                <a:cs typeface="Aharoni" pitchFamily="2" charset="-79"/>
              </a:rPr>
            </a:br>
            <a:r>
              <a:rPr lang="en-US" sz="4000" b="1" kern="100" dirty="0">
                <a:ln w="9525" cap="flat" cmpd="sng" algn="ctr">
                  <a:solidFill>
                    <a:srgbClr val="FFFFFF"/>
                  </a:solidFill>
                  <a:prstDash val="solid"/>
                  <a:round/>
                </a:ln>
                <a:effectLst>
                  <a:outerShdw blurRad="38100" dist="38100" dir="2700000" algn="tl">
                    <a:srgbClr val="000000">
                      <a:alpha val="43137"/>
                    </a:srgbClr>
                  </a:outerShdw>
                </a:effectLst>
                <a:latin typeface="Berlin Sans FB" panose="020E0602020502020306" pitchFamily="34" charset="0"/>
                <a:ea typeface="Calibri" panose="020F0502020204030204" pitchFamily="34" charset="0"/>
                <a:cs typeface="Times New Roman" panose="02020603050405020304" pitchFamily="18" charset="0"/>
              </a:rPr>
              <a:t>Report to SLARI Council </a:t>
            </a: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r>
              <a:rPr lang="en-US" sz="3100" b="1" kern="100" dirty="0">
                <a:ln w="9525" cap="flat" cmpd="sng" algn="ctr">
                  <a:solidFill>
                    <a:srgbClr val="FFFFFF"/>
                  </a:solidFill>
                  <a:prstDash val="solid"/>
                  <a:round/>
                </a:ln>
                <a:effectLst>
                  <a:outerShdw blurRad="12700" dist="38100" dir="2700000" algn="tl">
                    <a:schemeClr val="accent5">
                      <a:lumMod val="60000"/>
                      <a:lumOff val="40000"/>
                    </a:schemeClr>
                  </a:outerShdw>
                </a:effectLst>
                <a:latin typeface="Berlin Sans FB" panose="020E0602020502020306" pitchFamily="34" charset="0"/>
                <a:ea typeface="Calibri" panose="020F0502020204030204" pitchFamily="34" charset="0"/>
                <a:cs typeface="Times New Roman" panose="02020603050405020304" pitchFamily="18" charset="0"/>
              </a:rPr>
              <a:t>by </a:t>
            </a: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r>
              <a:rPr lang="en-US" sz="2700" b="1" kern="100" dirty="0">
                <a:ln w="9525" cap="flat" cmpd="sng" algn="ctr">
                  <a:solidFill>
                    <a:srgbClr val="FFFFFF"/>
                  </a:solidFill>
                  <a:prstDash val="solid"/>
                  <a:round/>
                </a:ln>
                <a:effectLst>
                  <a:outerShdw blurRad="12700" dist="38100" dir="2700000" algn="tl">
                    <a:schemeClr val="accent5">
                      <a:lumMod val="60000"/>
                      <a:lumOff val="40000"/>
                    </a:schemeClr>
                  </a:outerShdw>
                </a:effectLst>
                <a:latin typeface="Berlin Sans FB" panose="020E0602020502020306" pitchFamily="34" charset="0"/>
                <a:ea typeface="Calibri" panose="020F0502020204030204" pitchFamily="34" charset="0"/>
                <a:cs typeface="Times New Roman" panose="02020603050405020304" pitchFamily="18" charset="0"/>
              </a:rPr>
              <a:t>Acting Director-General - Dr Abdul Rahman Conteh</a:t>
            </a: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endParaRPr lang="en-GB" altLang="en-US" sz="3100" b="1" dirty="0">
              <a:solidFill>
                <a:schemeClr val="bg1"/>
              </a:solidFill>
              <a:latin typeface="Berlin Sans FB" panose="020E0602020502020306" pitchFamily="34" charset="0"/>
              <a:ea typeface="ＭＳ Ｐゴシック" pitchFamily="34" charset="-128"/>
            </a:endParaRPr>
          </a:p>
        </p:txBody>
      </p:sp>
      <p:sp>
        <p:nvSpPr>
          <p:cNvPr id="6146" name="Subtitle 2"/>
          <p:cNvSpPr>
            <a:spLocks noGrp="1"/>
          </p:cNvSpPr>
          <p:nvPr>
            <p:ph type="subTitle" idx="1"/>
          </p:nvPr>
        </p:nvSpPr>
        <p:spPr>
          <a:xfrm>
            <a:off x="457200" y="5344654"/>
            <a:ext cx="7962900" cy="1452154"/>
          </a:xfrm>
        </p:spPr>
        <p:txBody>
          <a:bodyPr>
            <a:normAutofit/>
          </a:bodyPr>
          <a:lstStyle/>
          <a:p>
            <a:pPr eaLnBrk="1" hangingPunct="1"/>
            <a:r>
              <a:rPr lang="en-GB" altLang="en-US" sz="2400" b="1" dirty="0">
                <a:solidFill>
                  <a:srgbClr val="C00000"/>
                </a:solidFill>
                <a:ea typeface="ＭＳ Ｐゴシック" pitchFamily="34" charset="-128"/>
              </a:rPr>
              <a:t> </a:t>
            </a:r>
            <a:endParaRPr lang="en-US" sz="3000" dirty="0">
              <a:solidFill>
                <a:srgbClr val="7030A0"/>
              </a:solidFill>
              <a:latin typeface="Agency FB" pitchFamily="34" charset="0"/>
            </a:endParaRPr>
          </a:p>
          <a:p>
            <a:r>
              <a:rPr lang="en-US" sz="2800" b="1" dirty="0">
                <a:solidFill>
                  <a:srgbClr val="7030A0"/>
                </a:solidFill>
                <a:latin typeface="Agency FB" pitchFamily="34" charset="0"/>
              </a:rPr>
              <a:t>Wednesday,  December 17, 2025</a:t>
            </a:r>
            <a:r>
              <a:rPr lang="en-GB" sz="2800" b="1" dirty="0">
                <a:solidFill>
                  <a:srgbClr val="7030A0"/>
                </a:solidFill>
                <a:latin typeface="Agency FB" pitchFamily="34" charset="0"/>
              </a:rPr>
              <a:t>    </a:t>
            </a:r>
            <a:endParaRPr lang="en-US" sz="2800" dirty="0">
              <a:solidFill>
                <a:srgbClr val="7030A0"/>
              </a:solidFill>
              <a:latin typeface="Agency FB" pitchFamily="34" charset="0"/>
            </a:endParaRPr>
          </a:p>
        </p:txBody>
      </p:sp>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1192"/>
            <a:ext cx="990600" cy="838200"/>
          </a:xfrm>
          <a:prstGeom prst="rect">
            <a:avLst/>
          </a:prstGeom>
          <a:noFill/>
          <a:ln>
            <a:noFill/>
          </a:ln>
        </p:spPr>
      </p:pic>
      <p:pic>
        <p:nvPicPr>
          <p:cNvPr id="4" name="Picture 3">
            <a:extLst>
              <a:ext uri="{FF2B5EF4-FFF2-40B4-BE49-F238E27FC236}">
                <a16:creationId xmlns:a16="http://schemas.microsoft.com/office/drawing/2014/main" id="{21FEA78B-ABD7-4E91-814A-A4FA5755FE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2800" y="27273"/>
            <a:ext cx="2734297" cy="9114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C717C29-98D8-4240-8988-9F0B20151F1B}"/>
              </a:ext>
            </a:extLst>
          </p:cNvPr>
          <p:cNvSpPr txBox="1"/>
          <p:nvPr/>
        </p:nvSpPr>
        <p:spPr>
          <a:xfrm>
            <a:off x="113756" y="136524"/>
            <a:ext cx="8916488"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marR="0" indent="-457200">
              <a:lnSpc>
                <a:spcPct val="107000"/>
              </a:lnSpc>
              <a:spcBef>
                <a:spcPts val="0"/>
              </a:spcBef>
              <a:spcAft>
                <a:spcPts val="800"/>
              </a:spcAft>
              <a:buFont typeface="+mj-lt"/>
              <a:buAutoNum type="arabicPeriod"/>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ADDRESSING THE PROBLEM OF SOIL ACIDITY IN SIERRA LEONE</a:t>
            </a:r>
          </a:p>
        </p:txBody>
      </p:sp>
      <p:sp>
        <p:nvSpPr>
          <p:cNvPr id="10" name="TextBox 9">
            <a:extLst>
              <a:ext uri="{FF2B5EF4-FFF2-40B4-BE49-F238E27FC236}">
                <a16:creationId xmlns:a16="http://schemas.microsoft.com/office/drawing/2014/main" id="{A05C17BE-866C-4C16-AA43-BA8C67B7A8F9}"/>
              </a:ext>
            </a:extLst>
          </p:cNvPr>
          <p:cNvSpPr txBox="1"/>
          <p:nvPr/>
        </p:nvSpPr>
        <p:spPr>
          <a:xfrm>
            <a:off x="533400" y="826440"/>
            <a:ext cx="8229600" cy="2462213"/>
          </a:xfrm>
          <a:prstGeom prst="rect">
            <a:avLst/>
          </a:prstGeom>
          <a:noFill/>
          <a:ln w="28575">
            <a:solidFill>
              <a:srgbClr val="FFC000"/>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Since June 2025, SLARI has been involved in implementing an agreement signed with the OCP Foundation in Morocco to address the problem of Soil Acidity in Sierra Leone in support of the Feed Salone strategy.  </a:t>
            </a:r>
          </a:p>
          <a:p>
            <a:pPr marL="0" marR="0" algn="just">
              <a:spcBef>
                <a:spcPts val="600"/>
              </a:spcBef>
              <a:spcAft>
                <a:spcPts val="600"/>
              </a:spcAft>
            </a:pPr>
            <a:r>
              <a:rPr lang="en-US" sz="2400" b="1" dirty="0">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Soil acidity is one of the most important soil factors affecting crop growth and ultimately, yield and profitability</a:t>
            </a:r>
          </a:p>
        </p:txBody>
      </p:sp>
      <p:sp>
        <p:nvSpPr>
          <p:cNvPr id="12" name="TextBox 11">
            <a:extLst>
              <a:ext uri="{FF2B5EF4-FFF2-40B4-BE49-F238E27FC236}">
                <a16:creationId xmlns:a16="http://schemas.microsoft.com/office/drawing/2014/main" id="{7C7BE928-51D7-4A5D-8B99-9082A5DFB56C}"/>
              </a:ext>
            </a:extLst>
          </p:cNvPr>
          <p:cNvSpPr txBox="1"/>
          <p:nvPr/>
        </p:nvSpPr>
        <p:spPr>
          <a:xfrm>
            <a:off x="533400" y="3581400"/>
            <a:ext cx="8229600" cy="2831544"/>
          </a:xfrm>
          <a:prstGeom prst="rect">
            <a:avLst/>
          </a:prstGeom>
          <a:noFill/>
          <a:ln w="28575">
            <a:solidFill>
              <a:schemeClr val="accent1"/>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 substantial proportion of agricultural soils nationwide are currently ranging from very slightly to extremely acidic.  National crop yields on farmers’ fields in Sierra Leone have been very low.   </a:t>
            </a:r>
          </a:p>
          <a:p>
            <a:pPr marL="0" marR="0" algn="just">
              <a:spcBef>
                <a:spcPts val="600"/>
              </a:spcBef>
              <a:spcAft>
                <a:spcPts val="6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Therefore, soil acidity must be addressed for farmers to receive the greatest benefits from their investments in seed and fertilizer </a:t>
            </a:r>
          </a:p>
        </p:txBody>
      </p:sp>
    </p:spTree>
    <p:extLst>
      <p:ext uri="{BB962C8B-B14F-4D97-AF65-F5344CB8AC3E}">
        <p14:creationId xmlns:p14="http://schemas.microsoft.com/office/powerpoint/2010/main" val="118424791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C717C29-98D8-4240-8988-9F0B20151F1B}"/>
              </a:ext>
            </a:extLst>
          </p:cNvPr>
          <p:cNvSpPr txBox="1"/>
          <p:nvPr/>
        </p:nvSpPr>
        <p:spPr>
          <a:xfrm>
            <a:off x="113756" y="136524"/>
            <a:ext cx="8916488"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marR="0" indent="-457200">
              <a:lnSpc>
                <a:spcPct val="107000"/>
              </a:lnSpc>
              <a:spcBef>
                <a:spcPts val="0"/>
              </a:spcBef>
              <a:spcAft>
                <a:spcPts val="800"/>
              </a:spcAft>
              <a:buFont typeface="+mj-lt"/>
              <a:buAutoNum type="arabicPeriod"/>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ADDRESSING THE PROBLEM OF SOIL ACIDITY IN SIERRA LEONE</a:t>
            </a:r>
          </a:p>
        </p:txBody>
      </p:sp>
      <p:pic>
        <p:nvPicPr>
          <p:cNvPr id="5" name="Picture 4">
            <a:extLst>
              <a:ext uri="{FF2B5EF4-FFF2-40B4-BE49-F238E27FC236}">
                <a16:creationId xmlns:a16="http://schemas.microsoft.com/office/drawing/2014/main" id="{80CC9E05-FA21-47E9-AB61-4832C54676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3400" y="735724"/>
            <a:ext cx="7769125" cy="6096000"/>
          </a:xfrm>
          <a:prstGeom prst="rect">
            <a:avLst/>
          </a:prstGeom>
          <a:noFill/>
          <a:ln>
            <a:noFill/>
          </a:ln>
        </p:spPr>
      </p:pic>
    </p:spTree>
    <p:extLst>
      <p:ext uri="{BB962C8B-B14F-4D97-AF65-F5344CB8AC3E}">
        <p14:creationId xmlns:p14="http://schemas.microsoft.com/office/powerpoint/2010/main" val="3375689278"/>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C717C29-98D8-4240-8988-9F0B20151F1B}"/>
              </a:ext>
            </a:extLst>
          </p:cNvPr>
          <p:cNvSpPr txBox="1"/>
          <p:nvPr/>
        </p:nvSpPr>
        <p:spPr>
          <a:xfrm>
            <a:off x="113756" y="136524"/>
            <a:ext cx="8916488"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marR="0" indent="-457200">
              <a:lnSpc>
                <a:spcPct val="107000"/>
              </a:lnSpc>
              <a:spcBef>
                <a:spcPts val="0"/>
              </a:spcBef>
              <a:spcAft>
                <a:spcPts val="800"/>
              </a:spcAft>
              <a:buFont typeface="+mj-lt"/>
              <a:buAutoNum type="arabicPeriod"/>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ADDRESSING THE PROBLEM OF SOIL ACIDITY IN SIERRA LEONE</a:t>
            </a:r>
          </a:p>
        </p:txBody>
      </p:sp>
      <p:sp>
        <p:nvSpPr>
          <p:cNvPr id="5" name="TextBox 4">
            <a:extLst>
              <a:ext uri="{FF2B5EF4-FFF2-40B4-BE49-F238E27FC236}">
                <a16:creationId xmlns:a16="http://schemas.microsoft.com/office/drawing/2014/main" id="{CF2E3E01-1804-4A1B-828A-E3C93859C805}"/>
              </a:ext>
            </a:extLst>
          </p:cNvPr>
          <p:cNvSpPr txBox="1"/>
          <p:nvPr/>
        </p:nvSpPr>
        <p:spPr>
          <a:xfrm>
            <a:off x="228600" y="953987"/>
            <a:ext cx="8458200" cy="1723549"/>
          </a:xfrm>
          <a:prstGeom prst="rect">
            <a:avLst/>
          </a:prstGeom>
          <a:noFill/>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Gaps in knowledge or experience on the effective use of liming materials exist. </a:t>
            </a:r>
          </a:p>
          <a:p>
            <a:pPr marL="0" marR="0" algn="just">
              <a:spcBef>
                <a:spcPts val="600"/>
              </a:spcBef>
              <a:spcAft>
                <a:spcPts val="600"/>
              </a:spcAft>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The filling of these gaps in the short and medium term are matters of high priority in addressing soil acidity in Sierra Leone. </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CDD8CEA-EECF-46DB-A4FE-551A7E3524EB}"/>
              </a:ext>
            </a:extLst>
          </p:cNvPr>
          <p:cNvSpPr txBox="1"/>
          <p:nvPr/>
        </p:nvSpPr>
        <p:spPr>
          <a:xfrm>
            <a:off x="113756" y="3733800"/>
            <a:ext cx="8801644" cy="2923877"/>
          </a:xfrm>
          <a:prstGeom prst="rect">
            <a:avLst/>
          </a:prstGeom>
          <a:solidFill>
            <a:srgbClr val="FFFF00"/>
          </a:solidFill>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Specifically, we aim to find answers to questions such as:</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mj-lt"/>
              <a:buAutoNum type="arabicPeriod"/>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What liming materials can be sustainably accessible in Sierra Leone?</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mj-lt"/>
              <a:buAutoNum type="arabicPeriod"/>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How can lime requirement be determined rapidly from laboratory analysis?</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mj-lt"/>
              <a:buAutoNum type="arabicPeriod"/>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What is the rate of change in pH for each amount of lime applied?</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mj-lt"/>
              <a:buAutoNum type="arabicPeriod"/>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How frequently should these liming materials be applied?</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90091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2. OCP FOUNDATION INTERVENTION</a:t>
            </a:r>
          </a:p>
        </p:txBody>
      </p:sp>
      <p:sp>
        <p:nvSpPr>
          <p:cNvPr id="6" name="TextBox 5">
            <a:extLst>
              <a:ext uri="{FF2B5EF4-FFF2-40B4-BE49-F238E27FC236}">
                <a16:creationId xmlns:a16="http://schemas.microsoft.com/office/drawing/2014/main" id="{EF122FAC-413F-49E1-BCBA-D429B375A0FD}"/>
              </a:ext>
            </a:extLst>
          </p:cNvPr>
          <p:cNvSpPr txBox="1"/>
          <p:nvPr/>
        </p:nvSpPr>
        <p:spPr>
          <a:xfrm>
            <a:off x="375744" y="617034"/>
            <a:ext cx="8387255" cy="1938992"/>
          </a:xfrm>
          <a:prstGeom prst="rect">
            <a:avLst/>
          </a:prstGeom>
          <a:noFill/>
        </p:spPr>
        <p:txBody>
          <a:bodyPr wrap="square">
            <a:spAutoFit/>
          </a:bodyPr>
          <a:lstStyle/>
          <a:p>
            <a:pPr marL="0" marR="0" algn="just">
              <a:spcBef>
                <a:spcPts val="600"/>
              </a:spcBef>
              <a:spcAft>
                <a:spcPts val="600"/>
              </a:spcAft>
            </a:pPr>
            <a:r>
              <a:rPr lang="en-GB"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Freetown, Sierra Leone – July 15, 2025 – The Sierra Leone Agricultural Research Institute (SLARI) and OCP Foundation outlined major milestones in the Soil Acidity Reduction Project (SARP), a strategic initiative aimed at restoring soil health and enhancing agricultural productivity in Sierra Leone. </a:t>
            </a:r>
            <a:endPar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848240B6-4E34-428F-8E8F-518735F36C7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2653641"/>
            <a:ext cx="7239000" cy="4052069"/>
          </a:xfrm>
          <a:prstGeom prst="rect">
            <a:avLst/>
          </a:prstGeom>
          <a:noFill/>
          <a:ln>
            <a:noFill/>
          </a:ln>
        </p:spPr>
      </p:pic>
    </p:spTree>
    <p:extLst>
      <p:ext uri="{BB962C8B-B14F-4D97-AF65-F5344CB8AC3E}">
        <p14:creationId xmlns:p14="http://schemas.microsoft.com/office/powerpoint/2010/main" val="56218359"/>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3. </a:t>
            </a: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INAUGURATION OF THE SLARI TRAINING ROOM</a:t>
            </a:r>
          </a:p>
        </p:txBody>
      </p:sp>
      <p:sp>
        <p:nvSpPr>
          <p:cNvPr id="7" name="TextBox 6">
            <a:extLst>
              <a:ext uri="{FF2B5EF4-FFF2-40B4-BE49-F238E27FC236}">
                <a16:creationId xmlns:a16="http://schemas.microsoft.com/office/drawing/2014/main" id="{67575C60-893B-41FB-8EA0-B95A927FCBF1}"/>
              </a:ext>
            </a:extLst>
          </p:cNvPr>
          <p:cNvSpPr txBox="1"/>
          <p:nvPr/>
        </p:nvSpPr>
        <p:spPr>
          <a:xfrm>
            <a:off x="113756" y="1066800"/>
            <a:ext cx="8725444" cy="1200329"/>
          </a:xfrm>
          <a:prstGeom prst="rect">
            <a:avLst/>
          </a:prstGeom>
          <a:noFill/>
          <a:ln w="28575">
            <a:solidFill>
              <a:schemeClr val="tx2"/>
            </a:solidFill>
          </a:ln>
        </p:spPr>
        <p:txBody>
          <a:bodyPr wrap="square">
            <a:spAutoFit/>
          </a:bodyPr>
          <a:lstStyle/>
          <a:p>
            <a:pPr algn="just"/>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Sierra Leone Agricultural Research Institute (SLARI), in partnership with the OCP Foundation, officially launched a modern training room at SLARI Headquarters, Tower Hill, Freetown. </a:t>
            </a:r>
            <a:endParaRPr lang="en-US" sz="2400" b="1" dirty="0">
              <a:effectLst>
                <a:outerShdw blurRad="38100" dist="38100" dir="2700000" algn="tl">
                  <a:srgbClr val="000000">
                    <a:alpha val="43137"/>
                  </a:srgbClr>
                </a:outerShdw>
              </a:effectLst>
            </a:endParaRPr>
          </a:p>
        </p:txBody>
      </p:sp>
      <p:pic>
        <p:nvPicPr>
          <p:cNvPr id="8" name="Picture 7">
            <a:extLst>
              <a:ext uri="{FF2B5EF4-FFF2-40B4-BE49-F238E27FC236}">
                <a16:creationId xmlns:a16="http://schemas.microsoft.com/office/drawing/2014/main" id="{34426AF2-F6E4-4B0F-B443-A5073FD612C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2514600"/>
            <a:ext cx="8001000" cy="4172717"/>
          </a:xfrm>
          <a:prstGeom prst="rect">
            <a:avLst/>
          </a:prstGeom>
          <a:noFill/>
          <a:ln w="28575">
            <a:solidFill>
              <a:schemeClr val="tx2"/>
            </a:solidFill>
          </a:ln>
        </p:spPr>
      </p:pic>
    </p:spTree>
    <p:extLst>
      <p:ext uri="{BB962C8B-B14F-4D97-AF65-F5344CB8AC3E}">
        <p14:creationId xmlns:p14="http://schemas.microsoft.com/office/powerpoint/2010/main" val="25526460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3. </a:t>
            </a: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INAUGURATION OF THE SLARI TRAINING ROOM</a:t>
            </a:r>
          </a:p>
        </p:txBody>
      </p:sp>
      <p:pic>
        <p:nvPicPr>
          <p:cNvPr id="6" name="Picture 5">
            <a:extLst>
              <a:ext uri="{FF2B5EF4-FFF2-40B4-BE49-F238E27FC236}">
                <a16:creationId xmlns:a16="http://schemas.microsoft.com/office/drawing/2014/main" id="{3570C787-FBAB-4649-83D6-1E63F56A809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3124200"/>
            <a:ext cx="8534400" cy="4442807"/>
          </a:xfrm>
          <a:prstGeom prst="rect">
            <a:avLst/>
          </a:prstGeom>
          <a:noFill/>
          <a:ln>
            <a:noFill/>
          </a:ln>
        </p:spPr>
      </p:pic>
      <p:sp>
        <p:nvSpPr>
          <p:cNvPr id="7" name="TextBox 6">
            <a:extLst>
              <a:ext uri="{FF2B5EF4-FFF2-40B4-BE49-F238E27FC236}">
                <a16:creationId xmlns:a16="http://schemas.microsoft.com/office/drawing/2014/main" id="{2D0B9519-2815-41E3-8198-8747C1C6D984}"/>
              </a:ext>
            </a:extLst>
          </p:cNvPr>
          <p:cNvSpPr txBox="1"/>
          <p:nvPr/>
        </p:nvSpPr>
        <p:spPr>
          <a:xfrm>
            <a:off x="381001" y="838200"/>
            <a:ext cx="8534400" cy="1938992"/>
          </a:xfrm>
          <a:prstGeom prst="rect">
            <a:avLst/>
          </a:prstGeom>
          <a:noFill/>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Following the opening ceremony, Ms. Hamdi appeared on a live radio broadcast on 98.1 FM’s Mid-Day Show, where she highlighted the goals of the partnership, the importance of knowledge transfer, and the role of innovation in transforming soil fertility management in Sierra Leone.</a:t>
            </a:r>
          </a:p>
        </p:txBody>
      </p:sp>
    </p:spTree>
    <p:extLst>
      <p:ext uri="{BB962C8B-B14F-4D97-AF65-F5344CB8AC3E}">
        <p14:creationId xmlns:p14="http://schemas.microsoft.com/office/powerpoint/2010/main" val="3715280954"/>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2. OCP FOUNDATION INTERVENTION</a:t>
            </a:r>
          </a:p>
        </p:txBody>
      </p:sp>
      <p:sp>
        <p:nvSpPr>
          <p:cNvPr id="10" name="TextBox 9">
            <a:extLst>
              <a:ext uri="{FF2B5EF4-FFF2-40B4-BE49-F238E27FC236}">
                <a16:creationId xmlns:a16="http://schemas.microsoft.com/office/drawing/2014/main" id="{AC0CBBB5-810A-430D-B283-4629F32C7934}"/>
              </a:ext>
            </a:extLst>
          </p:cNvPr>
          <p:cNvSpPr txBox="1"/>
          <p:nvPr/>
        </p:nvSpPr>
        <p:spPr>
          <a:xfrm>
            <a:off x="304800" y="962780"/>
            <a:ext cx="8305800" cy="2462213"/>
          </a:xfrm>
          <a:prstGeom prst="rect">
            <a:avLst/>
          </a:prstGeom>
          <a:noFill/>
          <a:ln w="28575">
            <a:solidFill>
              <a:schemeClr val="accent5"/>
            </a:solidFill>
          </a:ln>
        </p:spPr>
        <p:txBody>
          <a:bodyPr wrap="square">
            <a:spAutoFit/>
          </a:bodyPr>
          <a:lstStyle/>
          <a:p>
            <a:pPr marL="0" marR="0" algn="just">
              <a:spcBef>
                <a:spcPts val="600"/>
              </a:spcBef>
              <a:spcAft>
                <a:spcPts val="600"/>
              </a:spcAft>
            </a:pPr>
            <a:r>
              <a:rPr lang="en-GB"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One of the key achievements of the project so far has been the complete rehabilitation and re-equipping of the Soil Analysis Laboratory at the Njala Agricultural Research Centre (NARC). </a:t>
            </a:r>
          </a:p>
          <a:p>
            <a:pPr marL="0" marR="0" algn="just">
              <a:spcBef>
                <a:spcPts val="600"/>
              </a:spcBef>
              <a:spcAft>
                <a:spcPts val="600"/>
              </a:spcAft>
            </a:pPr>
            <a:r>
              <a:rPr lang="en-GB"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laboratory serves now as a national hub of soil science, equipped with advanced instruments capable of analysing the soil acidity and nutrient levels with high precision.</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E97FAFC2-A6BE-4B43-A3E4-094775FBEE0D}"/>
              </a:ext>
            </a:extLst>
          </p:cNvPr>
          <p:cNvSpPr txBox="1"/>
          <p:nvPr/>
        </p:nvSpPr>
        <p:spPr>
          <a:xfrm>
            <a:off x="209278" y="3886200"/>
            <a:ext cx="8496844" cy="2677656"/>
          </a:xfrm>
          <a:prstGeom prst="rect">
            <a:avLst/>
          </a:prstGeom>
          <a:solidFill>
            <a:schemeClr val="accent2">
              <a:lumMod val="20000"/>
              <a:lumOff val="80000"/>
            </a:schemeClr>
          </a:solidFill>
          <a:ln w="28575">
            <a:solidFill>
              <a:srgbClr val="C00000"/>
            </a:solidFill>
          </a:ln>
        </p:spPr>
        <p:txBody>
          <a:bodyPr wrap="square">
            <a:spAutoFit/>
          </a:bodyPr>
          <a:lstStyle/>
          <a:p>
            <a:pPr algn="just"/>
            <a:r>
              <a:rPr lang="en-GB"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In parallel, field trials are being conducted across selected regions to assess the effectiveness of soil amendments, including lime, in reducing acidity and improving crop performance. </a:t>
            </a:r>
          </a:p>
          <a:p>
            <a:pPr algn="just"/>
            <a:endParaRPr lang="en-GB"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algn="just"/>
            <a:r>
              <a:rPr lang="en-GB"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Findings are expected to inform evidence-based recommendations for farmers and policymakers and to support the broader adoption of sustainable soil management practices in Sierra Leone</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299499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2">
                                            <p:txEl>
                                              <p:pRg st="2" end="2"/>
                                            </p:txEl>
                                          </p:spTgt>
                                        </p:tgtEl>
                                        <p:attrNameLst>
                                          <p:attrName>style.visibility</p:attrName>
                                        </p:attrNameLst>
                                      </p:cBhvr>
                                      <p:to>
                                        <p:strVal val="visible"/>
                                      </p:to>
                                    </p:set>
                                    <p:animEffect transition="in" filter="wipe(down)">
                                      <p:cBhvr>
                                        <p:cTn id="10"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2. OCP FOUNDATION INTERVENTION</a:t>
            </a:r>
          </a:p>
        </p:txBody>
      </p:sp>
      <p:pic>
        <p:nvPicPr>
          <p:cNvPr id="8" name="Picture 7">
            <a:extLst>
              <a:ext uri="{FF2B5EF4-FFF2-40B4-BE49-F238E27FC236}">
                <a16:creationId xmlns:a16="http://schemas.microsoft.com/office/drawing/2014/main" id="{90479E42-8F5C-4B3A-A342-2F4C866BD65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724086"/>
            <a:ext cx="8229600" cy="5276752"/>
          </a:xfrm>
          <a:prstGeom prst="rect">
            <a:avLst/>
          </a:prstGeom>
          <a:noFill/>
          <a:ln>
            <a:noFill/>
          </a:ln>
        </p:spPr>
      </p:pic>
      <p:sp>
        <p:nvSpPr>
          <p:cNvPr id="9" name="TextBox 8">
            <a:extLst>
              <a:ext uri="{FF2B5EF4-FFF2-40B4-BE49-F238E27FC236}">
                <a16:creationId xmlns:a16="http://schemas.microsoft.com/office/drawing/2014/main" id="{74EA5B7B-6294-40AE-ACCF-FDDBC0D9C7DD}"/>
              </a:ext>
            </a:extLst>
          </p:cNvPr>
          <p:cNvSpPr txBox="1"/>
          <p:nvPr/>
        </p:nvSpPr>
        <p:spPr>
          <a:xfrm>
            <a:off x="457200" y="6000838"/>
            <a:ext cx="8573044" cy="830997"/>
          </a:xfrm>
          <a:prstGeom prst="rect">
            <a:avLst/>
          </a:prstGeom>
          <a:noFill/>
        </p:spPr>
        <p:txBody>
          <a:bodyPr wrap="square">
            <a:spAutoFit/>
          </a:bodyPr>
          <a:lstStyle/>
          <a:p>
            <a:r>
              <a:rPr lang="en-GB"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Recently installed Nitrogen Analyzer at the Njala Agricultural Research Centre </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16511543"/>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4. HANDING OVER OF CONSTRUCTION SITE AT NJALA</a:t>
            </a:r>
          </a:p>
        </p:txBody>
      </p:sp>
      <p:pic>
        <p:nvPicPr>
          <p:cNvPr id="6" name="Picture 5">
            <a:extLst>
              <a:ext uri="{FF2B5EF4-FFF2-40B4-BE49-F238E27FC236}">
                <a16:creationId xmlns:a16="http://schemas.microsoft.com/office/drawing/2014/main" id="{0527FD06-734F-4F28-AE61-0D98AEB907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3756" y="685800"/>
            <a:ext cx="8916488" cy="5197476"/>
          </a:xfrm>
          <a:prstGeom prst="rect">
            <a:avLst/>
          </a:prstGeom>
          <a:noFill/>
        </p:spPr>
      </p:pic>
      <p:sp>
        <p:nvSpPr>
          <p:cNvPr id="7" name="TextBox 6">
            <a:extLst>
              <a:ext uri="{FF2B5EF4-FFF2-40B4-BE49-F238E27FC236}">
                <a16:creationId xmlns:a16="http://schemas.microsoft.com/office/drawing/2014/main" id="{68DE80B8-E8D1-43BA-82D2-61B95DACB847}"/>
              </a:ext>
            </a:extLst>
          </p:cNvPr>
          <p:cNvSpPr txBox="1"/>
          <p:nvPr/>
        </p:nvSpPr>
        <p:spPr>
          <a:xfrm>
            <a:off x="113756" y="5883276"/>
            <a:ext cx="8916488" cy="830997"/>
          </a:xfrm>
          <a:prstGeom prst="rect">
            <a:avLst/>
          </a:prstGeom>
          <a:noFill/>
        </p:spPr>
        <p:txBody>
          <a:bodyPr wrap="square">
            <a:spAutoFit/>
          </a:bodyPr>
          <a:lstStyle/>
          <a:p>
            <a:pPr marL="0" marR="0" algn="just">
              <a:spcBef>
                <a:spcPts val="600"/>
              </a:spcBef>
              <a:spcAft>
                <a:spcPts val="600"/>
              </a:spcAft>
            </a:pPr>
            <a:r>
              <a:rPr lang="en-US" sz="2400" b="1" dirty="0">
                <a:effectLst/>
                <a:latin typeface="Arial Narrow" panose="020B0606020202030204" pitchFamily="34" charset="0"/>
                <a:ea typeface="Calibri" panose="020F0502020204030204" pitchFamily="34" charset="0"/>
                <a:cs typeface="Times New Roman" panose="02020603050405020304" pitchFamily="18" charset="0"/>
              </a:rPr>
              <a:t>Newly installed Nitrogen Analyzer in the SLARI Soils Laboratory at the Njala Agricultural Research Centre.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0645138"/>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3. </a:t>
            </a: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INAUGURATION OF THE SLARI TRAINING ROOM</a:t>
            </a:r>
          </a:p>
        </p:txBody>
      </p:sp>
      <p:sp>
        <p:nvSpPr>
          <p:cNvPr id="7" name="TextBox 6">
            <a:extLst>
              <a:ext uri="{FF2B5EF4-FFF2-40B4-BE49-F238E27FC236}">
                <a16:creationId xmlns:a16="http://schemas.microsoft.com/office/drawing/2014/main" id="{3F1F6EE9-ECE6-4BBD-B127-1C003E3E8C00}"/>
              </a:ext>
            </a:extLst>
          </p:cNvPr>
          <p:cNvSpPr txBox="1"/>
          <p:nvPr/>
        </p:nvSpPr>
        <p:spPr>
          <a:xfrm>
            <a:off x="296532" y="762000"/>
            <a:ext cx="8571956" cy="3262432"/>
          </a:xfrm>
          <a:prstGeom prst="rect">
            <a:avLst/>
          </a:prstGeom>
          <a:noFill/>
        </p:spPr>
        <p:txBody>
          <a:bodyPr wrap="square">
            <a:spAutoFit/>
          </a:bodyPr>
          <a:lstStyle/>
          <a:p>
            <a:pPr marL="0" marR="0" algn="just">
              <a:spcBef>
                <a:spcPts val="600"/>
              </a:spcBef>
              <a:spcAft>
                <a:spcPts val="600"/>
              </a:spcAft>
            </a:pPr>
            <a:r>
              <a:rPr lang="en-GB" sz="2800" b="1" dirty="0">
                <a:effectLst/>
                <a:ea typeface="Calibri" panose="020F0502020204030204" pitchFamily="34" charset="0"/>
                <a:cs typeface="Times New Roman" panose="02020603050405020304" pitchFamily="18" charset="0"/>
              </a:rPr>
              <a:t>In the framework of its institutional capacity-building component, the project has also provided a specific training course in Soil Fertility and Management to SLARI researchers and technicians. </a:t>
            </a:r>
          </a:p>
          <a:p>
            <a:pPr marL="0" marR="0" algn="just">
              <a:spcBef>
                <a:spcPts val="600"/>
              </a:spcBef>
              <a:spcAft>
                <a:spcPts val="600"/>
              </a:spcAft>
            </a:pPr>
            <a:r>
              <a:rPr lang="en-GB" sz="2800" b="1" dirty="0">
                <a:effectLst/>
                <a:ea typeface="Calibri" panose="020F0502020204030204" pitchFamily="34" charset="0"/>
                <a:cs typeface="Times New Roman" panose="02020603050405020304" pitchFamily="18" charset="0"/>
              </a:rPr>
              <a:t>This investment in local expertise will help ensure the long-term sustainability and scalability of the project’s outcomes.</a:t>
            </a:r>
            <a:endParaRPr lang="en-US" sz="2800" b="1" dirty="0">
              <a:effectLst/>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E9A05FB-4D43-46F9-AC00-6F1E8FD18951}"/>
              </a:ext>
            </a:extLst>
          </p:cNvPr>
          <p:cNvSpPr txBox="1"/>
          <p:nvPr/>
        </p:nvSpPr>
        <p:spPr>
          <a:xfrm>
            <a:off x="227512" y="4026456"/>
            <a:ext cx="8916488" cy="2831544"/>
          </a:xfrm>
          <a:prstGeom prst="rect">
            <a:avLst/>
          </a:prstGeom>
          <a:solidFill>
            <a:srgbClr val="FFFF00"/>
          </a:solidFill>
        </p:spPr>
        <p:txBody>
          <a:bodyPr wrap="square">
            <a:spAutoFit/>
          </a:bodyPr>
          <a:lstStyle/>
          <a:p>
            <a:pPr marL="0" marR="0" algn="just">
              <a:spcBef>
                <a:spcPts val="600"/>
              </a:spcBef>
              <a:spcAft>
                <a:spcPts val="600"/>
              </a:spcAft>
            </a:pPr>
            <a:r>
              <a:rPr lang="en-GB" sz="2800" b="1" dirty="0">
                <a:effectLst/>
                <a:ea typeface="Calibri" panose="020F0502020204030204" pitchFamily="34" charset="0"/>
                <a:cs typeface="Times New Roman" panose="02020603050405020304" pitchFamily="18" charset="0"/>
              </a:rPr>
              <a:t>These efforts align with the Feed Salone 2028 Strategy, promoting food sovereignty and sustainable agriculture in Sierra Leone. </a:t>
            </a:r>
          </a:p>
          <a:p>
            <a:pPr marL="0" marR="0" algn="just">
              <a:spcBef>
                <a:spcPts val="600"/>
              </a:spcBef>
              <a:spcAft>
                <a:spcPts val="600"/>
              </a:spcAft>
            </a:pPr>
            <a:r>
              <a:rPr lang="en-GB" sz="2800" b="1" dirty="0">
                <a:effectLst/>
                <a:ea typeface="Calibri" panose="020F0502020204030204" pitchFamily="34" charset="0"/>
                <a:cs typeface="Times New Roman" panose="02020603050405020304" pitchFamily="18" charset="0"/>
              </a:rPr>
              <a:t>Dr. Abdul R. Conteh, Acting Director General of SLARI, emphasized the ongoing advancements that will significantly benefit farmers and the agricultural sector.</a:t>
            </a:r>
            <a:endParaRPr lang="en-US" sz="28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21787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Recommendations from the 21</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2">
            <a:extLst>
              <a:ext uri="{FF2B5EF4-FFF2-40B4-BE49-F238E27FC236}">
                <a16:creationId xmlns:a16="http://schemas.microsoft.com/office/drawing/2014/main" id="{88159A07-B770-4BEB-9FDB-310046CEA1D6}"/>
              </a:ext>
            </a:extLst>
          </p:cNvPr>
          <p:cNvGraphicFramePr>
            <a:graphicFrameLocks noGrp="1"/>
          </p:cNvGraphicFramePr>
          <p:nvPr>
            <p:extLst>
              <p:ext uri="{D42A27DB-BD31-4B8C-83A1-F6EECF244321}">
                <p14:modId xmlns:p14="http://schemas.microsoft.com/office/powerpoint/2010/main" val="1567173381"/>
              </p:ext>
            </p:extLst>
          </p:nvPr>
        </p:nvGraphicFramePr>
        <p:xfrm>
          <a:off x="152400" y="669427"/>
          <a:ext cx="8900563" cy="6644239"/>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196389817"/>
                    </a:ext>
                  </a:extLst>
                </a:gridCol>
                <a:gridCol w="2514600">
                  <a:extLst>
                    <a:ext uri="{9D8B030D-6E8A-4147-A177-3AD203B41FA5}">
                      <a16:colId xmlns:a16="http://schemas.microsoft.com/office/drawing/2014/main" val="2215835195"/>
                    </a:ext>
                  </a:extLst>
                </a:gridCol>
                <a:gridCol w="2271163">
                  <a:extLst>
                    <a:ext uri="{9D8B030D-6E8A-4147-A177-3AD203B41FA5}">
                      <a16:colId xmlns:a16="http://schemas.microsoft.com/office/drawing/2014/main" val="2145933642"/>
                    </a:ext>
                  </a:extLst>
                </a:gridCol>
              </a:tblGrid>
              <a:tr h="767285">
                <a:tc>
                  <a:txBody>
                    <a:bodyPr/>
                    <a:lstStyle/>
                    <a:p>
                      <a:r>
                        <a:rPr lang="en-US" sz="2200" dirty="0">
                          <a:effectLst>
                            <a:outerShdw blurRad="38100" dist="38100" dir="2700000" algn="tl">
                              <a:srgbClr val="000000">
                                <a:alpha val="43137"/>
                              </a:srgbClr>
                            </a:outerShdw>
                          </a:effectLst>
                          <a:latin typeface="+mn-lt"/>
                        </a:rPr>
                        <a:t>Recommendation</a:t>
                      </a:r>
                    </a:p>
                  </a:txBody>
                  <a:tcPr/>
                </a:tc>
                <a:tc>
                  <a:txBody>
                    <a:bodyPr/>
                    <a:lstStyle/>
                    <a:p>
                      <a:r>
                        <a:rPr lang="en-US" sz="2200" dirty="0">
                          <a:effectLst>
                            <a:outerShdw blurRad="38100" dist="38100" dir="2700000" algn="tl">
                              <a:srgbClr val="000000">
                                <a:alpha val="43137"/>
                              </a:srgbClr>
                            </a:outerShdw>
                          </a:effectLst>
                          <a:latin typeface="+mn-lt"/>
                        </a:rPr>
                        <a:t>Status</a:t>
                      </a:r>
                    </a:p>
                  </a:txBody>
                  <a:tcPr/>
                </a:tc>
                <a:tc>
                  <a:txBody>
                    <a:bodyPr/>
                    <a:lstStyle/>
                    <a:p>
                      <a:r>
                        <a:rPr lang="en-US" sz="2200" dirty="0">
                          <a:effectLst>
                            <a:outerShdw blurRad="38100" dist="38100" dir="2700000" algn="tl">
                              <a:srgbClr val="000000">
                                <a:alpha val="43137"/>
                              </a:srgbClr>
                            </a:outerShdw>
                          </a:effectLst>
                          <a:latin typeface="+mn-lt"/>
                        </a:rPr>
                        <a:t>Remark</a:t>
                      </a:r>
                    </a:p>
                  </a:txBody>
                  <a:tcPr/>
                </a:tc>
                <a:extLst>
                  <a:ext uri="{0D108BD9-81ED-4DB2-BD59-A6C34878D82A}">
                    <a16:rowId xmlns:a16="http://schemas.microsoft.com/office/drawing/2014/main" val="399096133"/>
                  </a:ext>
                </a:extLst>
              </a:tr>
              <a:tr h="1919462">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latin typeface="+mn-lt"/>
                        </a:rPr>
                        <a:t>It was recommended that training for farmers on agribusiness be done and also connections should be established between the farmers and the buyers.</a:t>
                      </a:r>
                    </a:p>
                    <a:p>
                      <a:pPr algn="just"/>
                      <a:endParaRPr lang="en-US" sz="2200" dirty="0">
                        <a:latin typeface="+mn-lt"/>
                      </a:endParaRPr>
                    </a:p>
                  </a:txBody>
                  <a:tcPr/>
                </a:tc>
                <a:tc>
                  <a:txBody>
                    <a:bodyPr/>
                    <a:lstStyle/>
                    <a:p>
                      <a:pPr algn="just"/>
                      <a:r>
                        <a:rPr lang="en-US" sz="2200" b="1" dirty="0">
                          <a:effectLst>
                            <a:outerShdw blurRad="38100" dist="38100" dir="2700000" algn="tl">
                              <a:srgbClr val="000000">
                                <a:alpha val="43137"/>
                              </a:srgbClr>
                            </a:outerShdw>
                          </a:effectLst>
                          <a:latin typeface="+mn-lt"/>
                        </a:rPr>
                        <a:t>This is well noted and will be implemented in the next year</a:t>
                      </a:r>
                    </a:p>
                  </a:txBody>
                  <a:tcPr/>
                </a:tc>
                <a:tc>
                  <a:txBody>
                    <a:bodyPr/>
                    <a:lstStyle/>
                    <a:p>
                      <a:pPr algn="just"/>
                      <a:r>
                        <a:rPr lang="en-US" sz="2200" b="1" dirty="0">
                          <a:effectLst>
                            <a:outerShdw blurRad="38100" dist="38100" dir="2700000" algn="tl">
                              <a:srgbClr val="000000">
                                <a:alpha val="43137"/>
                              </a:srgbClr>
                            </a:outerShdw>
                          </a:effectLst>
                          <a:latin typeface="+mn-lt"/>
                        </a:rPr>
                        <a:t>Training of NaFFSL is part of our activities next year</a:t>
                      </a:r>
                    </a:p>
                  </a:txBody>
                  <a:tcPr/>
                </a:tc>
                <a:extLst>
                  <a:ext uri="{0D108BD9-81ED-4DB2-BD59-A6C34878D82A}">
                    <a16:rowId xmlns:a16="http://schemas.microsoft.com/office/drawing/2014/main" val="85297959"/>
                  </a:ext>
                </a:extLst>
              </a:tr>
              <a:tr h="118702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latin typeface="+mn-lt"/>
                        </a:rPr>
                        <a:t>More financial support to the commercialization directorate was required for it to be more productive and successful.</a:t>
                      </a:r>
                    </a:p>
                    <a:p>
                      <a:pPr algn="just"/>
                      <a:endParaRPr lang="en-US" sz="2200" dirty="0">
                        <a:latin typeface="+mn-lt"/>
                      </a:endParaRPr>
                    </a:p>
                  </a:txBody>
                  <a:tcPr/>
                </a:tc>
                <a:tc>
                  <a:txBody>
                    <a:bodyPr/>
                    <a:lstStyle/>
                    <a:p>
                      <a:pPr algn="just"/>
                      <a:r>
                        <a:rPr lang="en-US" sz="2200" b="1" dirty="0">
                          <a:effectLst>
                            <a:outerShdw blurRad="38100" dist="38100" dir="2700000" algn="tl">
                              <a:srgbClr val="000000">
                                <a:alpha val="43137"/>
                              </a:srgbClr>
                            </a:outerShdw>
                          </a:effectLst>
                          <a:latin typeface="+mn-lt"/>
                          <a:cs typeface="Arial" panose="020B0604020202020204" pitchFamily="34" charset="0"/>
                        </a:rPr>
                        <a:t>This is noted and will be implemented when funds become available</a:t>
                      </a:r>
                    </a:p>
                  </a:txBody>
                  <a:tcPr/>
                </a:tc>
                <a:tc>
                  <a:txBody>
                    <a:bodyPr/>
                    <a:lstStyle/>
                    <a:p>
                      <a:pPr algn="just"/>
                      <a:r>
                        <a:rPr lang="en-US" sz="2200" b="1" dirty="0">
                          <a:effectLst>
                            <a:outerShdw blurRad="38100" dist="38100" dir="2700000" algn="tl">
                              <a:srgbClr val="000000">
                                <a:alpha val="43137"/>
                              </a:srgbClr>
                            </a:outerShdw>
                          </a:effectLst>
                          <a:latin typeface="+mn-lt"/>
                        </a:rPr>
                        <a:t>Depends on fund availability</a:t>
                      </a:r>
                    </a:p>
                  </a:txBody>
                  <a:tcPr/>
                </a:tc>
                <a:extLst>
                  <a:ext uri="{0D108BD9-81ED-4DB2-BD59-A6C34878D82A}">
                    <a16:rowId xmlns:a16="http://schemas.microsoft.com/office/drawing/2014/main" val="1865264861"/>
                  </a:ext>
                </a:extLst>
              </a:tr>
              <a:tr h="167071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latin typeface="+mn-lt"/>
                        </a:rPr>
                        <a:t>There should be a clear-cut difference between the M&amp;E and outreach activities of SLARI</a:t>
                      </a:r>
                    </a:p>
                    <a:p>
                      <a:pPr algn="just"/>
                      <a:endParaRPr lang="en-US" sz="2200" dirty="0">
                        <a:latin typeface="+mn-lt"/>
                      </a:endParaRPr>
                    </a:p>
                  </a:txBody>
                  <a:tcPr/>
                </a:tc>
                <a:tc>
                  <a:txBody>
                    <a:bodyPr/>
                    <a:lstStyle/>
                    <a:p>
                      <a:pPr algn="just"/>
                      <a:r>
                        <a:rPr lang="en-US" sz="2200" b="1" dirty="0">
                          <a:effectLst>
                            <a:outerShdw blurRad="38100" dist="38100" dir="2700000" algn="tl">
                              <a:srgbClr val="000000">
                                <a:alpha val="43137"/>
                              </a:srgbClr>
                            </a:outerShdw>
                          </a:effectLst>
                          <a:latin typeface="+mn-lt"/>
                        </a:rPr>
                        <a:t>There is already a difference between M&amp;E and outreach</a:t>
                      </a:r>
                    </a:p>
                  </a:txBody>
                  <a:tcPr/>
                </a:tc>
                <a:tc>
                  <a:txBody>
                    <a:bodyPr/>
                    <a:lstStyle/>
                    <a:p>
                      <a:pPr algn="just"/>
                      <a:r>
                        <a:rPr lang="en-US" sz="2200" b="1" dirty="0">
                          <a:effectLst>
                            <a:outerShdw blurRad="38100" dist="38100" dir="2700000" algn="tl">
                              <a:srgbClr val="000000">
                                <a:alpha val="43137"/>
                              </a:srgbClr>
                            </a:outerShdw>
                          </a:effectLst>
                          <a:latin typeface="+mn-lt"/>
                        </a:rPr>
                        <a:t>M&amp;E is not outreach</a:t>
                      </a:r>
                    </a:p>
                  </a:txBody>
                  <a:tcPr/>
                </a:tc>
                <a:extLst>
                  <a:ext uri="{0D108BD9-81ED-4DB2-BD59-A6C34878D82A}">
                    <a16:rowId xmlns:a16="http://schemas.microsoft.com/office/drawing/2014/main" val="2470997567"/>
                  </a:ext>
                </a:extLst>
              </a:tr>
            </a:tbl>
          </a:graphicData>
        </a:graphic>
      </p:graphicFrame>
    </p:spTree>
    <p:extLst>
      <p:ext uri="{BB962C8B-B14F-4D97-AF65-F5344CB8AC3E}">
        <p14:creationId xmlns:p14="http://schemas.microsoft.com/office/powerpoint/2010/main" val="28848163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3. </a:t>
            </a: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INAUGURATION OF THE SLARI TRAINING ROOM</a:t>
            </a:r>
          </a:p>
        </p:txBody>
      </p:sp>
      <p:pic>
        <p:nvPicPr>
          <p:cNvPr id="7" name="Picture 6">
            <a:extLst>
              <a:ext uri="{FF2B5EF4-FFF2-40B4-BE49-F238E27FC236}">
                <a16:creationId xmlns:a16="http://schemas.microsoft.com/office/drawing/2014/main" id="{29955570-D8EA-4F27-8F07-E159E0E01AB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43000" y="669427"/>
            <a:ext cx="6400800" cy="2832735"/>
          </a:xfrm>
          <a:prstGeom prst="rect">
            <a:avLst/>
          </a:prstGeom>
          <a:noFill/>
          <a:ln>
            <a:noFill/>
          </a:ln>
        </p:spPr>
      </p:pic>
      <p:pic>
        <p:nvPicPr>
          <p:cNvPr id="8" name="Picture 7">
            <a:extLst>
              <a:ext uri="{FF2B5EF4-FFF2-40B4-BE49-F238E27FC236}">
                <a16:creationId xmlns:a16="http://schemas.microsoft.com/office/drawing/2014/main" id="{6260ED4C-DF76-4D70-8159-3950D732503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466908"/>
            <a:ext cx="6400800" cy="2832735"/>
          </a:xfrm>
          <a:prstGeom prst="rect">
            <a:avLst/>
          </a:prstGeom>
          <a:noFill/>
          <a:ln>
            <a:noFill/>
          </a:ln>
        </p:spPr>
      </p:pic>
      <p:sp>
        <p:nvSpPr>
          <p:cNvPr id="9" name="TextBox 8">
            <a:extLst>
              <a:ext uri="{FF2B5EF4-FFF2-40B4-BE49-F238E27FC236}">
                <a16:creationId xmlns:a16="http://schemas.microsoft.com/office/drawing/2014/main" id="{2C25CA66-4A9A-4A81-BEC4-4093C1B0A917}"/>
              </a:ext>
            </a:extLst>
          </p:cNvPr>
          <p:cNvSpPr txBox="1"/>
          <p:nvPr/>
        </p:nvSpPr>
        <p:spPr>
          <a:xfrm>
            <a:off x="762000" y="3776597"/>
            <a:ext cx="6934200" cy="400110"/>
          </a:xfrm>
          <a:prstGeom prst="rect">
            <a:avLst/>
          </a:prstGeom>
          <a:noFill/>
        </p:spPr>
        <p:txBody>
          <a:bodyPr wrap="square">
            <a:spAutoFit/>
          </a:bodyPr>
          <a:lstStyle/>
          <a:p>
            <a:r>
              <a:rPr lang="en-GB" sz="2000" b="1" dirty="0">
                <a:effectLst/>
                <a:latin typeface="Arial Narrow" panose="020B0606020202030204" pitchFamily="34" charset="0"/>
                <a:ea typeface="Calibri" panose="020F0502020204030204" pitchFamily="34" charset="0"/>
                <a:cs typeface="Times New Roman" panose="02020603050405020304" pitchFamily="18" charset="0"/>
              </a:rPr>
              <a:t>Establishment of Field Trials addressing the soil acidity problem</a:t>
            </a:r>
            <a:endParaRPr lang="en-US" sz="2000" dirty="0"/>
          </a:p>
        </p:txBody>
      </p:sp>
    </p:spTree>
    <p:extLst>
      <p:ext uri="{BB962C8B-B14F-4D97-AF65-F5344CB8AC3E}">
        <p14:creationId xmlns:p14="http://schemas.microsoft.com/office/powerpoint/2010/main" val="341268431"/>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4. HANDING OVER OF CONSTRUCTION SITE AT NJALA</a:t>
            </a:r>
          </a:p>
        </p:txBody>
      </p:sp>
      <p:pic>
        <p:nvPicPr>
          <p:cNvPr id="6" name="Picture 5">
            <a:extLst>
              <a:ext uri="{FF2B5EF4-FFF2-40B4-BE49-F238E27FC236}">
                <a16:creationId xmlns:a16="http://schemas.microsoft.com/office/drawing/2014/main" id="{EE101CFE-5C66-460B-9E64-ED4802A1AFF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3400" y="838200"/>
            <a:ext cx="10515600" cy="4648200"/>
          </a:xfrm>
          <a:prstGeom prst="rect">
            <a:avLst/>
          </a:prstGeom>
          <a:noFill/>
          <a:ln>
            <a:noFill/>
          </a:ln>
        </p:spPr>
      </p:pic>
      <p:sp>
        <p:nvSpPr>
          <p:cNvPr id="7" name="TextBox 6">
            <a:extLst>
              <a:ext uri="{FF2B5EF4-FFF2-40B4-BE49-F238E27FC236}">
                <a16:creationId xmlns:a16="http://schemas.microsoft.com/office/drawing/2014/main" id="{08E97E37-8B91-44B1-9E73-4F6AD993B7C6}"/>
              </a:ext>
            </a:extLst>
          </p:cNvPr>
          <p:cNvSpPr txBox="1"/>
          <p:nvPr/>
        </p:nvSpPr>
        <p:spPr>
          <a:xfrm>
            <a:off x="1219200" y="6192753"/>
            <a:ext cx="6325070" cy="461665"/>
          </a:xfrm>
          <a:prstGeom prst="rect">
            <a:avLst/>
          </a:prstGeom>
          <a:noFill/>
        </p:spPr>
        <p:txBody>
          <a:bodyPr wrap="square">
            <a:spAutoFit/>
          </a:bodyPr>
          <a:lstStyle/>
          <a:p>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Testing the newly installed Flame Photometer</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73730442"/>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4. HANDING OVER OF CONSTRUCTION SITE AT NJALA</a:t>
            </a:r>
          </a:p>
        </p:txBody>
      </p:sp>
      <p:pic>
        <p:nvPicPr>
          <p:cNvPr id="6" name="Picture 5">
            <a:extLst>
              <a:ext uri="{FF2B5EF4-FFF2-40B4-BE49-F238E27FC236}">
                <a16:creationId xmlns:a16="http://schemas.microsoft.com/office/drawing/2014/main" id="{DC045868-7A47-4361-848F-C1C7D15DC95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400" y="914400"/>
            <a:ext cx="9448800" cy="4968876"/>
          </a:xfrm>
          <a:prstGeom prst="rect">
            <a:avLst/>
          </a:prstGeom>
          <a:noFill/>
          <a:ln>
            <a:noFill/>
          </a:ln>
        </p:spPr>
      </p:pic>
      <p:sp>
        <p:nvSpPr>
          <p:cNvPr id="7" name="TextBox 6">
            <a:extLst>
              <a:ext uri="{FF2B5EF4-FFF2-40B4-BE49-F238E27FC236}">
                <a16:creationId xmlns:a16="http://schemas.microsoft.com/office/drawing/2014/main" id="{3F553F19-52CC-4592-BD94-33DE08C5EEB6}"/>
              </a:ext>
            </a:extLst>
          </p:cNvPr>
          <p:cNvSpPr txBox="1"/>
          <p:nvPr/>
        </p:nvSpPr>
        <p:spPr>
          <a:xfrm>
            <a:off x="876374" y="6185897"/>
            <a:ext cx="8153870" cy="461665"/>
          </a:xfrm>
          <a:prstGeom prst="rect">
            <a:avLst/>
          </a:prstGeom>
          <a:noFill/>
        </p:spPr>
        <p:txBody>
          <a:bodyPr wrap="square">
            <a:spAutoFit/>
          </a:bodyPr>
          <a:lstStyle/>
          <a:p>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 new 20 kVA generator installed at the Soils Laboratory</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45210990"/>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517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5. STAKEHOLDER ENGAGEMENT ON IMPLEMENTATION OF FIELD TRIALS IN SIERRA LEONE</a:t>
            </a:r>
          </a:p>
        </p:txBody>
      </p:sp>
      <p:sp>
        <p:nvSpPr>
          <p:cNvPr id="6" name="TextBox 5">
            <a:extLst>
              <a:ext uri="{FF2B5EF4-FFF2-40B4-BE49-F238E27FC236}">
                <a16:creationId xmlns:a16="http://schemas.microsoft.com/office/drawing/2014/main" id="{02688669-2781-492F-81D2-2F804667231B}"/>
              </a:ext>
            </a:extLst>
          </p:cNvPr>
          <p:cNvSpPr txBox="1"/>
          <p:nvPr/>
        </p:nvSpPr>
        <p:spPr>
          <a:xfrm>
            <a:off x="228600" y="1219200"/>
            <a:ext cx="8344444" cy="4462760"/>
          </a:xfrm>
          <a:prstGeom prst="rect">
            <a:avLst/>
          </a:prstGeom>
          <a:noFill/>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On Thursday May 29</a:t>
            </a:r>
            <a:r>
              <a:rPr lang="en-US" sz="2400" baseline="300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2025, staff at the Sierra Leone Agricultural Research Institute (SLARI), held a planning meeting in preparation for the commencement of field activities for Soil Acidity Reduction Project.  </a:t>
            </a:r>
          </a:p>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meeting created a platform for SLARI researchers in various disciplines to plan and share ideas on the necessary processes for the implementation of the Soil Acidity Reduction project.  </a:t>
            </a:r>
          </a:p>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meeting focused on the preparation of land and the application of the required treatments to the soil, the time interval for the application of the lime and fertilizer, and the data collection processes.</a:t>
            </a:r>
          </a:p>
        </p:txBody>
      </p:sp>
      <p:sp>
        <p:nvSpPr>
          <p:cNvPr id="7" name="TextBox 6">
            <a:extLst>
              <a:ext uri="{FF2B5EF4-FFF2-40B4-BE49-F238E27FC236}">
                <a16:creationId xmlns:a16="http://schemas.microsoft.com/office/drawing/2014/main" id="{822D84FC-1190-4A9A-BCDE-16F3AD1954E8}"/>
              </a:ext>
            </a:extLst>
          </p:cNvPr>
          <p:cNvSpPr txBox="1"/>
          <p:nvPr/>
        </p:nvSpPr>
        <p:spPr>
          <a:xfrm>
            <a:off x="334943" y="5638800"/>
            <a:ext cx="8115844" cy="1200329"/>
          </a:xfrm>
          <a:prstGeom prst="rect">
            <a:avLst/>
          </a:prstGeom>
          <a:noFill/>
        </p:spPr>
        <p:txBody>
          <a:bodyPr wrap="square">
            <a:spAutoFit/>
          </a:bodyPr>
          <a:lstStyle/>
          <a:p>
            <a:r>
              <a:rPr lang="en-US" sz="2400" b="1" dirty="0">
                <a:ea typeface="Calibri" panose="020F0502020204030204" pitchFamily="34" charset="0"/>
                <a:cs typeface="Times New Roman" panose="02020603050405020304" pitchFamily="18" charset="0"/>
              </a:rPr>
              <a:t>While addressing the team of researchers, Director General of SLARI emphasized the need for thorough research that will come out with results that reflect integrity. </a:t>
            </a:r>
            <a:endParaRPr lang="en-US" sz="2400" b="1" dirty="0"/>
          </a:p>
        </p:txBody>
      </p:sp>
    </p:spTree>
    <p:extLst>
      <p:ext uri="{BB962C8B-B14F-4D97-AF65-F5344CB8AC3E}">
        <p14:creationId xmlns:p14="http://schemas.microsoft.com/office/powerpoint/2010/main" val="222505123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517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5. STAKEHOLDER ENGAGEMENT ON IMPLEMENTATION OF FIELD TRIALS IN SIERRA LEONE</a:t>
            </a:r>
          </a:p>
        </p:txBody>
      </p:sp>
      <p:pic>
        <p:nvPicPr>
          <p:cNvPr id="8" name="Picture 7">
            <a:extLst>
              <a:ext uri="{FF2B5EF4-FFF2-40B4-BE49-F238E27FC236}">
                <a16:creationId xmlns:a16="http://schemas.microsoft.com/office/drawing/2014/main" id="{1400FD75-BF4F-4545-9F7F-FE5E05BA35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3756" y="1001697"/>
            <a:ext cx="9030244" cy="4785039"/>
          </a:xfrm>
          <a:prstGeom prst="rect">
            <a:avLst/>
          </a:prstGeom>
          <a:noFill/>
          <a:ln>
            <a:noFill/>
          </a:ln>
        </p:spPr>
      </p:pic>
      <p:sp>
        <p:nvSpPr>
          <p:cNvPr id="9" name="TextBox 8">
            <a:extLst>
              <a:ext uri="{FF2B5EF4-FFF2-40B4-BE49-F238E27FC236}">
                <a16:creationId xmlns:a16="http://schemas.microsoft.com/office/drawing/2014/main" id="{16E4DE80-FD83-4049-AE48-42E1FE93D9C2}"/>
              </a:ext>
            </a:extLst>
          </p:cNvPr>
          <p:cNvSpPr txBox="1"/>
          <p:nvPr/>
        </p:nvSpPr>
        <p:spPr>
          <a:xfrm>
            <a:off x="312683" y="5883276"/>
            <a:ext cx="8725444" cy="461665"/>
          </a:xfrm>
          <a:prstGeom prst="rect">
            <a:avLst/>
          </a:prstGeom>
          <a:noFill/>
        </p:spPr>
        <p:txBody>
          <a:bodyPr wrap="square">
            <a:spAutoFit/>
          </a:bodyPr>
          <a:lstStyle/>
          <a:p>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Director General (Dr. AR Conteh) presenting the project protocols</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2382705"/>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517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5. STAKEHOLDER ENGAGEMENT ON IMPLEMENTATION OF FIELD TRIALS IN SIERRA LEONE</a:t>
            </a:r>
          </a:p>
        </p:txBody>
      </p:sp>
      <p:pic>
        <p:nvPicPr>
          <p:cNvPr id="6" name="Picture 5">
            <a:extLst>
              <a:ext uri="{FF2B5EF4-FFF2-40B4-BE49-F238E27FC236}">
                <a16:creationId xmlns:a16="http://schemas.microsoft.com/office/drawing/2014/main" id="{4F1F446F-C024-4C9B-917A-3A6FE1E8EC6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09040"/>
            <a:ext cx="9144000" cy="6106160"/>
          </a:xfrm>
          <a:prstGeom prst="rect">
            <a:avLst/>
          </a:prstGeom>
          <a:noFill/>
          <a:ln>
            <a:noFill/>
          </a:ln>
        </p:spPr>
      </p:pic>
    </p:spTree>
    <p:extLst>
      <p:ext uri="{BB962C8B-B14F-4D97-AF65-F5344CB8AC3E}">
        <p14:creationId xmlns:p14="http://schemas.microsoft.com/office/powerpoint/2010/main" val="2056306857"/>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517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5. STAKEHOLDER ENGAGEMENT ON IMPLEMENTATION OF FIELD TRIALS IN SIERRA LEONE</a:t>
            </a:r>
          </a:p>
        </p:txBody>
      </p:sp>
      <p:pic>
        <p:nvPicPr>
          <p:cNvPr id="3" name="Picture 2">
            <a:extLst>
              <a:ext uri="{FF2B5EF4-FFF2-40B4-BE49-F238E27FC236}">
                <a16:creationId xmlns:a16="http://schemas.microsoft.com/office/drawing/2014/main" id="{507F6816-260C-42A4-AF4A-A82CE670D31C}"/>
              </a:ext>
            </a:extLst>
          </p:cNvPr>
          <p:cNvPicPr>
            <a:picLocks noChangeAspect="1"/>
          </p:cNvPicPr>
          <p:nvPr/>
        </p:nvPicPr>
        <p:blipFill>
          <a:blip r:embed="rId2"/>
          <a:stretch>
            <a:fillRect/>
          </a:stretch>
        </p:blipFill>
        <p:spPr>
          <a:xfrm>
            <a:off x="228600" y="1035206"/>
            <a:ext cx="8801644" cy="5977128"/>
          </a:xfrm>
          <a:prstGeom prst="rect">
            <a:avLst/>
          </a:prstGeom>
        </p:spPr>
      </p:pic>
    </p:spTree>
    <p:extLst>
      <p:ext uri="{BB962C8B-B14F-4D97-AF65-F5344CB8AC3E}">
        <p14:creationId xmlns:p14="http://schemas.microsoft.com/office/powerpoint/2010/main" val="891212380"/>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517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5. STAKEHOLDER ENGAGEMENT ON IMPLEMENTATION OF FIELD TRIALS IN SIERRA LEONE</a:t>
            </a:r>
          </a:p>
        </p:txBody>
      </p:sp>
      <p:pic>
        <p:nvPicPr>
          <p:cNvPr id="8" name="Picture 7">
            <a:extLst>
              <a:ext uri="{FF2B5EF4-FFF2-40B4-BE49-F238E27FC236}">
                <a16:creationId xmlns:a16="http://schemas.microsoft.com/office/drawing/2014/main" id="{EAF31CB8-2BC3-44E7-89E7-897F2D8FF35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3756" y="1197796"/>
            <a:ext cx="9011851" cy="5523679"/>
          </a:xfrm>
          <a:prstGeom prst="rect">
            <a:avLst/>
          </a:prstGeom>
          <a:noFill/>
          <a:ln>
            <a:noFill/>
          </a:ln>
        </p:spPr>
      </p:pic>
    </p:spTree>
    <p:extLst>
      <p:ext uri="{BB962C8B-B14F-4D97-AF65-F5344CB8AC3E}">
        <p14:creationId xmlns:p14="http://schemas.microsoft.com/office/powerpoint/2010/main" val="3534409992"/>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7. TRAINING ON SOIL FERTILITY AND MANAGEMENT SHORT COURSE IN MOROCCO</a:t>
            </a:r>
          </a:p>
        </p:txBody>
      </p:sp>
      <p:sp>
        <p:nvSpPr>
          <p:cNvPr id="6" name="TextBox 5">
            <a:extLst>
              <a:ext uri="{FF2B5EF4-FFF2-40B4-BE49-F238E27FC236}">
                <a16:creationId xmlns:a16="http://schemas.microsoft.com/office/drawing/2014/main" id="{B7A79A56-5C28-4E0E-B0DE-33F57E3CBD23}"/>
              </a:ext>
            </a:extLst>
          </p:cNvPr>
          <p:cNvSpPr txBox="1"/>
          <p:nvPr/>
        </p:nvSpPr>
        <p:spPr>
          <a:xfrm>
            <a:off x="304800" y="1066800"/>
            <a:ext cx="8610600" cy="1200329"/>
          </a:xfrm>
          <a:prstGeom prst="rect">
            <a:avLst/>
          </a:prstGeom>
          <a:noFill/>
        </p:spPr>
        <p:txBody>
          <a:bodyPr wrap="square">
            <a:spAutoFit/>
          </a:bodyPr>
          <a:lstStyle/>
          <a:p>
            <a:pPr marL="0" marR="0" algn="just">
              <a:spcBef>
                <a:spcPts val="600"/>
              </a:spcBef>
              <a:spcAft>
                <a:spcPts val="600"/>
              </a:spcAft>
            </a:pPr>
            <a:r>
              <a:rPr lang="en-US" sz="2400" dirty="0">
                <a:effectLst/>
                <a:latin typeface="Arial Narrow" panose="020B0606020202030204" pitchFamily="34" charset="0"/>
                <a:ea typeface="Calibri" panose="020F0502020204030204" pitchFamily="34" charset="0"/>
                <a:cs typeface="Times New Roman" panose="02020603050405020304" pitchFamily="18" charset="0"/>
              </a:rPr>
              <a:t>Among the activities completed in this project is a study visit of some of our scientists to University of Mohamed VI in Morocco.  The following staff took part in this exchange visit and covered the list of courses below.</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854689BE-C103-4CD4-8A7F-6A46AE9E2C00}"/>
              </a:ext>
            </a:extLst>
          </p:cNvPr>
          <p:cNvSpPr txBox="1"/>
          <p:nvPr/>
        </p:nvSpPr>
        <p:spPr>
          <a:xfrm>
            <a:off x="113756" y="2938452"/>
            <a:ext cx="8916488" cy="3785652"/>
          </a:xfrm>
          <a:prstGeom prst="rect">
            <a:avLst/>
          </a:prstGeom>
          <a:solidFill>
            <a:schemeClr val="accent2">
              <a:lumMod val="20000"/>
              <a:lumOff val="80000"/>
            </a:schemeClr>
          </a:solidFill>
        </p:spPr>
        <p:txBody>
          <a:bodyPr wrap="square">
            <a:spAutoFit/>
          </a:bodyPr>
          <a:lstStyle/>
          <a:p>
            <a:pPr marL="0" marR="0" algn="just">
              <a:spcBef>
                <a:spcPts val="600"/>
              </a:spcBef>
              <a:spcAft>
                <a:spcPts val="600"/>
              </a:spcAft>
            </a:pP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Foday</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Sumah</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Soil Scientist, Rokupr Agricultural Research Center (RARC), Tel: +23276836429, Email: fodsum@gmail.com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Sidique</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Kutubu</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Soil Scientist, Kenema Forestry and Tree Crop Research Center (KFTCRC), Tel: +23279961611, Email: sidiquekutubu2023@gmail.com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Hindolo</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Andrew </a:t>
            </a: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Bebeley</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Soil and Water Engineer, </a:t>
            </a: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Magbosie</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Land Water and Environment Research Center (MLWERC), Tel: +23276677826, Email: bebeleyh@gmail.com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000" dirty="0">
                <a:effectLst/>
                <a:latin typeface="Arial Narrow" panose="020B0606020202030204" pitchFamily="34" charset="0"/>
                <a:ea typeface="Calibri" panose="020F0502020204030204" pitchFamily="34" charset="0"/>
                <a:cs typeface="Times New Roman" panose="02020603050405020304" pitchFamily="18" charset="0"/>
              </a:rPr>
              <a:t>Raymond </a:t>
            </a: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Massaquoi</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Soil and Water Engineer, </a:t>
            </a: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Magbosie</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Land Water and Environment Research Center (MLWERC), Tel: +23278233445, Email: raymondmassaqui93@gmail.com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000" dirty="0">
                <a:effectLst/>
                <a:latin typeface="Arial Narrow" panose="020B0606020202030204" pitchFamily="34" charset="0"/>
                <a:ea typeface="Calibri" panose="020F0502020204030204" pitchFamily="34" charset="0"/>
                <a:cs typeface="Times New Roman" panose="02020603050405020304" pitchFamily="18" charset="0"/>
              </a:rPr>
              <a:t>Mohamed Lamin Sesay, Soil and Water Engineer, </a:t>
            </a:r>
            <a:r>
              <a:rPr lang="en-US" sz="2000" dirty="0" err="1">
                <a:effectLst/>
                <a:latin typeface="Arial Narrow" panose="020B0606020202030204" pitchFamily="34" charset="0"/>
                <a:ea typeface="Calibri" panose="020F0502020204030204" pitchFamily="34" charset="0"/>
                <a:cs typeface="Times New Roman" panose="02020603050405020304" pitchFamily="18" charset="0"/>
              </a:rPr>
              <a:t>Magbosie</a:t>
            </a:r>
            <a:r>
              <a:rPr lang="en-US" sz="2000" dirty="0">
                <a:effectLst/>
                <a:latin typeface="Arial Narrow" panose="020B0606020202030204" pitchFamily="34" charset="0"/>
                <a:ea typeface="Calibri" panose="020F0502020204030204" pitchFamily="34" charset="0"/>
                <a:cs typeface="Times New Roman" panose="02020603050405020304" pitchFamily="18" charset="0"/>
              </a:rPr>
              <a:t> Land Water and Environment Research Center (MLWERC), Tel: +23273312315, Email: amadumenday@yahoo.com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03951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 calcmode="lin" valueType="num">
                                      <p:cBhvr additive="base">
                                        <p:cTn id="15"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 calcmode="lin" valueType="num">
                                      <p:cBhvr additive="base">
                                        <p:cTn id="23"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additive="base">
                                        <p:cTn id="2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7. TRAINING ON SOIL FERTILITY AND MANAGEMENT SHORT COURSE IN MOROCCO</a:t>
            </a:r>
          </a:p>
        </p:txBody>
      </p:sp>
      <p:sp>
        <p:nvSpPr>
          <p:cNvPr id="6" name="TextBox 5">
            <a:extLst>
              <a:ext uri="{FF2B5EF4-FFF2-40B4-BE49-F238E27FC236}">
                <a16:creationId xmlns:a16="http://schemas.microsoft.com/office/drawing/2014/main" id="{5C4E6E22-EB97-4E02-888B-6E87798AE566}"/>
              </a:ext>
            </a:extLst>
          </p:cNvPr>
          <p:cNvSpPr txBox="1"/>
          <p:nvPr/>
        </p:nvSpPr>
        <p:spPr>
          <a:xfrm>
            <a:off x="113756" y="999453"/>
            <a:ext cx="9030244" cy="5878532"/>
          </a:xfrm>
          <a:prstGeom prst="rect">
            <a:avLst/>
          </a:prstGeom>
          <a:noFill/>
        </p:spPr>
        <p:txBody>
          <a:bodyPr wrap="square">
            <a:spAutoFit/>
          </a:bodyPr>
          <a:lstStyle/>
          <a:p>
            <a:pPr marL="0" marR="0" algn="just">
              <a:spcBef>
                <a:spcPts val="600"/>
              </a:spcBef>
              <a:spcAft>
                <a:spcPts val="600"/>
              </a:spcAft>
            </a:pPr>
            <a:r>
              <a:rPr lang="en-US" sz="2400" i="1" u="sng" dirty="0">
                <a:effectLst/>
                <a:ea typeface="Calibri" panose="020F0502020204030204" pitchFamily="34" charset="0"/>
                <a:cs typeface="Times New Roman" panose="02020603050405020304" pitchFamily="18" charset="0"/>
              </a:rPr>
              <a:t>Soil Sampling and </a:t>
            </a:r>
            <a:r>
              <a:rPr lang="en-US" sz="2400" i="1" u="sng" dirty="0" err="1">
                <a:effectLst/>
                <a:ea typeface="Calibri" panose="020F0502020204030204" pitchFamily="34" charset="0"/>
                <a:cs typeface="Times New Roman" panose="02020603050405020304" pitchFamily="18" charset="0"/>
              </a:rPr>
              <a:t>Geostatistics</a:t>
            </a:r>
            <a:r>
              <a:rPr lang="en-US" sz="2400" i="1" u="sng" dirty="0">
                <a:effectLst/>
                <a:ea typeface="Calibri" panose="020F0502020204030204" pitchFamily="34" charset="0"/>
                <a:cs typeface="Times New Roman" panose="02020603050405020304" pitchFamily="18" charset="0"/>
              </a:rPr>
              <a:t> (3 hours).</a:t>
            </a:r>
            <a:r>
              <a:rPr lang="en-US" sz="2400" dirty="0">
                <a:effectLst/>
                <a:ea typeface="Calibri" panose="020F0502020204030204" pitchFamily="34" charset="0"/>
                <a:cs typeface="Times New Roman" panose="02020603050405020304" pitchFamily="18" charset="0"/>
              </a:rPr>
              <a:t> This course covers the principles of soil sampling, considering the topographic features and management factors that produce variation in soil properties. </a:t>
            </a:r>
          </a:p>
          <a:p>
            <a:pPr marL="0" marR="0" algn="just">
              <a:spcBef>
                <a:spcPts val="600"/>
              </a:spcBef>
              <a:spcAft>
                <a:spcPts val="600"/>
              </a:spcAft>
            </a:pPr>
            <a:r>
              <a:rPr lang="en-US" sz="2400" i="1" u="sng" dirty="0">
                <a:effectLst/>
                <a:ea typeface="Calibri" panose="020F0502020204030204" pitchFamily="34" charset="0"/>
                <a:cs typeface="Times New Roman" panose="02020603050405020304" pitchFamily="18" charset="0"/>
              </a:rPr>
              <a:t>GIS-based Soil Mapping (3 hours).</a:t>
            </a:r>
            <a:r>
              <a:rPr lang="en-US" sz="2400" dirty="0">
                <a:effectLst/>
                <a:ea typeface="Calibri" panose="020F0502020204030204" pitchFamily="34" charset="0"/>
                <a:cs typeface="Times New Roman" panose="02020603050405020304" pitchFamily="18" charset="0"/>
              </a:rPr>
              <a:t> During the field trip, participants will gain hands-on experience in collecting a georeferenced soil sample, which is assigned a unique barcode/ QR code for traceability. </a:t>
            </a:r>
          </a:p>
          <a:p>
            <a:pPr marL="0" marR="0" algn="just">
              <a:spcBef>
                <a:spcPts val="600"/>
              </a:spcBef>
              <a:spcAft>
                <a:spcPts val="600"/>
              </a:spcAft>
            </a:pPr>
            <a:r>
              <a:rPr lang="en-US" sz="2400" i="1" u="sng" dirty="0">
                <a:effectLst/>
                <a:ea typeface="Calibri" panose="020F0502020204030204" pitchFamily="34" charset="0"/>
                <a:cs typeface="Times New Roman" panose="02020603050405020304" pitchFamily="18" charset="0"/>
              </a:rPr>
              <a:t>Soil Methods of Analysis (3 hours).</a:t>
            </a:r>
            <a:r>
              <a:rPr lang="en-US" sz="2400" dirty="0">
                <a:effectLst/>
                <a:ea typeface="Calibri" panose="020F0502020204030204" pitchFamily="34" charset="0"/>
                <a:cs typeface="Times New Roman" panose="02020603050405020304" pitchFamily="18" charset="0"/>
              </a:rPr>
              <a:t> The course discusses the standard methods of analysis that are used in wet chemistry laboratories. </a:t>
            </a:r>
          </a:p>
          <a:p>
            <a:pPr marL="0" marR="0" algn="just">
              <a:spcBef>
                <a:spcPts val="600"/>
              </a:spcBef>
              <a:spcAft>
                <a:spcPts val="600"/>
              </a:spcAft>
            </a:pPr>
            <a:r>
              <a:rPr lang="en-US" sz="2400" i="1" u="sng" dirty="0">
                <a:effectLst/>
                <a:ea typeface="Calibri" panose="020F0502020204030204" pitchFamily="34" charset="0"/>
                <a:cs typeface="Times New Roman" panose="02020603050405020304" pitchFamily="18" charset="0"/>
              </a:rPr>
              <a:t>Test Methods for Lime and Fertilizer Recommendations (3 hours).</a:t>
            </a:r>
            <a:r>
              <a:rPr lang="en-US" sz="2400" dirty="0">
                <a:effectLst/>
                <a:ea typeface="Calibri" panose="020F0502020204030204" pitchFamily="34" charset="0"/>
                <a:cs typeface="Times New Roman" panose="02020603050405020304" pitchFamily="18" charset="0"/>
              </a:rPr>
              <a:t> Participants will have a tour of the Soil Testing Laboratory, to see the safety, organization and operation of technically advanced laboratory instruments.</a:t>
            </a:r>
          </a:p>
          <a:p>
            <a:pPr marL="0" marR="0" algn="just">
              <a:spcBef>
                <a:spcPts val="600"/>
              </a:spcBef>
              <a:spcAft>
                <a:spcPts val="600"/>
              </a:spcAft>
            </a:pPr>
            <a:r>
              <a:rPr lang="en-US" sz="2400" i="1" u="sng" dirty="0">
                <a:effectLst/>
                <a:ea typeface="Calibri" panose="020F0502020204030204" pitchFamily="34" charset="0"/>
                <a:cs typeface="Times New Roman" panose="02020603050405020304" pitchFamily="18" charset="0"/>
              </a:rPr>
              <a:t>Principles of Soil Spectroscopy (3 hours).</a:t>
            </a:r>
            <a:r>
              <a:rPr lang="en-US" sz="2400" dirty="0">
                <a:effectLst/>
                <a:ea typeface="Calibri" panose="020F0502020204030204" pitchFamily="34" charset="0"/>
                <a:cs typeface="Times New Roman" panose="02020603050405020304" pitchFamily="18" charset="0"/>
              </a:rPr>
              <a:t> Introduction to the spectral methods to analyze soil for soil organic matter and total elements. </a:t>
            </a:r>
          </a:p>
        </p:txBody>
      </p:sp>
    </p:spTree>
    <p:extLst>
      <p:ext uri="{BB962C8B-B14F-4D97-AF65-F5344CB8AC3E}">
        <p14:creationId xmlns:p14="http://schemas.microsoft.com/office/powerpoint/2010/main" val="382808250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p:cTn id="7"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6">
                                            <p:txEl>
                                              <p:pRg st="2" end="2"/>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 calcmode="lin" valueType="num">
                                      <p:cBhvr>
                                        <p:cTn id="12"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14" dur="500"/>
                                        <p:tgtEl>
                                          <p:spTgt spid="6">
                                            <p:txEl>
                                              <p:pRg st="3" end="3"/>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 calcmode="lin" valueType="num">
                                      <p:cBhvr>
                                        <p:cTn id="17"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18"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19"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Recommendations from the 21</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2">
            <a:extLst>
              <a:ext uri="{FF2B5EF4-FFF2-40B4-BE49-F238E27FC236}">
                <a16:creationId xmlns:a16="http://schemas.microsoft.com/office/drawing/2014/main" id="{D9F1A0C6-C2A4-44FD-B18C-A49A91647F1B}"/>
              </a:ext>
            </a:extLst>
          </p:cNvPr>
          <p:cNvGraphicFramePr>
            <a:graphicFrameLocks noGrp="1"/>
          </p:cNvGraphicFramePr>
          <p:nvPr>
            <p:extLst>
              <p:ext uri="{D42A27DB-BD31-4B8C-83A1-F6EECF244321}">
                <p14:modId xmlns:p14="http://schemas.microsoft.com/office/powerpoint/2010/main" val="2917620755"/>
              </p:ext>
            </p:extLst>
          </p:nvPr>
        </p:nvGraphicFramePr>
        <p:xfrm>
          <a:off x="113756" y="762000"/>
          <a:ext cx="8916487" cy="7013293"/>
        </p:xfrm>
        <a:graphic>
          <a:graphicData uri="http://schemas.openxmlformats.org/drawingml/2006/table">
            <a:tbl>
              <a:tblPr firstRow="1" bandRow="1">
                <a:tableStyleId>{5C22544A-7EE6-4342-B048-85BDC9FD1C3A}</a:tableStyleId>
              </a:tblPr>
              <a:tblGrid>
                <a:gridCol w="4305844">
                  <a:extLst>
                    <a:ext uri="{9D8B030D-6E8A-4147-A177-3AD203B41FA5}">
                      <a16:colId xmlns:a16="http://schemas.microsoft.com/office/drawing/2014/main" val="3196389817"/>
                    </a:ext>
                  </a:extLst>
                </a:gridCol>
                <a:gridCol w="1905000">
                  <a:extLst>
                    <a:ext uri="{9D8B030D-6E8A-4147-A177-3AD203B41FA5}">
                      <a16:colId xmlns:a16="http://schemas.microsoft.com/office/drawing/2014/main" val="2215835195"/>
                    </a:ext>
                  </a:extLst>
                </a:gridCol>
                <a:gridCol w="2705643">
                  <a:extLst>
                    <a:ext uri="{9D8B030D-6E8A-4147-A177-3AD203B41FA5}">
                      <a16:colId xmlns:a16="http://schemas.microsoft.com/office/drawing/2014/main" val="2145933642"/>
                    </a:ext>
                  </a:extLst>
                </a:gridCol>
              </a:tblGrid>
              <a:tr h="696362">
                <a:tc>
                  <a:txBody>
                    <a:bodyPr/>
                    <a:lstStyle/>
                    <a:p>
                      <a:r>
                        <a:rPr lang="en-US" sz="2000" dirty="0"/>
                        <a:t>Recommendation</a:t>
                      </a:r>
                    </a:p>
                  </a:txBody>
                  <a:tcPr/>
                </a:tc>
                <a:tc>
                  <a:txBody>
                    <a:bodyPr/>
                    <a:lstStyle/>
                    <a:p>
                      <a:r>
                        <a:rPr lang="en-US" sz="2000" dirty="0"/>
                        <a:t>Status</a:t>
                      </a:r>
                    </a:p>
                  </a:txBody>
                  <a:tcPr/>
                </a:tc>
                <a:tc>
                  <a:txBody>
                    <a:bodyPr/>
                    <a:lstStyle/>
                    <a:p>
                      <a:r>
                        <a:rPr lang="en-US" sz="2000" dirty="0"/>
                        <a:t>Remarks</a:t>
                      </a:r>
                    </a:p>
                  </a:txBody>
                  <a:tcPr/>
                </a:tc>
                <a:extLst>
                  <a:ext uri="{0D108BD9-81ED-4DB2-BD59-A6C34878D82A}">
                    <a16:rowId xmlns:a16="http://schemas.microsoft.com/office/drawing/2014/main" val="399096133"/>
                  </a:ext>
                </a:extLst>
              </a:tr>
              <a:tr h="208488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dirty="0">
                          <a:effectLst>
                            <a:outerShdw blurRad="38100" dist="38100" dir="2700000" algn="tl">
                              <a:srgbClr val="000000">
                                <a:alpha val="43137"/>
                              </a:srgbClr>
                            </a:outerShdw>
                          </a:effectLst>
                        </a:rPr>
                        <a:t>The Commercialization and Agribusiness Directorate to focus more on breeder and foundation seeds in order to prevent direct competition with the private sector.</a:t>
                      </a:r>
                    </a:p>
                    <a:p>
                      <a:pPr algn="just"/>
                      <a:endParaRPr lang="en-US" sz="2000" dirty="0"/>
                    </a:p>
                  </a:txBody>
                  <a:tcPr/>
                </a:tc>
                <a:tc>
                  <a:txBody>
                    <a:bodyPr/>
                    <a:lstStyle/>
                    <a:p>
                      <a:pPr algn="just"/>
                      <a:r>
                        <a:rPr lang="en-US" sz="2000" b="1" dirty="0">
                          <a:effectLst>
                            <a:outerShdw blurRad="38100" dist="38100" dir="2700000" algn="tl">
                              <a:srgbClr val="000000">
                                <a:alpha val="43137"/>
                              </a:srgbClr>
                            </a:outerShdw>
                          </a:effectLst>
                        </a:rPr>
                        <a:t>To be implemented</a:t>
                      </a:r>
                    </a:p>
                  </a:txBody>
                  <a:tcPr/>
                </a:tc>
                <a:tc>
                  <a:txBody>
                    <a:bodyPr/>
                    <a:lstStyle/>
                    <a:p>
                      <a:pPr algn="just"/>
                      <a:r>
                        <a:rPr lang="en-US" sz="2000" b="1" dirty="0">
                          <a:effectLst>
                            <a:outerShdw blurRad="38100" dist="38100" dir="2700000" algn="tl">
                              <a:srgbClr val="000000">
                                <a:alpha val="43137"/>
                              </a:srgbClr>
                            </a:outerShdw>
                          </a:effectLst>
                        </a:rPr>
                        <a:t>Already discussed and agreed</a:t>
                      </a:r>
                    </a:p>
                  </a:txBody>
                  <a:tcPr/>
                </a:tc>
                <a:extLst>
                  <a:ext uri="{0D108BD9-81ED-4DB2-BD59-A6C34878D82A}">
                    <a16:rowId xmlns:a16="http://schemas.microsoft.com/office/drawing/2014/main" val="85297959"/>
                  </a:ext>
                </a:extLst>
              </a:tr>
              <a:tr h="1516283">
                <a:tc>
                  <a:txBody>
                    <a:bodyPr/>
                    <a:lstStyle/>
                    <a:p>
                      <a:pPr marL="0" indent="0" algn="just">
                        <a:buFont typeface="+mj-lt"/>
                        <a:buNone/>
                      </a:pPr>
                      <a:r>
                        <a:rPr lang="en-US" sz="2000" b="1" dirty="0">
                          <a:effectLst>
                            <a:outerShdw blurRad="38100" dist="38100" dir="2700000" algn="tl">
                              <a:srgbClr val="000000">
                                <a:alpha val="43137"/>
                              </a:srgbClr>
                            </a:outerShdw>
                          </a:effectLst>
                        </a:rPr>
                        <a:t>It was recommended that all project proposals must be aligned with SLARI’s strategic plan.</a:t>
                      </a:r>
                    </a:p>
                    <a:p>
                      <a:pPr marL="457200" indent="-457200" algn="just">
                        <a:buFont typeface="+mj-lt"/>
                        <a:buAutoNum type="arabicPeriod" startAt="5"/>
                      </a:pPr>
                      <a:endParaRPr lang="en-US" sz="2000" b="1" dirty="0">
                        <a:effectLst>
                          <a:outerShdw blurRad="38100" dist="38100" dir="2700000" algn="tl">
                            <a:srgbClr val="000000">
                              <a:alpha val="43137"/>
                            </a:srgbClr>
                          </a:outerShdw>
                        </a:effectLst>
                      </a:endParaRPr>
                    </a:p>
                    <a:p>
                      <a:pPr algn="just"/>
                      <a:endParaRPr lang="en-US" sz="2000" dirty="0"/>
                    </a:p>
                  </a:txBody>
                  <a:tcPr/>
                </a:tc>
                <a:tc>
                  <a:txBody>
                    <a:bodyPr/>
                    <a:lstStyle/>
                    <a:p>
                      <a:pPr algn="just"/>
                      <a:r>
                        <a:rPr lang="en-US" sz="2000" b="1" dirty="0">
                          <a:effectLst>
                            <a:outerShdw blurRad="38100" dist="38100" dir="2700000" algn="tl">
                              <a:srgbClr val="000000">
                                <a:alpha val="43137"/>
                              </a:srgbClr>
                            </a:outerShdw>
                          </a:effectLst>
                        </a:rPr>
                        <a:t>Already aligned</a:t>
                      </a:r>
                    </a:p>
                  </a:txBody>
                  <a:tcPr/>
                </a:tc>
                <a:tc>
                  <a:txBody>
                    <a:bodyPr/>
                    <a:lstStyle/>
                    <a:p>
                      <a:pPr algn="just"/>
                      <a:r>
                        <a:rPr lang="en-US" sz="2000" b="1" dirty="0">
                          <a:effectLst>
                            <a:outerShdw blurRad="38100" dist="38100" dir="2700000" algn="tl">
                              <a:srgbClr val="000000">
                                <a:alpha val="43137"/>
                              </a:srgbClr>
                            </a:outerShdw>
                          </a:effectLst>
                        </a:rPr>
                        <a:t>Strategic Plan is almost completed</a:t>
                      </a:r>
                    </a:p>
                  </a:txBody>
                  <a:tcPr/>
                </a:tc>
                <a:extLst>
                  <a:ext uri="{0D108BD9-81ED-4DB2-BD59-A6C34878D82A}">
                    <a16:rowId xmlns:a16="http://schemas.microsoft.com/office/drawing/2014/main" val="1865264861"/>
                  </a:ext>
                </a:extLst>
              </a:tr>
              <a:tr h="151628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dirty="0">
                          <a:effectLst>
                            <a:outerShdw blurRad="38100" dist="38100" dir="2700000" algn="tl">
                              <a:srgbClr val="000000">
                                <a:alpha val="43137"/>
                              </a:srgbClr>
                            </a:outerShdw>
                          </a:effectLst>
                        </a:rPr>
                        <a:t>It was recommended that a holistic financial report should be presented to Council Members with explicit breakdown of incomes and expenditures.</a:t>
                      </a:r>
                    </a:p>
                    <a:p>
                      <a:pPr algn="just"/>
                      <a:endParaRPr lang="en-US" sz="2000" dirty="0"/>
                    </a:p>
                  </a:txBody>
                  <a:tcPr/>
                </a:tc>
                <a:tc>
                  <a:txBody>
                    <a:bodyPr/>
                    <a:lstStyle/>
                    <a:p>
                      <a:pPr algn="just"/>
                      <a:r>
                        <a:rPr lang="en-US" sz="2000" b="1" dirty="0">
                          <a:effectLst>
                            <a:outerShdw blurRad="38100" dist="38100" dir="2700000" algn="tl">
                              <a:srgbClr val="000000">
                                <a:alpha val="43137"/>
                              </a:srgbClr>
                            </a:outerShdw>
                          </a:effectLst>
                        </a:rPr>
                        <a:t>To be presented by Finance Director</a:t>
                      </a:r>
                    </a:p>
                  </a:txBody>
                  <a:tcPr/>
                </a:tc>
                <a:tc>
                  <a:txBody>
                    <a:bodyPr/>
                    <a:lstStyle/>
                    <a:p>
                      <a:pPr algn="just"/>
                      <a:r>
                        <a:rPr lang="en-US" sz="2000" b="1" dirty="0">
                          <a:effectLst>
                            <a:outerShdw blurRad="38100" dist="38100" dir="2700000" algn="tl">
                              <a:srgbClr val="000000">
                                <a:alpha val="43137"/>
                              </a:srgbClr>
                            </a:outerShdw>
                          </a:effectLst>
                        </a:rPr>
                        <a:t>Well noted</a:t>
                      </a:r>
                    </a:p>
                  </a:txBody>
                  <a:tcPr/>
                </a:tc>
                <a:extLst>
                  <a:ext uri="{0D108BD9-81ED-4DB2-BD59-A6C34878D82A}">
                    <a16:rowId xmlns:a16="http://schemas.microsoft.com/office/drawing/2014/main" val="2470997567"/>
                  </a:ext>
                </a:extLst>
              </a:tr>
              <a:tr h="696362">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564879927"/>
                  </a:ext>
                </a:extLst>
              </a:tr>
            </a:tbl>
          </a:graphicData>
        </a:graphic>
      </p:graphicFrame>
    </p:spTree>
    <p:extLst>
      <p:ext uri="{BB962C8B-B14F-4D97-AF65-F5344CB8AC3E}">
        <p14:creationId xmlns:p14="http://schemas.microsoft.com/office/powerpoint/2010/main" val="3461505030"/>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7. TRAINING ON SOIL FERTILITY AND MANAGEMENT SHORT COURSE IN MOROCCO</a:t>
            </a:r>
          </a:p>
        </p:txBody>
      </p:sp>
      <p:sp>
        <p:nvSpPr>
          <p:cNvPr id="6" name="TextBox 5">
            <a:extLst>
              <a:ext uri="{FF2B5EF4-FFF2-40B4-BE49-F238E27FC236}">
                <a16:creationId xmlns:a16="http://schemas.microsoft.com/office/drawing/2014/main" id="{75AA6F4A-38AC-4A57-8B80-DC3F6D5535D1}"/>
              </a:ext>
            </a:extLst>
          </p:cNvPr>
          <p:cNvSpPr txBox="1"/>
          <p:nvPr/>
        </p:nvSpPr>
        <p:spPr>
          <a:xfrm>
            <a:off x="18393" y="1066800"/>
            <a:ext cx="9144000" cy="5786199"/>
          </a:xfrm>
          <a:prstGeom prst="rect">
            <a:avLst/>
          </a:prstGeom>
          <a:noFill/>
        </p:spPr>
        <p:txBody>
          <a:bodyPr wrap="square">
            <a:spAutoFit/>
          </a:bodyPr>
          <a:lstStyle/>
          <a:p>
            <a:pPr marL="0" marR="0" algn="just">
              <a:spcBef>
                <a:spcPts val="600"/>
              </a:spcBef>
              <a:spcAft>
                <a:spcPts val="600"/>
              </a:spcAft>
            </a:pPr>
            <a:r>
              <a:rPr lang="en-US" sz="2200" i="1" u="sng" dirty="0">
                <a:effectLst/>
                <a:ea typeface="Calibri" panose="020F0502020204030204" pitchFamily="34" charset="0"/>
                <a:cs typeface="Times New Roman" panose="02020603050405020304" pitchFamily="18" charset="0"/>
              </a:rPr>
              <a:t>Soil Spectroscopy Demonstration (3 hours).</a:t>
            </a:r>
            <a:r>
              <a:rPr lang="en-US" sz="2200" i="1" dirty="0">
                <a:effectLst/>
                <a:ea typeface="Calibri" panose="020F0502020204030204" pitchFamily="34" charset="0"/>
                <a:cs typeface="Times New Roman" panose="02020603050405020304" pitchFamily="18" charset="0"/>
              </a:rPr>
              <a:t> </a:t>
            </a:r>
            <a:r>
              <a:rPr lang="en-US" sz="2200" dirty="0">
                <a:effectLst/>
                <a:ea typeface="Calibri" panose="020F0502020204030204" pitchFamily="34" charset="0"/>
                <a:cs typeface="Times New Roman" panose="02020603050405020304" pitchFamily="18" charset="0"/>
              </a:rPr>
              <a:t>Participants will have the opportunity to prepare and analyze soil samples with hands-on use of the spectral analyzer and software. </a:t>
            </a:r>
          </a:p>
          <a:p>
            <a:pPr marL="0" marR="0" algn="just">
              <a:spcBef>
                <a:spcPts val="600"/>
              </a:spcBef>
              <a:spcAft>
                <a:spcPts val="600"/>
              </a:spcAft>
            </a:pPr>
            <a:r>
              <a:rPr lang="en-US" sz="2200" i="1" u="sng" dirty="0">
                <a:effectLst/>
                <a:ea typeface="Calibri" panose="020F0502020204030204" pitchFamily="34" charset="0"/>
                <a:cs typeface="Times New Roman" panose="02020603050405020304" pitchFamily="18" charset="0"/>
              </a:rPr>
              <a:t>Fundamentals of Proximal Soil Sensing (3 hours).</a:t>
            </a:r>
            <a:r>
              <a:rPr lang="en-US" sz="2200" dirty="0">
                <a:effectLst/>
                <a:ea typeface="Calibri" panose="020F0502020204030204" pitchFamily="34" charset="0"/>
                <a:cs typeface="Times New Roman" panose="02020603050405020304" pitchFamily="18" charset="0"/>
              </a:rPr>
              <a:t> Fundamentals of the methods followed to acquire proximal/ remote sensing data.. </a:t>
            </a:r>
          </a:p>
          <a:p>
            <a:pPr marL="0" marR="0" algn="just">
              <a:spcBef>
                <a:spcPts val="600"/>
              </a:spcBef>
              <a:spcAft>
                <a:spcPts val="600"/>
              </a:spcAft>
            </a:pPr>
            <a:r>
              <a:rPr lang="en-US" sz="2200" i="1" u="sng" dirty="0">
                <a:effectLst/>
                <a:ea typeface="Calibri" panose="020F0502020204030204" pitchFamily="34" charset="0"/>
                <a:cs typeface="Times New Roman" panose="02020603050405020304" pitchFamily="18" charset="0"/>
              </a:rPr>
              <a:t>Sensors and Drones Demonstration (3 hours).</a:t>
            </a:r>
            <a:r>
              <a:rPr lang="en-US" sz="2200" i="1" dirty="0">
                <a:effectLst/>
                <a:ea typeface="Calibri" panose="020F0502020204030204" pitchFamily="34" charset="0"/>
                <a:cs typeface="Times New Roman" panose="02020603050405020304" pitchFamily="18" charset="0"/>
              </a:rPr>
              <a:t> </a:t>
            </a:r>
            <a:r>
              <a:rPr lang="en-US" sz="2200" dirty="0">
                <a:effectLst/>
                <a:ea typeface="Calibri" panose="020F0502020204030204" pitchFamily="34" charset="0"/>
                <a:cs typeface="Times New Roman" panose="02020603050405020304" pitchFamily="18" charset="0"/>
              </a:rPr>
              <a:t>Participants will be introduced to the latest technology in soil sensors for measuring and monitoring soil water potential, soil temperature, soil salinity and other soil properties. </a:t>
            </a:r>
          </a:p>
          <a:p>
            <a:pPr marL="0" marR="0" algn="just">
              <a:spcBef>
                <a:spcPts val="600"/>
              </a:spcBef>
              <a:spcAft>
                <a:spcPts val="600"/>
              </a:spcAft>
            </a:pPr>
            <a:r>
              <a:rPr lang="en-US" sz="2200" i="1" u="sng" dirty="0">
                <a:effectLst/>
                <a:ea typeface="Calibri" panose="020F0502020204030204" pitchFamily="34" charset="0"/>
                <a:cs typeface="Times New Roman" panose="02020603050405020304" pitchFamily="18" charset="0"/>
              </a:rPr>
              <a:t>Machine Learning tools for Lime and Fertilizer Recommendations (3 hours).</a:t>
            </a:r>
            <a:r>
              <a:rPr lang="en-US" sz="2200" dirty="0">
                <a:effectLst/>
                <a:ea typeface="Calibri" panose="020F0502020204030204" pitchFamily="34" charset="0"/>
                <a:cs typeface="Times New Roman" panose="02020603050405020304" pitchFamily="18" charset="0"/>
              </a:rPr>
              <a:t> Model algorithms for calculating the lime requirement and fertilizer recommendations will be reviewed and compared to machine learning tools.  </a:t>
            </a:r>
          </a:p>
          <a:p>
            <a:pPr marL="0" marR="0" algn="just">
              <a:spcBef>
                <a:spcPts val="600"/>
              </a:spcBef>
              <a:spcAft>
                <a:spcPts val="600"/>
              </a:spcAft>
            </a:pPr>
            <a:r>
              <a:rPr lang="en-US" sz="2200" i="1" u="sng" dirty="0">
                <a:effectLst/>
                <a:ea typeface="Calibri" panose="020F0502020204030204" pitchFamily="34" charset="0"/>
                <a:cs typeface="Times New Roman" panose="02020603050405020304" pitchFamily="18" charset="0"/>
              </a:rPr>
              <a:t>Machine Learning Model Demonstration (3 hours).</a:t>
            </a:r>
            <a:r>
              <a:rPr lang="en-US" sz="2200" i="1" dirty="0">
                <a:effectLst/>
                <a:ea typeface="Calibri" panose="020F0502020204030204" pitchFamily="34" charset="0"/>
                <a:cs typeface="Times New Roman" panose="02020603050405020304" pitchFamily="18" charset="0"/>
              </a:rPr>
              <a:t> </a:t>
            </a:r>
            <a:r>
              <a:rPr lang="en-US" sz="2200" dirty="0">
                <a:effectLst/>
                <a:ea typeface="Calibri" panose="020F0502020204030204" pitchFamily="34" charset="0"/>
                <a:cs typeface="Times New Roman" panose="02020603050405020304" pitchFamily="18" charset="0"/>
              </a:rPr>
              <a:t>Through a hands-on exercise, participants will learn how machine learning is coupled with soil testing and analysis data, along with sensor/ drone inputs, to evaluate soil pH and fertility in relation to agricultural production and yield targets. </a:t>
            </a:r>
          </a:p>
        </p:txBody>
      </p:sp>
    </p:spTree>
    <p:extLst>
      <p:ext uri="{BB962C8B-B14F-4D97-AF65-F5344CB8AC3E}">
        <p14:creationId xmlns:p14="http://schemas.microsoft.com/office/powerpoint/2010/main" val="31272078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 calcmode="lin" valueType="num">
                                      <p:cBhvr>
                                        <p:cTn id="7"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6">
                                            <p:txEl>
                                              <p:pRg st="3" end="3"/>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 calcmode="lin" valueType="num">
                                      <p:cBhvr>
                                        <p:cTn id="12"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14"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7. TRAINING ON SOIL FERTILITY AND MANAGEMENT SHORT COURSE IN MOROCCO</a:t>
            </a:r>
          </a:p>
        </p:txBody>
      </p:sp>
      <p:pic>
        <p:nvPicPr>
          <p:cNvPr id="6" name="Picture 5">
            <a:extLst>
              <a:ext uri="{FF2B5EF4-FFF2-40B4-BE49-F238E27FC236}">
                <a16:creationId xmlns:a16="http://schemas.microsoft.com/office/drawing/2014/main" id="{FA585A1F-E927-4FA7-99B0-D5C24245357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3756" y="999453"/>
            <a:ext cx="8916487" cy="5325147"/>
          </a:xfrm>
          <a:prstGeom prst="rect">
            <a:avLst/>
          </a:prstGeom>
          <a:noFill/>
        </p:spPr>
      </p:pic>
      <p:sp>
        <p:nvSpPr>
          <p:cNvPr id="7" name="TextBox 6">
            <a:extLst>
              <a:ext uri="{FF2B5EF4-FFF2-40B4-BE49-F238E27FC236}">
                <a16:creationId xmlns:a16="http://schemas.microsoft.com/office/drawing/2014/main" id="{8AE55D1E-D791-4E9B-B3C3-8660AAF845BA}"/>
              </a:ext>
            </a:extLst>
          </p:cNvPr>
          <p:cNvSpPr txBox="1"/>
          <p:nvPr/>
        </p:nvSpPr>
        <p:spPr>
          <a:xfrm>
            <a:off x="1143000" y="6396335"/>
            <a:ext cx="6253654" cy="461665"/>
          </a:xfrm>
          <a:prstGeom prst="rect">
            <a:avLst/>
          </a:prstGeom>
          <a:noFill/>
        </p:spPr>
        <p:txBody>
          <a:bodyPr wrap="square">
            <a:spAutoFit/>
          </a:bodyPr>
          <a:lstStyle/>
          <a:p>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SLARI Staff receiving training on remote sensing</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67682466"/>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7. TRAINING ON SOIL FERTILITY AND MANAGEMENT SHORT COURSE IN MOROCCO</a:t>
            </a:r>
          </a:p>
        </p:txBody>
      </p:sp>
      <p:pic>
        <p:nvPicPr>
          <p:cNvPr id="6" name="Picture 5">
            <a:extLst>
              <a:ext uri="{FF2B5EF4-FFF2-40B4-BE49-F238E27FC236}">
                <a16:creationId xmlns:a16="http://schemas.microsoft.com/office/drawing/2014/main" id="{61E77C1D-5B48-4E49-AFC2-DDB4868F865B}"/>
              </a:ext>
            </a:extLst>
          </p:cNvPr>
          <p:cNvPicPr/>
          <p:nvPr/>
        </p:nvPicPr>
        <p:blipFill>
          <a:blip r:embed="rId3"/>
          <a:stretch>
            <a:fillRect/>
          </a:stretch>
        </p:blipFill>
        <p:spPr>
          <a:xfrm>
            <a:off x="113756" y="999452"/>
            <a:ext cx="8916488" cy="5248949"/>
          </a:xfrm>
          <a:prstGeom prst="rect">
            <a:avLst/>
          </a:prstGeom>
        </p:spPr>
      </p:pic>
      <p:sp>
        <p:nvSpPr>
          <p:cNvPr id="8" name="TextBox 7">
            <a:extLst>
              <a:ext uri="{FF2B5EF4-FFF2-40B4-BE49-F238E27FC236}">
                <a16:creationId xmlns:a16="http://schemas.microsoft.com/office/drawing/2014/main" id="{3C4C5EE6-1522-4A24-9D43-87326009C9F0}"/>
              </a:ext>
            </a:extLst>
          </p:cNvPr>
          <p:cNvSpPr txBox="1"/>
          <p:nvPr/>
        </p:nvSpPr>
        <p:spPr>
          <a:xfrm>
            <a:off x="0" y="6248401"/>
            <a:ext cx="9220200" cy="574837"/>
          </a:xfrm>
          <a:prstGeom prst="rect">
            <a:avLst/>
          </a:prstGeom>
          <a:noFill/>
        </p:spPr>
        <p:txBody>
          <a:bodyPr wrap="square">
            <a:spAutoFit/>
          </a:bodyPr>
          <a:lstStyle/>
          <a:p>
            <a:pPr marL="0" marR="0" algn="ctr">
              <a:lnSpc>
                <a:spcPts val="1800"/>
              </a:lnSpc>
              <a:spcBef>
                <a:spcPts val="600"/>
              </a:spcBef>
              <a:spcAft>
                <a:spcPts val="600"/>
              </a:spcAft>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Screenshot showing prediction of phosphorus recommendation for selected Africa countries</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4760856"/>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8. SLARI ORGANIZES THE SIERRA LEONE SOIL INFORMATION SYSTEMS ROADMAP WORKSHOP </a:t>
            </a:r>
          </a:p>
        </p:txBody>
      </p:sp>
      <p:sp>
        <p:nvSpPr>
          <p:cNvPr id="6" name="TextBox 5">
            <a:extLst>
              <a:ext uri="{FF2B5EF4-FFF2-40B4-BE49-F238E27FC236}">
                <a16:creationId xmlns:a16="http://schemas.microsoft.com/office/drawing/2014/main" id="{728F643B-DCE8-45A8-B47A-EA9ED55D0263}"/>
              </a:ext>
            </a:extLst>
          </p:cNvPr>
          <p:cNvSpPr txBox="1"/>
          <p:nvPr/>
        </p:nvSpPr>
        <p:spPr>
          <a:xfrm>
            <a:off x="113756" y="3975504"/>
            <a:ext cx="8916488" cy="2677656"/>
          </a:xfrm>
          <a:prstGeom prst="rect">
            <a:avLst/>
          </a:prstGeom>
          <a:noFill/>
          <a:ln w="28575">
            <a:solidFill>
              <a:srgbClr val="FFFF00"/>
            </a:solidFill>
          </a:ln>
          <a:effectLst>
            <a:reflection blurRad="6350" stA="52000" endA="300" endPos="35000" dir="5400000" sy="-100000" algn="bl" rotWithShape="0"/>
          </a:effectLst>
        </p:spPr>
        <p:txBody>
          <a:bodyPr wrap="square">
            <a:spAutoFit/>
          </a:bodyPr>
          <a:lstStyle/>
          <a:p>
            <a:pPr algn="just"/>
            <a:r>
              <a:rPr lang="en-GB" sz="2800" dirty="0">
                <a:effectLst/>
                <a:ea typeface="Calibri" panose="020F0502020204030204" pitchFamily="34" charset="0"/>
                <a:cs typeface="Times New Roman" panose="02020603050405020304" pitchFamily="18" charset="0"/>
              </a:rPr>
              <a:t>The </a:t>
            </a:r>
            <a:r>
              <a:rPr lang="en-US" sz="2800" dirty="0">
                <a:effectLst/>
                <a:ea typeface="Calibri" panose="020F0502020204030204" pitchFamily="34" charset="0"/>
                <a:cs typeface="Times New Roman" panose="02020603050405020304" pitchFamily="18" charset="0"/>
              </a:rPr>
              <a:t>Sierra Leone Soil Information Systems Roadmap-Development Workshop</a:t>
            </a:r>
            <a:r>
              <a:rPr lang="en-GB" sz="2800" dirty="0">
                <a:effectLst/>
                <a:ea typeface="Calibri" panose="020F0502020204030204" pitchFamily="34" charset="0"/>
                <a:cs typeface="Times New Roman" panose="02020603050405020304" pitchFamily="18" charset="0"/>
              </a:rPr>
              <a:t> outlines the strategic steps for building and strengthening Sierra Leone’s Soil Information System (</a:t>
            </a:r>
            <a:r>
              <a:rPr lang="en-GB" sz="2800" dirty="0" err="1">
                <a:effectLst/>
                <a:ea typeface="Calibri" panose="020F0502020204030204" pitchFamily="34" charset="0"/>
                <a:cs typeface="Times New Roman" panose="02020603050405020304" pitchFamily="18" charset="0"/>
              </a:rPr>
              <a:t>NaSIS</a:t>
            </a:r>
            <a:r>
              <a:rPr lang="en-GB" sz="2800" dirty="0">
                <a:effectLst/>
                <a:ea typeface="Calibri" panose="020F0502020204030204" pitchFamily="34" charset="0"/>
                <a:cs typeface="Times New Roman" panose="02020603050405020304" pitchFamily="18" charset="0"/>
              </a:rPr>
              <a:t>) to enhance agricultural productivity, soil health, and informed decision-making for sustainable soil management</a:t>
            </a:r>
            <a:r>
              <a:rPr lang="en-GB" sz="2800" dirty="0">
                <a:effectLst/>
                <a:latin typeface="Arial Narrow" panose="020B0606020202030204" pitchFamily="34" charset="0"/>
                <a:ea typeface="Calibri" panose="020F0502020204030204" pitchFamily="34" charset="0"/>
                <a:cs typeface="Times New Roman" panose="02020603050405020304" pitchFamily="18" charset="0"/>
              </a:rPr>
              <a:t>.</a:t>
            </a:r>
            <a:endParaRPr lang="en-US" sz="2800" dirty="0"/>
          </a:p>
        </p:txBody>
      </p:sp>
      <p:sp>
        <p:nvSpPr>
          <p:cNvPr id="7" name="TextBox 6">
            <a:extLst>
              <a:ext uri="{FF2B5EF4-FFF2-40B4-BE49-F238E27FC236}">
                <a16:creationId xmlns:a16="http://schemas.microsoft.com/office/drawing/2014/main" id="{C2EF0503-51BA-4921-A442-7F4C81239A1B}"/>
              </a:ext>
            </a:extLst>
          </p:cNvPr>
          <p:cNvSpPr txBox="1"/>
          <p:nvPr/>
        </p:nvSpPr>
        <p:spPr>
          <a:xfrm>
            <a:off x="342900" y="1182231"/>
            <a:ext cx="8458200" cy="2246769"/>
          </a:xfrm>
          <a:prstGeom prst="rect">
            <a:avLst/>
          </a:prstGeom>
          <a:noFill/>
          <a:ln w="28575">
            <a:solidFill>
              <a:srgbClr val="FFFF00"/>
            </a:solidFill>
          </a:ln>
        </p:spPr>
        <p:txBody>
          <a:bodyPr wrap="square">
            <a:spAutoFit/>
          </a:bodyPr>
          <a:lstStyle/>
          <a:p>
            <a:pPr marL="0" marR="0" algn="just">
              <a:spcBef>
                <a:spcPts val="600"/>
              </a:spcBef>
              <a:spcAft>
                <a:spcPts val="600"/>
              </a:spcAft>
            </a:pPr>
            <a:r>
              <a:rPr lang="en-US" sz="2800" dirty="0">
                <a:effectLst/>
                <a:ea typeface="Calibri" panose="020F0502020204030204" pitchFamily="34" charset="0"/>
                <a:cs typeface="Times New Roman" panose="02020603050405020304" pitchFamily="18" charset="0"/>
              </a:rPr>
              <a:t>This strategic workshop brought together key stakeholders, scientists, and policy actors to chart a national roadmap for soil information management, which is crucial for guiding sustainable agricultural practices and supporting the government’s Feed Salone Initiative.</a:t>
            </a:r>
          </a:p>
        </p:txBody>
      </p:sp>
    </p:spTree>
    <p:extLst>
      <p:ext uri="{BB962C8B-B14F-4D97-AF65-F5344CB8AC3E}">
        <p14:creationId xmlns:p14="http://schemas.microsoft.com/office/powerpoint/2010/main" val="238736653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8. SLARI ORGANIZES THE SIERRA LEONE SOIL INFORMATION SYSTEMS ROADMAP WORKSHOP </a:t>
            </a:r>
          </a:p>
        </p:txBody>
      </p:sp>
      <p:pic>
        <p:nvPicPr>
          <p:cNvPr id="6" name="Picture 5" descr="No alternative text description for this image">
            <a:extLst>
              <a:ext uri="{FF2B5EF4-FFF2-40B4-BE49-F238E27FC236}">
                <a16:creationId xmlns:a16="http://schemas.microsoft.com/office/drawing/2014/main" id="{5F0E89A6-0EF0-42A9-8626-EBEE04BF5D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510" y="1020474"/>
            <a:ext cx="9234108" cy="5837526"/>
          </a:xfrm>
          <a:prstGeom prst="rect">
            <a:avLst/>
          </a:prstGeom>
          <a:noFill/>
          <a:ln>
            <a:noFill/>
          </a:ln>
        </p:spPr>
      </p:pic>
    </p:spTree>
    <p:extLst>
      <p:ext uri="{BB962C8B-B14F-4D97-AF65-F5344CB8AC3E}">
        <p14:creationId xmlns:p14="http://schemas.microsoft.com/office/powerpoint/2010/main" val="1476517967"/>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8. SLARI ORGANIZES THE SIERRA LEONE SOIL INFORMATION SYSTEMS ROADMAP WORKSHOP </a:t>
            </a:r>
          </a:p>
        </p:txBody>
      </p:sp>
      <p:sp>
        <p:nvSpPr>
          <p:cNvPr id="6" name="TextBox 5">
            <a:extLst>
              <a:ext uri="{FF2B5EF4-FFF2-40B4-BE49-F238E27FC236}">
                <a16:creationId xmlns:a16="http://schemas.microsoft.com/office/drawing/2014/main" id="{FA950698-8696-4768-8F8A-90485D048DEA}"/>
              </a:ext>
            </a:extLst>
          </p:cNvPr>
          <p:cNvSpPr txBox="1"/>
          <p:nvPr/>
        </p:nvSpPr>
        <p:spPr>
          <a:xfrm>
            <a:off x="231227" y="1141047"/>
            <a:ext cx="8681545" cy="1569660"/>
          </a:xfrm>
          <a:prstGeom prst="rect">
            <a:avLst/>
          </a:prstGeom>
          <a:noFill/>
          <a:ln w="28575">
            <a:solidFill>
              <a:schemeClr val="tx1"/>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three-day workshop, held from 13</a:t>
            </a:r>
            <a:r>
              <a:rPr lang="en-US" sz="2400" baseline="300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to 15</a:t>
            </a:r>
            <a:r>
              <a:rPr lang="en-US" sz="2400" baseline="300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October 2025, brought together leading soil scientists, agricultural researchers, policymakers, and international experts from </a:t>
            </a: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ISRIC – World Soil Information, Netherlands</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p>
        </p:txBody>
      </p:sp>
      <p:pic>
        <p:nvPicPr>
          <p:cNvPr id="7" name="ember59" descr="Article content">
            <a:extLst>
              <a:ext uri="{FF2B5EF4-FFF2-40B4-BE49-F238E27FC236}">
                <a16:creationId xmlns:a16="http://schemas.microsoft.com/office/drawing/2014/main" id="{22E3BDBC-DBD1-4866-A5A2-701D77F9745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200400"/>
            <a:ext cx="4447734" cy="2895600"/>
          </a:xfrm>
          <a:prstGeom prst="rect">
            <a:avLst/>
          </a:prstGeom>
          <a:noFill/>
          <a:ln w="28575">
            <a:solidFill>
              <a:srgbClr val="00B0F0"/>
            </a:solidFill>
          </a:ln>
        </p:spPr>
      </p:pic>
      <p:sp>
        <p:nvSpPr>
          <p:cNvPr id="8" name="TextBox 7">
            <a:extLst>
              <a:ext uri="{FF2B5EF4-FFF2-40B4-BE49-F238E27FC236}">
                <a16:creationId xmlns:a16="http://schemas.microsoft.com/office/drawing/2014/main" id="{B8961BD8-9236-4948-9D1A-FCC79A98CDA8}"/>
              </a:ext>
            </a:extLst>
          </p:cNvPr>
          <p:cNvSpPr txBox="1"/>
          <p:nvPr/>
        </p:nvSpPr>
        <p:spPr>
          <a:xfrm>
            <a:off x="4571999" y="3327009"/>
            <a:ext cx="4148958" cy="3046988"/>
          </a:xfrm>
          <a:prstGeom prst="rect">
            <a:avLst/>
          </a:prstGeom>
          <a:noFill/>
          <a:ln w="28575">
            <a:solidFill>
              <a:schemeClr val="accent5"/>
            </a:solidFill>
          </a:ln>
        </p:spPr>
        <p:txBody>
          <a:bodyPr wrap="square">
            <a:spAutoFit/>
          </a:bodyPr>
          <a:lstStyle/>
          <a:p>
            <a:pPr algn="just"/>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To develop a comprehensive national roadmap for the collection, management, and application of soil data to guide sustainable land use and enhance agricultural productivity across Sierra Leone.</a:t>
            </a:r>
            <a:endParaRPr lang="en-US" sz="2400" dirty="0"/>
          </a:p>
        </p:txBody>
      </p:sp>
    </p:spTree>
    <p:extLst>
      <p:ext uri="{BB962C8B-B14F-4D97-AF65-F5344CB8AC3E}">
        <p14:creationId xmlns:p14="http://schemas.microsoft.com/office/powerpoint/2010/main" val="2109174804"/>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50542" y="160172"/>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8. SLARI ORGANIZES THE SIERRA LEONE SOIL INFORMATION SYSTEMS ROADMAP WORKSHOP </a:t>
            </a:r>
          </a:p>
        </p:txBody>
      </p:sp>
      <p:sp>
        <p:nvSpPr>
          <p:cNvPr id="8" name="TextBox 7">
            <a:extLst>
              <a:ext uri="{FF2B5EF4-FFF2-40B4-BE49-F238E27FC236}">
                <a16:creationId xmlns:a16="http://schemas.microsoft.com/office/drawing/2014/main" id="{0C633023-B381-4E07-8F03-CFEF8029CD07}"/>
              </a:ext>
            </a:extLst>
          </p:cNvPr>
          <p:cNvSpPr txBox="1"/>
          <p:nvPr/>
        </p:nvSpPr>
        <p:spPr>
          <a:xfrm>
            <a:off x="4447734" y="1076914"/>
            <a:ext cx="4582510" cy="3046988"/>
          </a:xfrm>
          <a:prstGeom prst="rect">
            <a:avLst/>
          </a:prstGeom>
          <a:noFill/>
          <a:ln w="19050">
            <a:solidFill>
              <a:srgbClr val="0000CC"/>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“This effort marks a major milestone in Sierra Leone’s journey toward evidence-based agricultural transformation. With robust soil data, policymakers and farmers alike can make smarter, climate-resilient decisions,” Professor Patrick Andrew Sawyerr stated.</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A7CF6FC5-EC1F-4B28-9495-135572DCD3A9}"/>
              </a:ext>
            </a:extLst>
          </p:cNvPr>
          <p:cNvSpPr txBox="1"/>
          <p:nvPr/>
        </p:nvSpPr>
        <p:spPr>
          <a:xfrm>
            <a:off x="5638800" y="4190854"/>
            <a:ext cx="3391444" cy="2677656"/>
          </a:xfrm>
          <a:prstGeom prst="rect">
            <a:avLst/>
          </a:prstGeom>
          <a:noFill/>
          <a:ln w="19050">
            <a:solidFill>
              <a:schemeClr val="tx1"/>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workshop featured technical sessions led by </a:t>
            </a: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ISRIC</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experts from the Netherlands, who guided participants through modern soil information systems and digital tools</a:t>
            </a:r>
            <a:r>
              <a:rPr lang="en-US" sz="2400" dirty="0">
                <a:effectLst/>
                <a:ea typeface="Calibri" panose="020F0502020204030204" pitchFamily="34" charset="0"/>
                <a:cs typeface="Times New Roman" panose="02020603050405020304" pitchFamily="18" charset="0"/>
              </a:rPr>
              <a:t>. </a:t>
            </a:r>
          </a:p>
        </p:txBody>
      </p:sp>
      <p:pic>
        <p:nvPicPr>
          <p:cNvPr id="12" name="ember73" descr="Article content">
            <a:extLst>
              <a:ext uri="{FF2B5EF4-FFF2-40B4-BE49-F238E27FC236}">
                <a16:creationId xmlns:a16="http://schemas.microsoft.com/office/drawing/2014/main" id="{472AE321-5B7E-4202-8F09-B27E5643C51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66" y="4031576"/>
            <a:ext cx="5322570" cy="2357120"/>
          </a:xfrm>
          <a:prstGeom prst="rect">
            <a:avLst/>
          </a:prstGeom>
          <a:noFill/>
          <a:ln>
            <a:noFill/>
          </a:ln>
        </p:spPr>
      </p:pic>
      <p:sp>
        <p:nvSpPr>
          <p:cNvPr id="13" name="TextBox 12">
            <a:extLst>
              <a:ext uri="{FF2B5EF4-FFF2-40B4-BE49-F238E27FC236}">
                <a16:creationId xmlns:a16="http://schemas.microsoft.com/office/drawing/2014/main" id="{BFB07810-A5BF-4428-BAD1-7DF9624B2722}"/>
              </a:ext>
            </a:extLst>
          </p:cNvPr>
          <p:cNvSpPr txBox="1"/>
          <p:nvPr/>
        </p:nvSpPr>
        <p:spPr>
          <a:xfrm>
            <a:off x="0" y="6388696"/>
            <a:ext cx="5129048" cy="461665"/>
          </a:xfrm>
          <a:prstGeom prst="rect">
            <a:avLst/>
          </a:prstGeom>
          <a:noFill/>
        </p:spPr>
        <p:txBody>
          <a:bodyPr wrap="square">
            <a:spAutoFit/>
          </a:bodyPr>
          <a:lstStyle/>
          <a:p>
            <a:r>
              <a:rPr lang="en-US" sz="2400" b="1" dirty="0">
                <a:effectLst/>
                <a:latin typeface="Arial Narrow" panose="020B0606020202030204" pitchFamily="34" charset="0"/>
                <a:ea typeface="Calibri" panose="020F0502020204030204" pitchFamily="34" charset="0"/>
                <a:cs typeface="Times New Roman" panose="02020603050405020304" pitchFamily="18" charset="0"/>
              </a:rPr>
              <a:t>Professor Patrick Andrew Sawyerr </a:t>
            </a:r>
            <a:endParaRPr lang="en-US" sz="2400" dirty="0"/>
          </a:p>
        </p:txBody>
      </p:sp>
      <p:sp>
        <p:nvSpPr>
          <p:cNvPr id="14" name="TextBox 13">
            <a:extLst>
              <a:ext uri="{FF2B5EF4-FFF2-40B4-BE49-F238E27FC236}">
                <a16:creationId xmlns:a16="http://schemas.microsoft.com/office/drawing/2014/main" id="{E2D19596-694F-4162-9325-6DD86429AC76}"/>
              </a:ext>
            </a:extLst>
          </p:cNvPr>
          <p:cNvSpPr txBox="1"/>
          <p:nvPr/>
        </p:nvSpPr>
        <p:spPr>
          <a:xfrm>
            <a:off x="113756" y="1023101"/>
            <a:ext cx="4033514" cy="3046988"/>
          </a:xfrm>
          <a:prstGeom prst="rect">
            <a:avLst/>
          </a:prstGeom>
          <a:noFill/>
          <a:ln w="28575">
            <a:solidFill>
              <a:srgbClr val="00B05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The Soil Information Roadmap is expected to serve as a guiding framework for policy, and investment decisions, ensuring that every agricultural intervention under Feed Salone is based on solid scientific evidence about the land and soils that sustain it.</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88852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ember77" descr="Article content">
            <a:extLst>
              <a:ext uri="{FF2B5EF4-FFF2-40B4-BE49-F238E27FC236}">
                <a16:creationId xmlns:a16="http://schemas.microsoft.com/office/drawing/2014/main" id="{69B11915-9CDF-421E-83CE-2D5FC267484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756" y="4540666"/>
            <a:ext cx="3672205" cy="2206943"/>
          </a:xfrm>
          <a:prstGeom prst="rect">
            <a:avLst/>
          </a:prstGeom>
          <a:noFill/>
          <a:ln w="19050">
            <a:solidFill>
              <a:srgbClr val="0000CC"/>
            </a:solidFill>
          </a:ln>
        </p:spPr>
      </p:pic>
      <p:pic>
        <p:nvPicPr>
          <p:cNvPr id="7" name="ember69" descr="Article content">
            <a:extLst>
              <a:ext uri="{FF2B5EF4-FFF2-40B4-BE49-F238E27FC236}">
                <a16:creationId xmlns:a16="http://schemas.microsoft.com/office/drawing/2014/main" id="{D080C43E-6A5A-4BE9-9F6B-F1DB14B3BAD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756" y="1219200"/>
            <a:ext cx="3672205" cy="3209925"/>
          </a:xfrm>
          <a:prstGeom prst="rect">
            <a:avLst/>
          </a:prstGeom>
          <a:noFill/>
          <a:ln w="19050">
            <a:solidFill>
              <a:schemeClr val="tx1"/>
            </a:solidFill>
          </a:ln>
        </p:spPr>
      </p:pic>
      <p:sp>
        <p:nvSpPr>
          <p:cNvPr id="8" name="TextBox 7">
            <a:extLst>
              <a:ext uri="{FF2B5EF4-FFF2-40B4-BE49-F238E27FC236}">
                <a16:creationId xmlns:a16="http://schemas.microsoft.com/office/drawing/2014/main" id="{D07ECD48-4A82-4D81-8BCD-2903C345B156}"/>
              </a:ext>
            </a:extLst>
          </p:cNvPr>
          <p:cNvSpPr txBox="1"/>
          <p:nvPr/>
        </p:nvSpPr>
        <p:spPr>
          <a:xfrm>
            <a:off x="3785961" y="1110994"/>
            <a:ext cx="5322570" cy="5416868"/>
          </a:xfrm>
          <a:prstGeom prst="rect">
            <a:avLst/>
          </a:prstGeom>
          <a:noFill/>
          <a:ln w="9525">
            <a:solidFill>
              <a:schemeClr val="tx1"/>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Professor Jalloh, CAO, noted that the roadmap will complement the government’s broader Feed Salone agenda by supporting site-specific fertilizer recommendations, promoting sustainable soil management, and ensuring that farmers have access to technologies that improve productivity while conserving natural resources.</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Dr. Alfred O. Dixon, IITA’s country representative and Chairman of SLARI Council, commended the collaborative spirit shown by Sierra Leonean institutions and reaffirmed IITA’s commitment to strengthening national research capacities.</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4111181E-6618-4359-9F7F-33042FC15225}"/>
              </a:ext>
            </a:extLst>
          </p:cNvPr>
          <p:cNvSpPr txBox="1"/>
          <p:nvPr/>
        </p:nvSpPr>
        <p:spPr>
          <a:xfrm>
            <a:off x="150542" y="160172"/>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just">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8. SLARI ORGANIZES THE SIERRA LEONE SOIL INFORMATION SYSTEMS ROADMAP WORKSHOP </a:t>
            </a:r>
          </a:p>
        </p:txBody>
      </p:sp>
    </p:spTree>
    <p:extLst>
      <p:ext uri="{BB962C8B-B14F-4D97-AF65-F5344CB8AC3E}">
        <p14:creationId xmlns:p14="http://schemas.microsoft.com/office/powerpoint/2010/main" val="122815908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marR="0" indent="-457200" algn="ctr">
              <a:lnSpc>
                <a:spcPct val="107000"/>
              </a:lnSpc>
              <a:spcBef>
                <a:spcPts val="0"/>
              </a:spcBef>
              <a:spcAft>
                <a:spcPts val="800"/>
              </a:spcAft>
              <a:buFont typeface="+mj-lt"/>
              <a:buAutoNum type="arabicPeriod" startAt="9"/>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DEPUTY DIRECTOR GENERAL OF IITA VISITS SLARI AND PLEDGES SUPPORT FOR SLARI TO BE A CENTRE OF EXCELLENCE</a:t>
            </a:r>
          </a:p>
        </p:txBody>
      </p:sp>
      <p:sp>
        <p:nvSpPr>
          <p:cNvPr id="11" name="TextBox 10">
            <a:extLst>
              <a:ext uri="{FF2B5EF4-FFF2-40B4-BE49-F238E27FC236}">
                <a16:creationId xmlns:a16="http://schemas.microsoft.com/office/drawing/2014/main" id="{B6AE5928-F8BC-44F7-8CED-0208CF9CD9FB}"/>
              </a:ext>
            </a:extLst>
          </p:cNvPr>
          <p:cNvSpPr txBox="1"/>
          <p:nvPr/>
        </p:nvSpPr>
        <p:spPr>
          <a:xfrm>
            <a:off x="304800" y="1079140"/>
            <a:ext cx="8725444" cy="1569660"/>
          </a:xfrm>
          <a:prstGeom prst="rect">
            <a:avLst/>
          </a:prstGeom>
          <a:noFill/>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Freetown, 27th October 2025. The Sierra Leone Agricultural Research Institute (SLARI) has received a strong endorsement of support from the International Institute of Tropical Agriculture (IITA) toward its vision of becoming a Centre of Excellence in agricultural research and development</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104DC19C-4E91-4AE0-BF05-AB7B2F8E5F36}"/>
              </a:ext>
            </a:extLst>
          </p:cNvPr>
          <p:cNvSpPr txBox="1"/>
          <p:nvPr/>
        </p:nvSpPr>
        <p:spPr>
          <a:xfrm>
            <a:off x="124266" y="6245773"/>
            <a:ext cx="9030244" cy="561629"/>
          </a:xfrm>
          <a:prstGeom prst="rect">
            <a:avLst/>
          </a:prstGeom>
          <a:noFill/>
        </p:spPr>
        <p:txBody>
          <a:bodyPr wrap="square">
            <a:spAutoFit/>
          </a:bodyPr>
          <a:lstStyle/>
          <a:p>
            <a:pPr marL="0" marR="0" algn="ctr">
              <a:lnSpc>
                <a:spcPts val="1800"/>
              </a:lnSpc>
              <a:spcBef>
                <a:spcPts val="600"/>
              </a:spcBef>
              <a:spcAft>
                <a:spcPts val="600"/>
              </a:spcAft>
            </a:pPr>
            <a:r>
              <a:rPr lang="en-US" sz="2000" b="1" dirty="0">
                <a:effectLst/>
                <a:latin typeface="Arial Narrow" panose="020B0606020202030204" pitchFamily="34" charset="0"/>
                <a:ea typeface="Calibri" panose="020F0502020204030204" pitchFamily="34" charset="0"/>
                <a:cs typeface="Times New Roman" panose="02020603050405020304" pitchFamily="18" charset="0"/>
              </a:rPr>
              <a:t>Dr. </a:t>
            </a:r>
            <a:r>
              <a:rPr lang="en-US" sz="2000" b="1" dirty="0" err="1">
                <a:effectLst/>
                <a:latin typeface="Arial Narrow" panose="020B0606020202030204" pitchFamily="34" charset="0"/>
                <a:ea typeface="Calibri" panose="020F0502020204030204" pitchFamily="34" charset="0"/>
                <a:cs typeface="Times New Roman" panose="02020603050405020304" pitchFamily="18" charset="0"/>
              </a:rPr>
              <a:t>Tahirou</a:t>
            </a:r>
            <a:r>
              <a:rPr lang="en-US" sz="2000" b="1" dirty="0">
                <a:effectLst/>
                <a:latin typeface="Arial Narrow" panose="020B0606020202030204" pitchFamily="34" charset="0"/>
                <a:ea typeface="Calibri" panose="020F0502020204030204" pitchFamily="34" charset="0"/>
                <a:cs typeface="Times New Roman" panose="02020603050405020304" pitchFamily="18" charset="0"/>
              </a:rPr>
              <a:t> Abdoulaye, Deputy Director General for Partnerships Delivery at IITA, flanked by SLARI Chairman Dr Alfred Dixon and SLARI DDG Dr Prince Emmanuel Norman.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AADF3A5A-DF9F-4106-B8C5-5DC08E3B278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2743200"/>
            <a:ext cx="7544270" cy="3429000"/>
          </a:xfrm>
          <a:prstGeom prst="rect">
            <a:avLst/>
          </a:prstGeom>
          <a:noFill/>
          <a:ln>
            <a:noFill/>
          </a:ln>
        </p:spPr>
      </p:pic>
    </p:spTree>
    <p:extLst>
      <p:ext uri="{BB962C8B-B14F-4D97-AF65-F5344CB8AC3E}">
        <p14:creationId xmlns:p14="http://schemas.microsoft.com/office/powerpoint/2010/main" val="2552757472"/>
      </p:ext>
    </p:extLst>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marR="0" indent="-457200" algn="ctr">
              <a:lnSpc>
                <a:spcPct val="107000"/>
              </a:lnSpc>
              <a:spcBef>
                <a:spcPts val="0"/>
              </a:spcBef>
              <a:spcAft>
                <a:spcPts val="800"/>
              </a:spcAft>
              <a:buFont typeface="+mj-lt"/>
              <a:buAutoNum type="arabicPeriod" startAt="9"/>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DEPUTY DIRECTOR GENERAL OF IITA VISITS SLARI AND PLEDGES SUPPORT FOR SLARI TO BE A CENTRE OF EXCELLENCE</a:t>
            </a:r>
          </a:p>
        </p:txBody>
      </p:sp>
      <p:sp>
        <p:nvSpPr>
          <p:cNvPr id="7" name="TextBox 6">
            <a:extLst>
              <a:ext uri="{FF2B5EF4-FFF2-40B4-BE49-F238E27FC236}">
                <a16:creationId xmlns:a16="http://schemas.microsoft.com/office/drawing/2014/main" id="{002EB6CE-43C1-4D31-85CF-B962A5E806CB}"/>
              </a:ext>
            </a:extLst>
          </p:cNvPr>
          <p:cNvSpPr txBox="1"/>
          <p:nvPr/>
        </p:nvSpPr>
        <p:spPr>
          <a:xfrm>
            <a:off x="304800" y="1358961"/>
            <a:ext cx="4419600" cy="4524315"/>
          </a:xfrm>
          <a:prstGeom prst="rect">
            <a:avLst/>
          </a:prstGeom>
          <a:noFill/>
          <a:ln w="28575">
            <a:solidFill>
              <a:srgbClr val="00B050"/>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Dr. </a:t>
            </a:r>
            <a:r>
              <a:rPr lang="en-US" sz="2400" b="1" dirty="0" err="1">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Tahirou</a:t>
            </a: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 Abdoulaye, Deputy Director General for Partnerships Delivery at IITA, reaffirmed this commitment during a high-level courtesy visit to SLARI headquarters. The visit aimed to assess SLARI’s status, engage with its management, and explore practical pathways to elevate the institute’s role in driving agricultural transformation in Sierra Leone.</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C19B71C9-5BB0-4F7D-B004-0A5135E59252}"/>
              </a:ext>
            </a:extLst>
          </p:cNvPr>
          <p:cNvSpPr txBox="1"/>
          <p:nvPr/>
        </p:nvSpPr>
        <p:spPr>
          <a:xfrm>
            <a:off x="5181277" y="1219200"/>
            <a:ext cx="3848967" cy="5632311"/>
          </a:xfrm>
          <a:prstGeom prst="rect">
            <a:avLst/>
          </a:prstGeom>
          <a:noFill/>
          <a:ln w="28575">
            <a:solidFill>
              <a:srgbClr val="FFC000"/>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Dr. Abdoulaye commended SLARI for its ongoing contributions to agricultural research and reaffirmed IITA’s readiness to support the institute’s institutional growth. “SLARI has the potential to become a true Centre of Excellence,” he remarked, “but this requires strengthening key areas, particularly infrastructure development and establishing a high-quality database for research publications.”</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844746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Recommendations from the 21</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2">
            <a:extLst>
              <a:ext uri="{FF2B5EF4-FFF2-40B4-BE49-F238E27FC236}">
                <a16:creationId xmlns:a16="http://schemas.microsoft.com/office/drawing/2014/main" id="{D9F1A0C6-C2A4-44FD-B18C-A49A91647F1B}"/>
              </a:ext>
            </a:extLst>
          </p:cNvPr>
          <p:cNvGraphicFramePr>
            <a:graphicFrameLocks noGrp="1"/>
          </p:cNvGraphicFramePr>
          <p:nvPr>
            <p:extLst>
              <p:ext uri="{D42A27DB-BD31-4B8C-83A1-F6EECF244321}">
                <p14:modId xmlns:p14="http://schemas.microsoft.com/office/powerpoint/2010/main" val="1409668463"/>
              </p:ext>
            </p:extLst>
          </p:nvPr>
        </p:nvGraphicFramePr>
        <p:xfrm>
          <a:off x="228600" y="762000"/>
          <a:ext cx="8610600" cy="6510179"/>
        </p:xfrm>
        <a:graphic>
          <a:graphicData uri="http://schemas.openxmlformats.org/drawingml/2006/table">
            <a:tbl>
              <a:tblPr firstRow="1" bandRow="1">
                <a:tableStyleId>{5C22544A-7EE6-4342-B048-85BDC9FD1C3A}</a:tableStyleId>
              </a:tblPr>
              <a:tblGrid>
                <a:gridCol w="4343400">
                  <a:extLst>
                    <a:ext uri="{9D8B030D-6E8A-4147-A177-3AD203B41FA5}">
                      <a16:colId xmlns:a16="http://schemas.microsoft.com/office/drawing/2014/main" val="3196389817"/>
                    </a:ext>
                  </a:extLst>
                </a:gridCol>
                <a:gridCol w="2362200">
                  <a:extLst>
                    <a:ext uri="{9D8B030D-6E8A-4147-A177-3AD203B41FA5}">
                      <a16:colId xmlns:a16="http://schemas.microsoft.com/office/drawing/2014/main" val="2215835195"/>
                    </a:ext>
                  </a:extLst>
                </a:gridCol>
                <a:gridCol w="1905000">
                  <a:extLst>
                    <a:ext uri="{9D8B030D-6E8A-4147-A177-3AD203B41FA5}">
                      <a16:colId xmlns:a16="http://schemas.microsoft.com/office/drawing/2014/main" val="2145933642"/>
                    </a:ext>
                  </a:extLst>
                </a:gridCol>
              </a:tblGrid>
              <a:tr h="696362">
                <a:tc>
                  <a:txBody>
                    <a:bodyPr/>
                    <a:lstStyle/>
                    <a:p>
                      <a:r>
                        <a:rPr lang="en-US" sz="2000" dirty="0"/>
                        <a:t>Recommendation</a:t>
                      </a:r>
                    </a:p>
                  </a:txBody>
                  <a:tcPr/>
                </a:tc>
                <a:tc>
                  <a:txBody>
                    <a:bodyPr/>
                    <a:lstStyle/>
                    <a:p>
                      <a:r>
                        <a:rPr lang="en-US" sz="2000" dirty="0"/>
                        <a:t>Status</a:t>
                      </a:r>
                    </a:p>
                  </a:txBody>
                  <a:tcPr/>
                </a:tc>
                <a:tc>
                  <a:txBody>
                    <a:bodyPr/>
                    <a:lstStyle/>
                    <a:p>
                      <a:r>
                        <a:rPr lang="en-US" sz="2000" dirty="0"/>
                        <a:t>Remarks</a:t>
                      </a:r>
                    </a:p>
                  </a:txBody>
                  <a:tcPr/>
                </a:tc>
                <a:extLst>
                  <a:ext uri="{0D108BD9-81ED-4DB2-BD59-A6C34878D82A}">
                    <a16:rowId xmlns:a16="http://schemas.microsoft.com/office/drawing/2014/main" val="399096133"/>
                  </a:ext>
                </a:extLst>
              </a:tr>
              <a:tr h="208488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dirty="0">
                          <a:effectLst>
                            <a:outerShdw blurRad="38100" dist="38100" dir="2700000" algn="tl">
                              <a:srgbClr val="000000">
                                <a:alpha val="43137"/>
                              </a:srgbClr>
                            </a:outerShdw>
                          </a:effectLst>
                        </a:rPr>
                        <a:t>All donor projects must include 10% administrative cost into their budget during proposal development.</a:t>
                      </a:r>
                    </a:p>
                    <a:p>
                      <a:pPr algn="just"/>
                      <a:endParaRPr lang="en-US" sz="2000" dirty="0"/>
                    </a:p>
                  </a:txBody>
                  <a:tcPr/>
                </a:tc>
                <a:tc>
                  <a:txBody>
                    <a:bodyPr/>
                    <a:lstStyle/>
                    <a:p>
                      <a:r>
                        <a:rPr lang="en-US" sz="2000" b="1" dirty="0">
                          <a:effectLst>
                            <a:outerShdw blurRad="38100" dist="38100" dir="2700000" algn="tl">
                              <a:srgbClr val="000000">
                                <a:alpha val="43137"/>
                              </a:srgbClr>
                            </a:outerShdw>
                          </a:effectLst>
                        </a:rPr>
                        <a:t>Already acted upon</a:t>
                      </a:r>
                    </a:p>
                  </a:txBody>
                  <a:tcPr/>
                </a:tc>
                <a:tc>
                  <a:txBody>
                    <a:bodyPr/>
                    <a:lstStyle/>
                    <a:p>
                      <a:r>
                        <a:rPr lang="en-US" sz="2000" b="1" dirty="0">
                          <a:effectLst>
                            <a:outerShdw blurRad="38100" dist="38100" dir="2700000" algn="tl">
                              <a:srgbClr val="000000">
                                <a:alpha val="43137"/>
                              </a:srgbClr>
                            </a:outerShdw>
                          </a:effectLst>
                        </a:rPr>
                        <a:t>Done</a:t>
                      </a:r>
                    </a:p>
                  </a:txBody>
                  <a:tcPr/>
                </a:tc>
                <a:extLst>
                  <a:ext uri="{0D108BD9-81ED-4DB2-BD59-A6C34878D82A}">
                    <a16:rowId xmlns:a16="http://schemas.microsoft.com/office/drawing/2014/main" val="85297959"/>
                  </a:ext>
                </a:extLst>
              </a:tr>
              <a:tr h="1516283">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65264861"/>
                  </a:ext>
                </a:extLst>
              </a:tr>
              <a:tr h="1516283">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70997567"/>
                  </a:ext>
                </a:extLst>
              </a:tr>
              <a:tr h="696362">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564879927"/>
                  </a:ext>
                </a:extLst>
              </a:tr>
            </a:tbl>
          </a:graphicData>
        </a:graphic>
      </p:graphicFrame>
    </p:spTree>
    <p:extLst>
      <p:ext uri="{BB962C8B-B14F-4D97-AF65-F5344CB8AC3E}">
        <p14:creationId xmlns:p14="http://schemas.microsoft.com/office/powerpoint/2010/main" val="2398222124"/>
      </p:ext>
    </p:extLst>
  </p:cSld>
  <p:clrMapOvr>
    <a:masterClrMapping/>
  </p:clrMapOvr>
  <p:transition spd="med">
    <p:pull/>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marR="0" indent="-457200" algn="ctr">
              <a:lnSpc>
                <a:spcPct val="107000"/>
              </a:lnSpc>
              <a:spcBef>
                <a:spcPts val="0"/>
              </a:spcBef>
              <a:spcAft>
                <a:spcPts val="800"/>
              </a:spcAft>
              <a:buFont typeface="+mj-lt"/>
              <a:buAutoNum type="arabicPeriod" startAt="9"/>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DEPUTY DIRECTOR GENERAL OF IITA VISITS SLARI AND PLEDGES SUPPORT FOR SLARI TO BE A CENTRE OF EXCELLENCE</a:t>
            </a:r>
          </a:p>
        </p:txBody>
      </p:sp>
      <p:pic>
        <p:nvPicPr>
          <p:cNvPr id="6" name="Picture 5">
            <a:extLst>
              <a:ext uri="{FF2B5EF4-FFF2-40B4-BE49-F238E27FC236}">
                <a16:creationId xmlns:a16="http://schemas.microsoft.com/office/drawing/2014/main" id="{3C081111-0331-4CAC-9EB8-C0048888C05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82" y="1295400"/>
            <a:ext cx="8916488" cy="4953001"/>
          </a:xfrm>
          <a:prstGeom prst="rect">
            <a:avLst/>
          </a:prstGeom>
          <a:noFill/>
          <a:ln>
            <a:noFill/>
          </a:ln>
        </p:spPr>
      </p:pic>
      <p:sp>
        <p:nvSpPr>
          <p:cNvPr id="8" name="TextBox 7">
            <a:extLst>
              <a:ext uri="{FF2B5EF4-FFF2-40B4-BE49-F238E27FC236}">
                <a16:creationId xmlns:a16="http://schemas.microsoft.com/office/drawing/2014/main" id="{F7078A5D-E596-4ACA-8820-AC940E2A1ED9}"/>
              </a:ext>
            </a:extLst>
          </p:cNvPr>
          <p:cNvSpPr txBox="1"/>
          <p:nvPr/>
        </p:nvSpPr>
        <p:spPr>
          <a:xfrm>
            <a:off x="685330" y="6248401"/>
            <a:ext cx="7391870" cy="461665"/>
          </a:xfrm>
          <a:prstGeom prst="rect">
            <a:avLst/>
          </a:prstGeom>
          <a:noFill/>
        </p:spPr>
        <p:txBody>
          <a:bodyPr wrap="square">
            <a:spAutoFit/>
          </a:bodyPr>
          <a:lstStyle/>
          <a:p>
            <a:r>
              <a:rPr lang="en-US" sz="2400" b="1" dirty="0">
                <a:effectLst/>
                <a:ea typeface="Calibri" panose="020F0502020204030204" pitchFamily="34" charset="0"/>
                <a:cs typeface="Times New Roman" panose="02020603050405020304" pitchFamily="18" charset="0"/>
              </a:rPr>
              <a:t>Meeting with staff at the SLARI Conference Hall.</a:t>
            </a:r>
            <a:endParaRPr lang="en-US" sz="2400" dirty="0"/>
          </a:p>
        </p:txBody>
      </p:sp>
    </p:spTree>
    <p:extLst>
      <p:ext uri="{BB962C8B-B14F-4D97-AF65-F5344CB8AC3E}">
        <p14:creationId xmlns:p14="http://schemas.microsoft.com/office/powerpoint/2010/main" val="777431397"/>
      </p:ext>
    </p:extLst>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11. H.E. PRESIDENT BIO VISITS SLARI ROKUPR</a:t>
            </a:r>
          </a:p>
        </p:txBody>
      </p:sp>
      <p:sp>
        <p:nvSpPr>
          <p:cNvPr id="6" name="TextBox 5">
            <a:extLst>
              <a:ext uri="{FF2B5EF4-FFF2-40B4-BE49-F238E27FC236}">
                <a16:creationId xmlns:a16="http://schemas.microsoft.com/office/drawing/2014/main" id="{9D59D91E-1B02-496D-A703-6F0EA3DA68D1}"/>
              </a:ext>
            </a:extLst>
          </p:cNvPr>
          <p:cNvSpPr txBox="1"/>
          <p:nvPr/>
        </p:nvSpPr>
        <p:spPr>
          <a:xfrm>
            <a:off x="304800" y="536613"/>
            <a:ext cx="4572000" cy="3046988"/>
          </a:xfrm>
          <a:prstGeom prst="rect">
            <a:avLst/>
          </a:prstGeom>
          <a:noFill/>
          <a:ln w="28575">
            <a:solidFill>
              <a:srgbClr val="00B0F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In a historic move to accelerate Sierra Leone’s agricultural transformation under the Feed Salone Initiative, His Excellency President Dr. Julius </a:t>
            </a:r>
            <a:r>
              <a:rPr lang="en-US" sz="2400" dirty="0" err="1">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Maada</a:t>
            </a: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 Bio has officially released 30 new and improved varieties of rice, cassava, and maize, developed by the SLARI on October 10</a:t>
            </a:r>
            <a:r>
              <a:rPr lang="en-US" sz="2400" baseline="300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th</a:t>
            </a: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 2025.</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569198DF-9307-467C-B733-1D8B04C5B8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2149" y="3677526"/>
            <a:ext cx="5175250" cy="3206750"/>
          </a:xfrm>
          <a:prstGeom prst="rect">
            <a:avLst/>
          </a:prstGeom>
          <a:noFill/>
          <a:ln>
            <a:noFill/>
          </a:ln>
        </p:spPr>
      </p:pic>
      <p:sp>
        <p:nvSpPr>
          <p:cNvPr id="8" name="TextBox 7">
            <a:extLst>
              <a:ext uri="{FF2B5EF4-FFF2-40B4-BE49-F238E27FC236}">
                <a16:creationId xmlns:a16="http://schemas.microsoft.com/office/drawing/2014/main" id="{FB12E85B-B8FA-4F73-9265-A88D74439E14}"/>
              </a:ext>
            </a:extLst>
          </p:cNvPr>
          <p:cNvSpPr txBox="1"/>
          <p:nvPr/>
        </p:nvSpPr>
        <p:spPr>
          <a:xfrm>
            <a:off x="5239407" y="604281"/>
            <a:ext cx="3772444" cy="3416320"/>
          </a:xfrm>
          <a:prstGeom prst="rect">
            <a:avLst/>
          </a:prstGeom>
          <a:noFill/>
          <a:ln w="28575">
            <a:solidFill>
              <a:srgbClr val="0000CC"/>
            </a:solidFill>
          </a:ln>
        </p:spPr>
        <p:txBody>
          <a:bodyPr wrap="square">
            <a:spAutoFit/>
          </a:bodyPr>
          <a:lstStyle/>
          <a:p>
            <a:pPr marL="0" marR="0" algn="just">
              <a:spcBef>
                <a:spcPts val="600"/>
              </a:spcBef>
              <a:spcAft>
                <a:spcPts val="600"/>
              </a:spcAft>
            </a:pPr>
            <a:r>
              <a:rPr lang="en-US" sz="2400" dirty="0">
                <a:effectLst/>
                <a:latin typeface="Arial Narrow" panose="020B0606020202030204" pitchFamily="34" charset="0"/>
                <a:ea typeface="Calibri" panose="020F0502020204030204" pitchFamily="34" charset="0"/>
                <a:cs typeface="Times New Roman" panose="02020603050405020304" pitchFamily="18" charset="0"/>
              </a:rPr>
              <a:t>"</a:t>
            </a: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The release of these new varieties marks a turning point in our Feed Salone vision. Through research and innovation, we are giving farmers access to seeds that will increase yields, improve resilience, and ensure food security," President Bio stated.</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65832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11. H.E. PRESIDENT BIO VISITS SLARI ROKUPR</a:t>
            </a:r>
          </a:p>
        </p:txBody>
      </p:sp>
      <p:sp>
        <p:nvSpPr>
          <p:cNvPr id="6" name="TextBox 5">
            <a:extLst>
              <a:ext uri="{FF2B5EF4-FFF2-40B4-BE49-F238E27FC236}">
                <a16:creationId xmlns:a16="http://schemas.microsoft.com/office/drawing/2014/main" id="{A88E81CB-CF5B-4850-918F-35D07663F1E6}"/>
              </a:ext>
            </a:extLst>
          </p:cNvPr>
          <p:cNvSpPr txBox="1"/>
          <p:nvPr/>
        </p:nvSpPr>
        <p:spPr>
          <a:xfrm>
            <a:off x="228600" y="762000"/>
            <a:ext cx="8801644" cy="1815882"/>
          </a:xfrm>
          <a:prstGeom prst="rect">
            <a:avLst/>
          </a:prstGeom>
          <a:noFill/>
          <a:ln w="28575">
            <a:solidFill>
              <a:schemeClr val="accent3">
                <a:lumMod val="75000"/>
              </a:schemeClr>
            </a:solidFill>
          </a:ln>
        </p:spPr>
        <p:txBody>
          <a:bodyPr wrap="square">
            <a:spAutoFit/>
          </a:bodyPr>
          <a:lstStyle/>
          <a:p>
            <a:pPr marL="0" marR="0" algn="just">
              <a:spcBef>
                <a:spcPts val="600"/>
              </a:spcBef>
              <a:spcAft>
                <a:spcPts val="600"/>
              </a:spcAft>
            </a:pPr>
            <a:r>
              <a:rPr lang="en-US" sz="28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In his keynote address, President Bio described the release as a scientific breakthrough and a powerful demonstration of his government’s commitment to empowering farmers and strengthening national food systems.</a:t>
            </a:r>
            <a:endPar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EA2F9F3-967E-4974-8E74-7C3C9C296166}"/>
              </a:ext>
            </a:extLst>
          </p:cNvPr>
          <p:cNvSpPr txBox="1"/>
          <p:nvPr/>
        </p:nvSpPr>
        <p:spPr>
          <a:xfrm>
            <a:off x="204537" y="3048000"/>
            <a:ext cx="3453063" cy="2308324"/>
          </a:xfrm>
          <a:prstGeom prst="rect">
            <a:avLst/>
          </a:prstGeom>
          <a:noFill/>
          <a:ln w="28575">
            <a:solidFill>
              <a:schemeClr val="accent2">
                <a:lumMod val="75000"/>
              </a:schemeClr>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He emphasized that agricultural transformation must be rooted in science and evidence-based practices, reaffirming that </a:t>
            </a:r>
            <a:r>
              <a:rPr lang="en-US" sz="2400" b="1" i="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“Agriculture is a science.”</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BF4277B-67DC-4856-9A2C-F540389149B2}"/>
              </a:ext>
            </a:extLst>
          </p:cNvPr>
          <p:cNvSpPr txBox="1"/>
          <p:nvPr/>
        </p:nvSpPr>
        <p:spPr>
          <a:xfrm>
            <a:off x="4572000" y="2753261"/>
            <a:ext cx="4343400" cy="3785652"/>
          </a:xfrm>
          <a:prstGeom prst="rect">
            <a:avLst/>
          </a:prstGeom>
          <a:noFill/>
          <a:ln w="28575">
            <a:solidFill>
              <a:schemeClr val="accent4"/>
            </a:solidFill>
          </a:ln>
        </p:spPr>
        <p:txBody>
          <a:bodyPr wrap="square">
            <a:spAutoFit/>
          </a:bodyPr>
          <a:lstStyle/>
          <a:p>
            <a:pPr algn="just"/>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Among the newly released varieties are high-yielding rice strains capable of producing 7—8 tons per hectare, a major leap from the national average of 2—3 tons. These varieties, together with improved maize and cassava lines, were developed through years of dedicated research, field trials, and multi-location testing</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927819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 calcmode="lin" valueType="num">
                                      <p:cBhvr>
                                        <p:cTn id="14"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11. H.E. PRESIDENT BIO VISITS SLARI ROKUPR</a:t>
            </a:r>
          </a:p>
        </p:txBody>
      </p:sp>
      <p:pic>
        <p:nvPicPr>
          <p:cNvPr id="6" name="Picture 5">
            <a:extLst>
              <a:ext uri="{FF2B5EF4-FFF2-40B4-BE49-F238E27FC236}">
                <a16:creationId xmlns:a16="http://schemas.microsoft.com/office/drawing/2014/main" id="{86E066F8-5E25-4485-9957-B0FCC4B6F08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246" y="685800"/>
            <a:ext cx="8659754" cy="3657600"/>
          </a:xfrm>
          <a:prstGeom prst="rect">
            <a:avLst/>
          </a:prstGeom>
          <a:noFill/>
          <a:ln w="28575">
            <a:solidFill>
              <a:srgbClr val="00B050"/>
            </a:solidFill>
          </a:ln>
        </p:spPr>
      </p:pic>
      <p:sp>
        <p:nvSpPr>
          <p:cNvPr id="7" name="TextBox 6">
            <a:extLst>
              <a:ext uri="{FF2B5EF4-FFF2-40B4-BE49-F238E27FC236}">
                <a16:creationId xmlns:a16="http://schemas.microsoft.com/office/drawing/2014/main" id="{7368A5FE-E37D-4018-9760-00360A11DA17}"/>
              </a:ext>
            </a:extLst>
          </p:cNvPr>
          <p:cNvSpPr txBox="1"/>
          <p:nvPr/>
        </p:nvSpPr>
        <p:spPr>
          <a:xfrm>
            <a:off x="5791200" y="4745490"/>
            <a:ext cx="3066815" cy="1200329"/>
          </a:xfrm>
          <a:prstGeom prst="rect">
            <a:avLst/>
          </a:prstGeom>
          <a:noFill/>
          <a:ln w="28575">
            <a:solidFill>
              <a:srgbClr val="00B050"/>
            </a:solidFill>
          </a:ln>
        </p:spPr>
        <p:txBody>
          <a:bodyPr wrap="square">
            <a:spAutoFit/>
          </a:bodyPr>
          <a:lstStyle/>
          <a:p>
            <a:pPr algn="just"/>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Displaying the new improved varieties of rice, maize and cassava</a:t>
            </a:r>
            <a:endParaRPr lang="en-US" sz="2400" dirty="0">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CF9BE408-4A51-44B8-957F-AFFC3DB955A1}"/>
              </a:ext>
            </a:extLst>
          </p:cNvPr>
          <p:cNvSpPr txBox="1"/>
          <p:nvPr/>
        </p:nvSpPr>
        <p:spPr>
          <a:xfrm>
            <a:off x="57151" y="4745490"/>
            <a:ext cx="5257800" cy="2062103"/>
          </a:xfrm>
          <a:prstGeom prst="rect">
            <a:avLst/>
          </a:prstGeom>
          <a:noFill/>
          <a:ln w="28575">
            <a:solidFill>
              <a:srgbClr val="92D050"/>
            </a:solidFill>
          </a:ln>
        </p:spPr>
        <p:txBody>
          <a:bodyPr wrap="square">
            <a:spAutoFit/>
          </a:bodyPr>
          <a:lstStyle/>
          <a:p>
            <a:pPr algn="just"/>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In recognition of the President’s visionary leadership and commitment to food security, one of the newly released cassava varieties was named </a:t>
            </a:r>
            <a:r>
              <a:rPr lang="en-US" sz="32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t>
            </a:r>
            <a:r>
              <a:rPr lang="en-US" sz="3200" b="1" dirty="0" err="1">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Maada</a:t>
            </a:r>
            <a:r>
              <a:rPr lang="en-US" sz="32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Cassava</a:t>
            </a:r>
            <a:endParaRPr lang="en-US" sz="32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78077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11. H.E. PRESIDENT BIO VISITS SLARI ROKUPR</a:t>
            </a:r>
          </a:p>
        </p:txBody>
      </p:sp>
      <p:pic>
        <p:nvPicPr>
          <p:cNvPr id="6" name="Picture 5">
            <a:extLst>
              <a:ext uri="{FF2B5EF4-FFF2-40B4-BE49-F238E27FC236}">
                <a16:creationId xmlns:a16="http://schemas.microsoft.com/office/drawing/2014/main" id="{C55D2612-E06D-493B-B853-21D2E3BE989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50488"/>
            <a:ext cx="5943600" cy="3205480"/>
          </a:xfrm>
          <a:prstGeom prst="rect">
            <a:avLst/>
          </a:prstGeom>
          <a:noFill/>
          <a:ln>
            <a:noFill/>
          </a:ln>
        </p:spPr>
      </p:pic>
      <p:sp>
        <p:nvSpPr>
          <p:cNvPr id="7" name="TextBox 6">
            <a:extLst>
              <a:ext uri="{FF2B5EF4-FFF2-40B4-BE49-F238E27FC236}">
                <a16:creationId xmlns:a16="http://schemas.microsoft.com/office/drawing/2014/main" id="{76CC3400-1973-4070-89EC-2C778367904B}"/>
              </a:ext>
            </a:extLst>
          </p:cNvPr>
          <p:cNvSpPr txBox="1"/>
          <p:nvPr/>
        </p:nvSpPr>
        <p:spPr>
          <a:xfrm>
            <a:off x="6172670" y="914400"/>
            <a:ext cx="2857574" cy="2677656"/>
          </a:xfrm>
          <a:prstGeom prst="rect">
            <a:avLst/>
          </a:prstGeom>
          <a:noFill/>
          <a:ln w="28575">
            <a:solidFill>
              <a:srgbClr val="0000CC"/>
            </a:solidFill>
          </a:ln>
        </p:spPr>
        <p:txBody>
          <a:bodyPr wrap="square">
            <a:spAutoFit/>
          </a:bodyPr>
          <a:lstStyle/>
          <a:p>
            <a:pPr algn="just"/>
            <a:r>
              <a:rPr lang="en-US" sz="2400" b="1" dirty="0">
                <a:effectLst/>
                <a:latin typeface="Arial Narrow" panose="020B0606020202030204" pitchFamily="34" charset="0"/>
                <a:ea typeface="Calibri" panose="020F0502020204030204" pitchFamily="34" charset="0"/>
                <a:cs typeface="Times New Roman" panose="02020603050405020304" pitchFamily="18" charset="0"/>
              </a:rPr>
              <a:t>President Bio and Minister </a:t>
            </a:r>
            <a:r>
              <a:rPr lang="en-US" sz="2400" b="1" dirty="0" err="1">
                <a:effectLst/>
                <a:latin typeface="Arial Narrow" panose="020B0606020202030204" pitchFamily="34" charset="0"/>
                <a:ea typeface="Calibri" panose="020F0502020204030204" pitchFamily="34" charset="0"/>
                <a:cs typeface="Times New Roman" panose="02020603050405020304" pitchFamily="18" charset="0"/>
              </a:rPr>
              <a:t>Kpaka</a:t>
            </a:r>
            <a:r>
              <a:rPr lang="en-US" sz="2400" b="1" dirty="0">
                <a:effectLst/>
                <a:latin typeface="Arial Narrow" panose="020B0606020202030204" pitchFamily="34" charset="0"/>
                <a:ea typeface="Calibri" panose="020F0502020204030204" pitchFamily="34" charset="0"/>
                <a:cs typeface="Times New Roman" panose="02020603050405020304" pitchFamily="18" charset="0"/>
              </a:rPr>
              <a:t> are joined by the First Lady, Madam Dr Fatima Bio in inspecting samples of the new varieties</a:t>
            </a:r>
            <a:endParaRPr lang="en-US" sz="2400" dirty="0"/>
          </a:p>
        </p:txBody>
      </p:sp>
      <p:sp>
        <p:nvSpPr>
          <p:cNvPr id="8" name="TextBox 7">
            <a:extLst>
              <a:ext uri="{FF2B5EF4-FFF2-40B4-BE49-F238E27FC236}">
                <a16:creationId xmlns:a16="http://schemas.microsoft.com/office/drawing/2014/main" id="{3BC2045F-5028-41B3-B2B3-74CE3480B56C}"/>
              </a:ext>
            </a:extLst>
          </p:cNvPr>
          <p:cNvSpPr txBox="1"/>
          <p:nvPr/>
        </p:nvSpPr>
        <p:spPr>
          <a:xfrm>
            <a:off x="13138" y="4252754"/>
            <a:ext cx="5334000" cy="1938992"/>
          </a:xfrm>
          <a:prstGeom prst="rect">
            <a:avLst/>
          </a:prstGeom>
          <a:noFill/>
          <a:ln w="28575">
            <a:solidFill>
              <a:srgbClr val="0000CC"/>
            </a:solidFill>
          </a:ln>
        </p:spPr>
        <p:txBody>
          <a:bodyPr wrap="square">
            <a:spAutoFit/>
          </a:bodyPr>
          <a:lstStyle/>
          <a:p>
            <a:pPr algn="just"/>
            <a:r>
              <a:rPr lang="en-US" sz="2400" b="1" dirty="0">
                <a:latin typeface="Arial Narrow" panose="020B0606020202030204" pitchFamily="34" charset="0"/>
                <a:ea typeface="Calibri" panose="020F0502020204030204" pitchFamily="34" charset="0"/>
                <a:cs typeface="Times New Roman" panose="02020603050405020304" pitchFamily="18" charset="0"/>
              </a:rPr>
              <a:t>Minister of Agriculture and Food Security, Dr. Henry Musa </a:t>
            </a:r>
            <a:r>
              <a:rPr lang="en-US" sz="2400" b="1" dirty="0" err="1">
                <a:latin typeface="Arial Narrow" panose="020B0606020202030204" pitchFamily="34" charset="0"/>
                <a:ea typeface="Calibri" panose="020F0502020204030204" pitchFamily="34" charset="0"/>
                <a:cs typeface="Times New Roman" panose="02020603050405020304" pitchFamily="18" charset="0"/>
              </a:rPr>
              <a:t>Kpaka</a:t>
            </a:r>
            <a:r>
              <a:rPr lang="en-US" sz="2400" b="1" dirty="0">
                <a:latin typeface="Arial Narrow" panose="020B0606020202030204" pitchFamily="34" charset="0"/>
                <a:ea typeface="Calibri" panose="020F0502020204030204" pitchFamily="34" charset="0"/>
                <a:cs typeface="Times New Roman" panose="02020603050405020304" pitchFamily="18" charset="0"/>
              </a:rPr>
              <a:t>, reaffirmed the government’s unwavering commitment to ensuring that the improved seeds reach farmers nationwide. </a:t>
            </a:r>
            <a:endParaRPr lang="en-US" sz="2400" b="1" dirty="0"/>
          </a:p>
        </p:txBody>
      </p:sp>
      <p:pic>
        <p:nvPicPr>
          <p:cNvPr id="10" name="Picture 9">
            <a:extLst>
              <a:ext uri="{FF2B5EF4-FFF2-40B4-BE49-F238E27FC236}">
                <a16:creationId xmlns:a16="http://schemas.microsoft.com/office/drawing/2014/main" id="{5427EC21-E1B9-459E-9BA5-886F0585EE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8684" y="4058856"/>
            <a:ext cx="3473091" cy="2646854"/>
          </a:xfrm>
          <a:prstGeom prst="rect">
            <a:avLst/>
          </a:prstGeom>
          <a:ln w="28575">
            <a:solidFill>
              <a:schemeClr val="tx2"/>
            </a:solidFill>
          </a:ln>
        </p:spPr>
      </p:pic>
    </p:spTree>
    <p:extLst>
      <p:ext uri="{BB962C8B-B14F-4D97-AF65-F5344CB8AC3E}">
        <p14:creationId xmlns:p14="http://schemas.microsoft.com/office/powerpoint/2010/main" val="2235863588"/>
      </p:ext>
    </p:extLst>
  </p:cSld>
  <p:clrMapOvr>
    <a:masterClrMapping/>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11. H.E. PRESIDENT BIO VISITS SLARI ROKUPR</a:t>
            </a:r>
          </a:p>
        </p:txBody>
      </p:sp>
      <p:pic>
        <p:nvPicPr>
          <p:cNvPr id="3" name="Picture 2">
            <a:extLst>
              <a:ext uri="{FF2B5EF4-FFF2-40B4-BE49-F238E27FC236}">
                <a16:creationId xmlns:a16="http://schemas.microsoft.com/office/drawing/2014/main" id="{672AB235-C1F3-489B-82C2-37B2A38BE1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4281"/>
            <a:ext cx="9144000" cy="4047067"/>
          </a:xfrm>
          <a:prstGeom prst="rect">
            <a:avLst/>
          </a:prstGeom>
        </p:spPr>
      </p:pic>
      <p:pic>
        <p:nvPicPr>
          <p:cNvPr id="7" name="Picture 6">
            <a:extLst>
              <a:ext uri="{FF2B5EF4-FFF2-40B4-BE49-F238E27FC236}">
                <a16:creationId xmlns:a16="http://schemas.microsoft.com/office/drawing/2014/main" id="{34B7ECDD-5F9C-42C5-9F70-5D1AB3277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7304"/>
            <a:ext cx="9144000" cy="4047067"/>
          </a:xfrm>
          <a:prstGeom prst="rect">
            <a:avLst/>
          </a:prstGeom>
        </p:spPr>
      </p:pic>
    </p:spTree>
    <p:extLst>
      <p:ext uri="{BB962C8B-B14F-4D97-AF65-F5344CB8AC3E}">
        <p14:creationId xmlns:p14="http://schemas.microsoft.com/office/powerpoint/2010/main" val="42543117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11. H.E. PRESIDENT BIO VISITS SLARI ROKUPR</a:t>
            </a:r>
          </a:p>
        </p:txBody>
      </p:sp>
      <p:pic>
        <p:nvPicPr>
          <p:cNvPr id="9" name="Picture 8">
            <a:extLst>
              <a:ext uri="{FF2B5EF4-FFF2-40B4-BE49-F238E27FC236}">
                <a16:creationId xmlns:a16="http://schemas.microsoft.com/office/drawing/2014/main" id="{2EBE3CAC-4EC9-4ED5-9548-3D19FC7E64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717007"/>
            <a:ext cx="8365691" cy="3702593"/>
          </a:xfrm>
          <a:prstGeom prst="rect">
            <a:avLst/>
          </a:prstGeom>
        </p:spPr>
      </p:pic>
      <p:pic>
        <p:nvPicPr>
          <p:cNvPr id="11" name="Picture 10">
            <a:extLst>
              <a:ext uri="{FF2B5EF4-FFF2-40B4-BE49-F238E27FC236}">
                <a16:creationId xmlns:a16="http://schemas.microsoft.com/office/drawing/2014/main" id="{72706C1C-55D5-4AE9-ABE2-05DAA0223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18" y="2286000"/>
            <a:ext cx="9144000" cy="6087533"/>
          </a:xfrm>
          <a:prstGeom prst="rect">
            <a:avLst/>
          </a:prstGeom>
        </p:spPr>
      </p:pic>
    </p:spTree>
    <p:extLst>
      <p:ext uri="{BB962C8B-B14F-4D97-AF65-F5344CB8AC3E}">
        <p14:creationId xmlns:p14="http://schemas.microsoft.com/office/powerpoint/2010/main" val="22675083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10. SLARI JOINS THE PRESIDENT TO COMMEMORATE THE 2025 WORLD FOOD DAY IN KAMBIA DISTRICT</a:t>
            </a:r>
          </a:p>
        </p:txBody>
      </p:sp>
      <p:sp>
        <p:nvSpPr>
          <p:cNvPr id="9" name="TextBox 8">
            <a:extLst>
              <a:ext uri="{FF2B5EF4-FFF2-40B4-BE49-F238E27FC236}">
                <a16:creationId xmlns:a16="http://schemas.microsoft.com/office/drawing/2014/main" id="{17CFF2EA-82CD-45CC-9D07-842E95CF8ACF}"/>
              </a:ext>
            </a:extLst>
          </p:cNvPr>
          <p:cNvSpPr txBox="1"/>
          <p:nvPr/>
        </p:nvSpPr>
        <p:spPr>
          <a:xfrm>
            <a:off x="276366" y="968892"/>
            <a:ext cx="8334233" cy="1569660"/>
          </a:xfrm>
          <a:prstGeom prst="rect">
            <a:avLst/>
          </a:prstGeom>
          <a:noFill/>
        </p:spPr>
        <p:txBody>
          <a:bodyPr wrap="square">
            <a:spAutoFit/>
          </a:bodyPr>
          <a:lstStyle/>
          <a:p>
            <a:pPr marL="0" marR="0" algn="just">
              <a:spcBef>
                <a:spcPts val="600"/>
              </a:spcBef>
              <a:spcAft>
                <a:spcPts val="600"/>
              </a:spcAft>
            </a:pPr>
            <a:r>
              <a:rPr lang="en-US" sz="2400" dirty="0">
                <a:effectLst/>
                <a:ea typeface="Calibri" panose="020F0502020204030204" pitchFamily="34" charset="0"/>
                <a:cs typeface="Times New Roman" panose="02020603050405020304" pitchFamily="18" charset="0"/>
              </a:rPr>
              <a:t>The Sierra Leone Agricultural Research Institute (</a:t>
            </a:r>
            <a:r>
              <a:rPr lang="en-US" sz="2400" b="1" dirty="0">
                <a:effectLst/>
                <a:ea typeface="Calibri" panose="020F0502020204030204" pitchFamily="34" charset="0"/>
                <a:cs typeface="Times New Roman" panose="02020603050405020304" pitchFamily="18" charset="0"/>
              </a:rPr>
              <a:t>SLARI</a:t>
            </a:r>
            <a:r>
              <a:rPr lang="en-US" sz="2400" dirty="0">
                <a:effectLst/>
                <a:ea typeface="Calibri" panose="020F0502020204030204" pitchFamily="34" charset="0"/>
                <a:cs typeface="Times New Roman" panose="02020603050405020304" pitchFamily="18" charset="0"/>
              </a:rPr>
              <a:t>) successfully participated in the commemoration of World Food Day 2025, held in </a:t>
            </a:r>
            <a:r>
              <a:rPr lang="en-US" sz="2400" dirty="0" err="1">
                <a:effectLst/>
                <a:ea typeface="Calibri" panose="020F0502020204030204" pitchFamily="34" charset="0"/>
                <a:cs typeface="Times New Roman" panose="02020603050405020304" pitchFamily="18" charset="0"/>
              </a:rPr>
              <a:t>Kambia</a:t>
            </a:r>
            <a:r>
              <a:rPr lang="en-US" sz="2400" dirty="0">
                <a:effectLst/>
                <a:ea typeface="Calibri" panose="020F0502020204030204" pitchFamily="34" charset="0"/>
                <a:cs typeface="Times New Roman" panose="02020603050405020304" pitchFamily="18" charset="0"/>
              </a:rPr>
              <a:t> District from October 31 to November 1, 2025. </a:t>
            </a:r>
            <a:r>
              <a:rPr lang="en-US" sz="2400" b="1" dirty="0">
                <a:effectLst/>
                <a:ea typeface="Calibri" panose="020F0502020204030204" pitchFamily="34" charset="0"/>
                <a:cs typeface="Times New Roman" panose="02020603050405020304" pitchFamily="18" charset="0"/>
              </a:rPr>
              <a:t>Initiative</a:t>
            </a:r>
            <a:r>
              <a:rPr lang="en-US" sz="2400" dirty="0">
                <a:effectLst/>
                <a:ea typeface="Calibri" panose="020F0502020204030204" pitchFamily="34" charset="0"/>
                <a:cs typeface="Times New Roman" panose="02020603050405020304" pitchFamily="18" charset="0"/>
              </a:rPr>
              <a:t>.</a:t>
            </a:r>
          </a:p>
        </p:txBody>
      </p:sp>
      <p:pic>
        <p:nvPicPr>
          <p:cNvPr id="10" name="Picture 9">
            <a:extLst>
              <a:ext uri="{FF2B5EF4-FFF2-40B4-BE49-F238E27FC236}">
                <a16:creationId xmlns:a16="http://schemas.microsoft.com/office/drawing/2014/main" id="{87FD81FD-E50C-47BF-A7F3-D443B41922B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8505" y="2209800"/>
            <a:ext cx="7696200" cy="4800599"/>
          </a:xfrm>
          <a:prstGeom prst="rect">
            <a:avLst/>
          </a:prstGeom>
          <a:noFill/>
          <a:ln>
            <a:noFill/>
          </a:ln>
        </p:spPr>
      </p:pic>
      <p:sp>
        <p:nvSpPr>
          <p:cNvPr id="12" name="TextBox 11">
            <a:extLst>
              <a:ext uri="{FF2B5EF4-FFF2-40B4-BE49-F238E27FC236}">
                <a16:creationId xmlns:a16="http://schemas.microsoft.com/office/drawing/2014/main" id="{39BEFA3C-F1A0-41A5-A4AA-2473FA7C9AB7}"/>
              </a:ext>
            </a:extLst>
          </p:cNvPr>
          <p:cNvSpPr txBox="1"/>
          <p:nvPr/>
        </p:nvSpPr>
        <p:spPr>
          <a:xfrm>
            <a:off x="7239000" y="3037151"/>
            <a:ext cx="1791244" cy="1938992"/>
          </a:xfrm>
          <a:prstGeom prst="rect">
            <a:avLst/>
          </a:prstGeom>
          <a:noFill/>
        </p:spPr>
        <p:txBody>
          <a:bodyPr wrap="square">
            <a:spAutoFit/>
          </a:bodyPr>
          <a:lstStyle/>
          <a:p>
            <a:pPr algn="just"/>
            <a:r>
              <a:rPr lang="en-US" sz="2000" b="1" dirty="0">
                <a:effectLst/>
                <a:latin typeface="Arial Narrow" panose="020B0606020202030204" pitchFamily="34" charset="0"/>
                <a:ea typeface="Calibri" panose="020F0502020204030204" pitchFamily="34" charset="0"/>
                <a:cs typeface="Times New Roman" panose="02020603050405020304" pitchFamily="18" charset="0"/>
              </a:rPr>
              <a:t>Hon Minister—MAFS, Posing with SLARI Staff at the World Food Day Celebrations</a:t>
            </a:r>
            <a:endParaRPr lang="en-US" sz="2000" dirty="0"/>
          </a:p>
        </p:txBody>
      </p:sp>
    </p:spTree>
    <p:extLst>
      <p:ext uri="{BB962C8B-B14F-4D97-AF65-F5344CB8AC3E}">
        <p14:creationId xmlns:p14="http://schemas.microsoft.com/office/powerpoint/2010/main" val="4119755208"/>
      </p:ext>
    </p:extLst>
  </p:cSld>
  <p:clrMapOvr>
    <a:masterClrMapping/>
  </p:clrMapOvr>
  <p:transition spd="med">
    <p:pull/>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11. H.E. PRESIDENT BIO VISITS SLARI ROKUPR</a:t>
            </a:r>
          </a:p>
        </p:txBody>
      </p:sp>
      <p:sp>
        <p:nvSpPr>
          <p:cNvPr id="6" name="TextBox 5">
            <a:extLst>
              <a:ext uri="{FF2B5EF4-FFF2-40B4-BE49-F238E27FC236}">
                <a16:creationId xmlns:a16="http://schemas.microsoft.com/office/drawing/2014/main" id="{214F6072-C55E-424D-9BF0-12F8335309B6}"/>
              </a:ext>
            </a:extLst>
          </p:cNvPr>
          <p:cNvSpPr txBox="1"/>
          <p:nvPr/>
        </p:nvSpPr>
        <p:spPr>
          <a:xfrm>
            <a:off x="304800" y="914400"/>
            <a:ext cx="8725444" cy="5570756"/>
          </a:xfrm>
          <a:prstGeom prst="rect">
            <a:avLst/>
          </a:prstGeom>
          <a:noFill/>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 defining moment of the event was the visit of His Excellency, the President, </a:t>
            </a:r>
            <a:r>
              <a:rPr lang="en-US" sz="24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Rtd</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Brig. Dr. Julius </a:t>
            </a:r>
            <a:r>
              <a:rPr lang="en-US" sz="24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Maada</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Bio, to the SLARI exhibition booth. The diverse range of research innovations, improved crop varieties, and technologies on display visibly impressed the President.</a:t>
            </a:r>
          </a:p>
          <a:p>
            <a:pPr marL="0" marR="0" algn="just">
              <a:spcBef>
                <a:spcPts val="600"/>
              </a:spcBef>
              <a:spcAft>
                <a:spcPts val="600"/>
              </a:spcAft>
            </a:pPr>
            <a:r>
              <a:rPr lang="en-US" sz="3200"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During his speech, the President made a remarkable statement expressing his appreciation for SLARI’s efforts: </a:t>
            </a:r>
            <a:r>
              <a:rPr lang="en-US" sz="32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 have special thanks to SLARI,”</a:t>
            </a:r>
            <a:r>
              <a:rPr lang="en-US" sz="3200"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he said. During his speech, he went on asking the audience to applaud, adding, </a:t>
            </a:r>
            <a:r>
              <a:rPr lang="en-US" sz="32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“Clap for SLARI, they have done well.”</a:t>
            </a:r>
            <a:endParaRPr lang="en-US" sz="3200"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p>
        </p:txBody>
      </p:sp>
      <p:sp>
        <p:nvSpPr>
          <p:cNvPr id="7" name="TextBox 6">
            <a:extLst>
              <a:ext uri="{FF2B5EF4-FFF2-40B4-BE49-F238E27FC236}">
                <a16:creationId xmlns:a16="http://schemas.microsoft.com/office/drawing/2014/main" id="{8C8F6FCB-CBAF-409E-A7F9-7E6D2B78C375}"/>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10. SLARI JOINS THE PRESIDENT TO COMMEMORATE THE 2025 WORLD FOOD DAY IN KAMBIA DISTRICT</a:t>
            </a:r>
          </a:p>
        </p:txBody>
      </p:sp>
    </p:spTree>
    <p:extLst>
      <p:ext uri="{BB962C8B-B14F-4D97-AF65-F5344CB8AC3E}">
        <p14:creationId xmlns:p14="http://schemas.microsoft.com/office/powerpoint/2010/main" val="26729466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7" presetClass="emph" presetSubtype="0" fill="remove" nodeType="clickEffect">
                                  <p:stCondLst>
                                    <p:cond delay="0"/>
                                  </p:stCondLst>
                                  <p:childTnLst>
                                    <p:animClr clrSpc="rgb" dir="cw">
                                      <p:cBhvr override="childStyle">
                                        <p:cTn id="10" dur="250" autoRev="1" fill="remove"/>
                                        <p:tgtEl>
                                          <p:spTgt spid="6">
                                            <p:txEl>
                                              <p:pRg st="1" end="1"/>
                                            </p:txEl>
                                          </p:spTgt>
                                        </p:tgtEl>
                                        <p:attrNameLst>
                                          <p:attrName>style.color</p:attrName>
                                        </p:attrNameLst>
                                      </p:cBhvr>
                                      <p:to>
                                        <a:schemeClr val="bg1"/>
                                      </p:to>
                                    </p:animClr>
                                    <p:animClr clrSpc="rgb" dir="cw">
                                      <p:cBhvr>
                                        <p:cTn id="11" dur="250" autoRev="1" fill="remove"/>
                                        <p:tgtEl>
                                          <p:spTgt spid="6">
                                            <p:txEl>
                                              <p:pRg st="1" end="1"/>
                                            </p:txEl>
                                          </p:spTgt>
                                        </p:tgtEl>
                                        <p:attrNameLst>
                                          <p:attrName>fillcolor</p:attrName>
                                        </p:attrNameLst>
                                      </p:cBhvr>
                                      <p:to>
                                        <a:schemeClr val="bg1"/>
                                      </p:to>
                                    </p:animClr>
                                    <p:set>
                                      <p:cBhvr>
                                        <p:cTn id="12" dur="250" autoRev="1" fill="remove"/>
                                        <p:tgtEl>
                                          <p:spTgt spid="6">
                                            <p:txEl>
                                              <p:pRg st="1" end="1"/>
                                            </p:txEl>
                                          </p:spTgt>
                                        </p:tgtEl>
                                        <p:attrNameLst>
                                          <p:attrName>fill.type</p:attrName>
                                        </p:attrNameLst>
                                      </p:cBhvr>
                                      <p:to>
                                        <p:strVal val="solid"/>
                                      </p:to>
                                    </p:set>
                                    <p:set>
                                      <p:cBhvr>
                                        <p:cTn id="13" dur="250" autoRev="1" fill="remove"/>
                                        <p:tgtEl>
                                          <p:spTgt spid="6">
                                            <p:txEl>
                                              <p:pRg st="1" end="1"/>
                                            </p:txEl>
                                          </p:spTgt>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27" presetClass="emph" presetSubtype="0" fill="remove" grpId="0" nodeType="clickEffect">
                                  <p:stCondLst>
                                    <p:cond delay="0"/>
                                  </p:stCondLst>
                                  <p:childTnLst>
                                    <p:animClr clrSpc="rgb" dir="cw">
                                      <p:cBhvr override="childStyle">
                                        <p:cTn id="17" dur="250" autoRev="1" fill="remove"/>
                                        <p:tgtEl>
                                          <p:spTgt spid="6">
                                            <p:txEl>
                                              <p:pRg st="0" end="0"/>
                                            </p:txEl>
                                          </p:spTgt>
                                        </p:tgtEl>
                                        <p:attrNameLst>
                                          <p:attrName>style.color</p:attrName>
                                        </p:attrNameLst>
                                      </p:cBhvr>
                                      <p:to>
                                        <a:schemeClr val="bg1"/>
                                      </p:to>
                                    </p:animClr>
                                    <p:animClr clrSpc="rgb" dir="cw">
                                      <p:cBhvr>
                                        <p:cTn id="18" dur="250" autoRev="1" fill="remove"/>
                                        <p:tgtEl>
                                          <p:spTgt spid="6">
                                            <p:txEl>
                                              <p:pRg st="0" end="0"/>
                                            </p:txEl>
                                          </p:spTgt>
                                        </p:tgtEl>
                                        <p:attrNameLst>
                                          <p:attrName>fillcolor</p:attrName>
                                        </p:attrNameLst>
                                      </p:cBhvr>
                                      <p:to>
                                        <a:schemeClr val="bg1"/>
                                      </p:to>
                                    </p:animClr>
                                    <p:set>
                                      <p:cBhvr>
                                        <p:cTn id="19" dur="250" autoRev="1" fill="remove"/>
                                        <p:tgtEl>
                                          <p:spTgt spid="6">
                                            <p:txEl>
                                              <p:pRg st="0" end="0"/>
                                            </p:txEl>
                                          </p:spTgt>
                                        </p:tgtEl>
                                        <p:attrNameLst>
                                          <p:attrName>fill.type</p:attrName>
                                        </p:attrNameLst>
                                      </p:cBhvr>
                                      <p:to>
                                        <p:strVal val="solid"/>
                                      </p:to>
                                    </p:set>
                                    <p:set>
                                      <p:cBhvr>
                                        <p:cTn id="20" dur="250" autoRev="1" fill="remove"/>
                                        <p:tgtEl>
                                          <p:spTgt spid="6">
                                            <p:txEl>
                                              <p:pRg st="0" end="0"/>
                                            </p:txEl>
                                          </p:spTgt>
                                        </p:tgtEl>
                                        <p:attrNameLst>
                                          <p:attrName>fill.on</p:attrName>
                                        </p:attrNameLst>
                                      </p:cBhvr>
                                      <p:to>
                                        <p:strVal val="true"/>
                                      </p:to>
                                    </p:set>
                                  </p:childTnLst>
                                </p:cTn>
                              </p:par>
                              <p:par>
                                <p:cTn id="21" presetID="27" presetClass="emph" presetSubtype="0" fill="remove" grpId="0" nodeType="withEffect">
                                  <p:stCondLst>
                                    <p:cond delay="0"/>
                                  </p:stCondLst>
                                  <p:childTnLst>
                                    <p:animClr clrSpc="rgb" dir="cw">
                                      <p:cBhvr override="childStyle">
                                        <p:cTn id="22" dur="250" autoRev="1" fill="remove"/>
                                        <p:tgtEl>
                                          <p:spTgt spid="6">
                                            <p:txEl>
                                              <p:pRg st="1" end="1"/>
                                            </p:txEl>
                                          </p:spTgt>
                                        </p:tgtEl>
                                        <p:attrNameLst>
                                          <p:attrName>style.color</p:attrName>
                                        </p:attrNameLst>
                                      </p:cBhvr>
                                      <p:to>
                                        <a:schemeClr val="bg1"/>
                                      </p:to>
                                    </p:animClr>
                                    <p:animClr clrSpc="rgb" dir="cw">
                                      <p:cBhvr>
                                        <p:cTn id="23" dur="250" autoRev="1" fill="remove"/>
                                        <p:tgtEl>
                                          <p:spTgt spid="6">
                                            <p:txEl>
                                              <p:pRg st="1" end="1"/>
                                            </p:txEl>
                                          </p:spTgt>
                                        </p:tgtEl>
                                        <p:attrNameLst>
                                          <p:attrName>fillcolor</p:attrName>
                                        </p:attrNameLst>
                                      </p:cBhvr>
                                      <p:to>
                                        <a:schemeClr val="bg1"/>
                                      </p:to>
                                    </p:animClr>
                                    <p:set>
                                      <p:cBhvr>
                                        <p:cTn id="24" dur="250" autoRev="1" fill="remove"/>
                                        <p:tgtEl>
                                          <p:spTgt spid="6">
                                            <p:txEl>
                                              <p:pRg st="1" end="1"/>
                                            </p:txEl>
                                          </p:spTgt>
                                        </p:tgtEl>
                                        <p:attrNameLst>
                                          <p:attrName>fill.type</p:attrName>
                                        </p:attrNameLst>
                                      </p:cBhvr>
                                      <p:to>
                                        <p:strVal val="solid"/>
                                      </p:to>
                                    </p:set>
                                    <p:set>
                                      <p:cBhvr>
                                        <p:cTn id="25" dur="250" autoRev="1" fill="remove"/>
                                        <p:tgtEl>
                                          <p:spTgt spid="6">
                                            <p:txEl>
                                              <p:pRg st="1" end="1"/>
                                            </p:txEl>
                                          </p:spTgt>
                                        </p:tgtEl>
                                        <p:attrNameLst>
                                          <p:attrName>fill.on</p:attrName>
                                        </p:attrNameLst>
                                      </p:cBhvr>
                                      <p:to>
                                        <p:strVal val="true"/>
                                      </p:to>
                                    </p:set>
                                  </p:childTnLst>
                                </p:cTn>
                              </p:par>
                              <p:par>
                                <p:cTn id="26" presetID="27" presetClass="emph" presetSubtype="0" fill="remove" grpId="0" nodeType="withEffect">
                                  <p:stCondLst>
                                    <p:cond delay="0"/>
                                  </p:stCondLst>
                                  <p:childTnLst>
                                    <p:animClr clrSpc="rgb" dir="cw">
                                      <p:cBhvr override="childStyle">
                                        <p:cTn id="27" dur="250" autoRev="1" fill="remove"/>
                                        <p:tgtEl>
                                          <p:spTgt spid="6">
                                            <p:txEl>
                                              <p:pRg st="2" end="2"/>
                                            </p:txEl>
                                          </p:spTgt>
                                        </p:tgtEl>
                                        <p:attrNameLst>
                                          <p:attrName>style.color</p:attrName>
                                        </p:attrNameLst>
                                      </p:cBhvr>
                                      <p:to>
                                        <a:schemeClr val="bg1"/>
                                      </p:to>
                                    </p:animClr>
                                    <p:animClr clrSpc="rgb" dir="cw">
                                      <p:cBhvr>
                                        <p:cTn id="28" dur="250" autoRev="1" fill="remove"/>
                                        <p:tgtEl>
                                          <p:spTgt spid="6">
                                            <p:txEl>
                                              <p:pRg st="2" end="2"/>
                                            </p:txEl>
                                          </p:spTgt>
                                        </p:tgtEl>
                                        <p:attrNameLst>
                                          <p:attrName>fillcolor</p:attrName>
                                        </p:attrNameLst>
                                      </p:cBhvr>
                                      <p:to>
                                        <a:schemeClr val="bg1"/>
                                      </p:to>
                                    </p:animClr>
                                    <p:set>
                                      <p:cBhvr>
                                        <p:cTn id="29" dur="250" autoRev="1" fill="remove"/>
                                        <p:tgtEl>
                                          <p:spTgt spid="6">
                                            <p:txEl>
                                              <p:pRg st="2" end="2"/>
                                            </p:txEl>
                                          </p:spTgt>
                                        </p:tgtEl>
                                        <p:attrNameLst>
                                          <p:attrName>fill.type</p:attrName>
                                        </p:attrNameLst>
                                      </p:cBhvr>
                                      <p:to>
                                        <p:strVal val="solid"/>
                                      </p:to>
                                    </p:set>
                                    <p:set>
                                      <p:cBhvr>
                                        <p:cTn id="30" dur="250" autoRev="1" fill="remove"/>
                                        <p:tgtEl>
                                          <p:spTgt spid="6">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10. SLARI JOINS THE PRESIDENT TO COMMEMORATE THE 2025 WORLD FOOD DAY IN KAMBIA DISTRICT</a:t>
            </a:r>
          </a:p>
        </p:txBody>
      </p:sp>
      <p:pic>
        <p:nvPicPr>
          <p:cNvPr id="3" name="Picture 2">
            <a:extLst>
              <a:ext uri="{FF2B5EF4-FFF2-40B4-BE49-F238E27FC236}">
                <a16:creationId xmlns:a16="http://schemas.microsoft.com/office/drawing/2014/main" id="{B1A989D8-881C-4B6B-B03B-3E66CF4522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10493123"/>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Action Points from the 21</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2">
            <a:extLst>
              <a:ext uri="{FF2B5EF4-FFF2-40B4-BE49-F238E27FC236}">
                <a16:creationId xmlns:a16="http://schemas.microsoft.com/office/drawing/2014/main" id="{D9F1A0C6-C2A4-44FD-B18C-A49A91647F1B}"/>
              </a:ext>
            </a:extLst>
          </p:cNvPr>
          <p:cNvGraphicFramePr>
            <a:graphicFrameLocks noGrp="1"/>
          </p:cNvGraphicFramePr>
          <p:nvPr>
            <p:extLst>
              <p:ext uri="{D42A27DB-BD31-4B8C-83A1-F6EECF244321}">
                <p14:modId xmlns:p14="http://schemas.microsoft.com/office/powerpoint/2010/main" val="1045858799"/>
              </p:ext>
            </p:extLst>
          </p:nvPr>
        </p:nvGraphicFramePr>
        <p:xfrm>
          <a:off x="113756" y="669427"/>
          <a:ext cx="9106444" cy="5911262"/>
        </p:xfrm>
        <a:graphic>
          <a:graphicData uri="http://schemas.openxmlformats.org/drawingml/2006/table">
            <a:tbl>
              <a:tblPr firstRow="1" bandRow="1">
                <a:tableStyleId>{5C22544A-7EE6-4342-B048-85BDC9FD1C3A}</a:tableStyleId>
              </a:tblPr>
              <a:tblGrid>
                <a:gridCol w="5601244">
                  <a:extLst>
                    <a:ext uri="{9D8B030D-6E8A-4147-A177-3AD203B41FA5}">
                      <a16:colId xmlns:a16="http://schemas.microsoft.com/office/drawing/2014/main" val="3196389817"/>
                    </a:ext>
                  </a:extLst>
                </a:gridCol>
                <a:gridCol w="2362200">
                  <a:extLst>
                    <a:ext uri="{9D8B030D-6E8A-4147-A177-3AD203B41FA5}">
                      <a16:colId xmlns:a16="http://schemas.microsoft.com/office/drawing/2014/main" val="2215835195"/>
                    </a:ext>
                  </a:extLst>
                </a:gridCol>
                <a:gridCol w="1143000">
                  <a:extLst>
                    <a:ext uri="{9D8B030D-6E8A-4147-A177-3AD203B41FA5}">
                      <a16:colId xmlns:a16="http://schemas.microsoft.com/office/drawing/2014/main" val="2145933642"/>
                    </a:ext>
                  </a:extLst>
                </a:gridCol>
              </a:tblGrid>
              <a:tr h="696362">
                <a:tc>
                  <a:txBody>
                    <a:bodyPr/>
                    <a:lstStyle/>
                    <a:p>
                      <a:r>
                        <a:rPr lang="en-US" sz="2000" dirty="0"/>
                        <a:t>Action Point</a:t>
                      </a:r>
                    </a:p>
                  </a:txBody>
                  <a:tcPr/>
                </a:tc>
                <a:tc>
                  <a:txBody>
                    <a:bodyPr/>
                    <a:lstStyle/>
                    <a:p>
                      <a:r>
                        <a:rPr lang="en-US" sz="2000" dirty="0"/>
                        <a:t>Status</a:t>
                      </a:r>
                    </a:p>
                  </a:txBody>
                  <a:tcPr/>
                </a:tc>
                <a:tc>
                  <a:txBody>
                    <a:bodyPr/>
                    <a:lstStyle/>
                    <a:p>
                      <a:r>
                        <a:rPr lang="en-US" sz="2000" dirty="0"/>
                        <a:t>Remarks</a:t>
                      </a:r>
                    </a:p>
                  </a:txBody>
                  <a:tcPr/>
                </a:tc>
                <a:extLst>
                  <a:ext uri="{0D108BD9-81ED-4DB2-BD59-A6C34878D82A}">
                    <a16:rowId xmlns:a16="http://schemas.microsoft.com/office/drawing/2014/main" val="399096133"/>
                  </a:ext>
                </a:extLst>
              </a:tr>
              <a:tr h="208488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 proper breakdown of financial report should be prepared and submitted to Council Finance Committee for endorsement and onwards submission to Council for approval.</a:t>
                      </a:r>
                    </a:p>
                    <a:p>
                      <a:pPr algn="just"/>
                      <a:endParaRPr lang="en-US" sz="2200" dirty="0"/>
                    </a:p>
                  </a:txBody>
                  <a:tcPr/>
                </a:tc>
                <a:tc gridSpan="2">
                  <a:txBody>
                    <a:bodyPr/>
                    <a:lstStyle/>
                    <a:p>
                      <a:r>
                        <a:rPr lang="en-US" sz="2200" b="1" dirty="0">
                          <a:effectLst>
                            <a:outerShdw blurRad="38100" dist="38100" dir="2700000" algn="tl">
                              <a:srgbClr val="000000">
                                <a:alpha val="43137"/>
                              </a:srgbClr>
                            </a:outerShdw>
                          </a:effectLst>
                        </a:rPr>
                        <a:t>To be presented by Finance Director</a:t>
                      </a:r>
                    </a:p>
                  </a:txBody>
                  <a:tcPr/>
                </a:tc>
                <a:tc hMerge="1">
                  <a:txBody>
                    <a:bodyPr/>
                    <a:lstStyle/>
                    <a:p>
                      <a:endParaRPr lang="en-US" sz="2200" b="1"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85297959"/>
                  </a:ext>
                </a:extLst>
              </a:tr>
              <a:tr h="151628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Commercialization and Agribusiness Directorate should contact the mining companies to discuss about the tree crops that they may want to use for land reclamation.</a:t>
                      </a:r>
                    </a:p>
                    <a:p>
                      <a:pPr algn="just"/>
                      <a:endParaRPr lang="en-US" sz="2200" dirty="0"/>
                    </a:p>
                  </a:txBody>
                  <a:tcPr/>
                </a:tc>
                <a:tc gridSpan="2">
                  <a:txBody>
                    <a:bodyPr/>
                    <a:lstStyle/>
                    <a:p>
                      <a:r>
                        <a:rPr lang="en-US" sz="2200" b="1" dirty="0">
                          <a:effectLst>
                            <a:outerShdw blurRad="38100" dist="38100" dir="2700000" algn="tl">
                              <a:srgbClr val="000000">
                                <a:alpha val="43137"/>
                              </a:srgbClr>
                            </a:outerShdw>
                          </a:effectLst>
                        </a:rPr>
                        <a:t>To be presented by Director of Commercialization</a:t>
                      </a:r>
                    </a:p>
                  </a:txBody>
                  <a:tcPr/>
                </a:tc>
                <a:tc hMerge="1">
                  <a:txBody>
                    <a:bodyPr/>
                    <a:lstStyle/>
                    <a:p>
                      <a:endParaRPr lang="en-US" sz="2200" dirty="0"/>
                    </a:p>
                  </a:txBody>
                  <a:tcPr/>
                </a:tc>
                <a:extLst>
                  <a:ext uri="{0D108BD9-81ED-4DB2-BD59-A6C34878D82A}">
                    <a16:rowId xmlns:a16="http://schemas.microsoft.com/office/drawing/2014/main" val="1865264861"/>
                  </a:ext>
                </a:extLst>
              </a:tr>
              <a:tr h="136217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All donor projects must include into their budget 10% administrative cost.</a:t>
                      </a:r>
                    </a:p>
                    <a:p>
                      <a:pPr algn="just"/>
                      <a:endParaRPr lang="en-US" sz="2200" dirty="0"/>
                    </a:p>
                  </a:txBody>
                  <a:tcPr/>
                </a:tc>
                <a:tc gridSpan="2">
                  <a:txBody>
                    <a:bodyPr/>
                    <a:lstStyle/>
                    <a:p>
                      <a:r>
                        <a:rPr lang="en-US" sz="2200" b="1" dirty="0">
                          <a:effectLst>
                            <a:outerShdw blurRad="38100" dist="38100" dir="2700000" algn="tl">
                              <a:srgbClr val="000000">
                                <a:alpha val="43137"/>
                              </a:srgbClr>
                            </a:outerShdw>
                          </a:effectLst>
                        </a:rPr>
                        <a:t>Already included in all projects</a:t>
                      </a:r>
                    </a:p>
                  </a:txBody>
                  <a:tcPr/>
                </a:tc>
                <a:tc hMerge="1">
                  <a:txBody>
                    <a:bodyPr/>
                    <a:lstStyle/>
                    <a:p>
                      <a:endParaRPr lang="en-US" sz="2200" dirty="0"/>
                    </a:p>
                  </a:txBody>
                  <a:tcPr/>
                </a:tc>
                <a:extLst>
                  <a:ext uri="{0D108BD9-81ED-4DB2-BD59-A6C34878D82A}">
                    <a16:rowId xmlns:a16="http://schemas.microsoft.com/office/drawing/2014/main" val="2470997567"/>
                  </a:ext>
                </a:extLst>
              </a:tr>
            </a:tbl>
          </a:graphicData>
        </a:graphic>
      </p:graphicFrame>
    </p:spTree>
    <p:extLst>
      <p:ext uri="{BB962C8B-B14F-4D97-AF65-F5344CB8AC3E}">
        <p14:creationId xmlns:p14="http://schemas.microsoft.com/office/powerpoint/2010/main" val="4068821552"/>
      </p:ext>
    </p:extLst>
  </p:cSld>
  <p:clrMapOvr>
    <a:masterClrMapping/>
  </p:clrMapOvr>
  <p:transition spd="med">
    <p:pull/>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11. H.E. PRESIDENT BIO VISITS SLARI ROKUPR</a:t>
            </a:r>
          </a:p>
        </p:txBody>
      </p:sp>
      <p:pic>
        <p:nvPicPr>
          <p:cNvPr id="6" name="Picture 5">
            <a:extLst>
              <a:ext uri="{FF2B5EF4-FFF2-40B4-BE49-F238E27FC236}">
                <a16:creationId xmlns:a16="http://schemas.microsoft.com/office/drawing/2014/main" id="{E453B918-5D69-435C-A760-1DE5956D079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9865" y="1202336"/>
            <a:ext cx="5365750" cy="3573145"/>
          </a:xfrm>
          <a:prstGeom prst="rect">
            <a:avLst/>
          </a:prstGeom>
          <a:noFill/>
          <a:ln>
            <a:noFill/>
          </a:ln>
        </p:spPr>
      </p:pic>
      <p:sp>
        <p:nvSpPr>
          <p:cNvPr id="7" name="TextBox 6">
            <a:extLst>
              <a:ext uri="{FF2B5EF4-FFF2-40B4-BE49-F238E27FC236}">
                <a16:creationId xmlns:a16="http://schemas.microsoft.com/office/drawing/2014/main" id="{1666D841-DCED-42C8-BA9E-98C48905A232}"/>
              </a:ext>
            </a:extLst>
          </p:cNvPr>
          <p:cNvSpPr txBox="1"/>
          <p:nvPr/>
        </p:nvSpPr>
        <p:spPr>
          <a:xfrm>
            <a:off x="5788572" y="1630088"/>
            <a:ext cx="3241672" cy="4154984"/>
          </a:xfrm>
          <a:prstGeom prst="rect">
            <a:avLst/>
          </a:prstGeom>
          <a:noFill/>
          <a:ln w="28575">
            <a:solidFill>
              <a:srgbClr val="FFC00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SLARI’s participation was strengthened through technical and logistical support from </a:t>
            </a: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IITA</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Dr. </a:t>
            </a:r>
            <a:r>
              <a:rPr lang="en-US" sz="24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Tahirou</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Abdoulaye, the newly appointed Deputy Director General for Partnership, Delivery, and Scaling, led the IITA team from Ibadan, Nigeria. </a:t>
            </a:r>
          </a:p>
        </p:txBody>
      </p:sp>
      <p:sp>
        <p:nvSpPr>
          <p:cNvPr id="8" name="TextBox 7">
            <a:extLst>
              <a:ext uri="{FF2B5EF4-FFF2-40B4-BE49-F238E27FC236}">
                <a16:creationId xmlns:a16="http://schemas.microsoft.com/office/drawing/2014/main" id="{D07CEA3B-E954-455D-A238-31565EA27A1E}"/>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10. SLARI JOINS THE PRESIDENT TO COMMEMORATE THE 2025 WORLD FOOD DAY IN KAMBIA DISTRICT</a:t>
            </a:r>
          </a:p>
        </p:txBody>
      </p:sp>
      <p:sp>
        <p:nvSpPr>
          <p:cNvPr id="9" name="TextBox 8">
            <a:extLst>
              <a:ext uri="{FF2B5EF4-FFF2-40B4-BE49-F238E27FC236}">
                <a16:creationId xmlns:a16="http://schemas.microsoft.com/office/drawing/2014/main" id="{61D46B21-21A6-48AE-989F-2BE4D378FAD5}"/>
              </a:ext>
            </a:extLst>
          </p:cNvPr>
          <p:cNvSpPr txBox="1"/>
          <p:nvPr/>
        </p:nvSpPr>
        <p:spPr>
          <a:xfrm>
            <a:off x="-57149" y="4978364"/>
            <a:ext cx="5486400" cy="1938992"/>
          </a:xfrm>
          <a:prstGeom prst="rect">
            <a:avLst/>
          </a:prstGeom>
          <a:noFill/>
          <a:ln w="28575">
            <a:solidFill>
              <a:schemeClr val="accent2"/>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This gesture of recognition from the Head of State symbolized national appreciation for the Institute’s consistent contributions to food system resilience and agricultural transformation in Sierra Leone.</a:t>
            </a:r>
          </a:p>
        </p:txBody>
      </p:sp>
    </p:spTree>
    <p:extLst>
      <p:ext uri="{BB962C8B-B14F-4D97-AF65-F5344CB8AC3E}">
        <p14:creationId xmlns:p14="http://schemas.microsoft.com/office/powerpoint/2010/main" val="179742865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89F6B1E-4D19-4E55-A9FB-935BD6E994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4865" y="1288854"/>
            <a:ext cx="7344335" cy="3962400"/>
          </a:xfrm>
          <a:prstGeom prst="rect">
            <a:avLst/>
          </a:prstGeom>
        </p:spPr>
      </p:pic>
      <p:pic>
        <p:nvPicPr>
          <p:cNvPr id="6" name="Picture 5">
            <a:extLst>
              <a:ext uri="{FF2B5EF4-FFF2-40B4-BE49-F238E27FC236}">
                <a16:creationId xmlns:a16="http://schemas.microsoft.com/office/drawing/2014/main" id="{A319C7BC-86A9-4EC2-8562-15D82473D6D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04800" y="2438401"/>
            <a:ext cx="6629400" cy="4419600"/>
          </a:xfrm>
          <a:prstGeom prst="rect">
            <a:avLst/>
          </a:prstGeom>
          <a:noFill/>
          <a:ln>
            <a:noFill/>
          </a:ln>
        </p:spPr>
      </p:pic>
      <p:sp>
        <p:nvSpPr>
          <p:cNvPr id="7" name="TextBox 6">
            <a:extLst>
              <a:ext uri="{FF2B5EF4-FFF2-40B4-BE49-F238E27FC236}">
                <a16:creationId xmlns:a16="http://schemas.microsoft.com/office/drawing/2014/main" id="{1BFE0579-AA6F-4B7F-8F67-570165E369B1}"/>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10. SLARI JOINS THE PRESIDENT TO COMMEMORATE THE 2025 WORLD FOOD DAY IN KAMBIA DISTRICT</a:t>
            </a:r>
          </a:p>
        </p:txBody>
      </p:sp>
    </p:spTree>
    <p:extLst>
      <p:ext uri="{BB962C8B-B14F-4D97-AF65-F5344CB8AC3E}">
        <p14:creationId xmlns:p14="http://schemas.microsoft.com/office/powerpoint/2010/main" val="29850160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F9E5CE7C-ED8F-43F2-808F-E363FC9208D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542" y="670062"/>
            <a:ext cx="8993458" cy="5333210"/>
          </a:xfrm>
          <a:prstGeom prst="rect">
            <a:avLst/>
          </a:prstGeom>
          <a:noFill/>
          <a:ln>
            <a:noFill/>
          </a:ln>
        </p:spPr>
      </p:pic>
      <p:sp>
        <p:nvSpPr>
          <p:cNvPr id="7" name="TextBox 6">
            <a:extLst>
              <a:ext uri="{FF2B5EF4-FFF2-40B4-BE49-F238E27FC236}">
                <a16:creationId xmlns:a16="http://schemas.microsoft.com/office/drawing/2014/main" id="{5CC08B00-EB56-48E5-8283-1204FE95E87F}"/>
              </a:ext>
            </a:extLst>
          </p:cNvPr>
          <p:cNvSpPr txBox="1"/>
          <p:nvPr/>
        </p:nvSpPr>
        <p:spPr>
          <a:xfrm>
            <a:off x="28903" y="6003272"/>
            <a:ext cx="8610600" cy="830997"/>
          </a:xfrm>
          <a:prstGeom prst="rect">
            <a:avLst/>
          </a:prstGeom>
          <a:noFill/>
        </p:spPr>
        <p:txBody>
          <a:bodyPr wrap="square">
            <a:spAutoFit/>
          </a:bodyPr>
          <a:lstStyle/>
          <a:p>
            <a:r>
              <a:rPr lang="en-US" sz="2400" b="1"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SLARI Staff sharing flyers of our release technologies at the World Food Day Celebrations</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76909034"/>
      </p:ext>
    </p:extLst>
  </p:cSld>
  <p:clrMapOvr>
    <a:masterClrMapping/>
  </p:clrMapOvr>
  <p:transition spd="med">
    <p:pull/>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8EAB709-7807-4081-BCD2-E092EAB9E0DA}"/>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0" algn="ctr">
              <a:lnSpc>
                <a:spcPct val="107000"/>
              </a:lnSpc>
              <a:spcBef>
                <a:spcPts val="0"/>
              </a:spcBef>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10. SLARI JOINS THE PRESIDENT TO COMMEMORATE THE 2025 WORLD FOOD DAY IN KAMBIA DISTRICT</a:t>
            </a:r>
          </a:p>
        </p:txBody>
      </p:sp>
      <p:sp>
        <p:nvSpPr>
          <p:cNvPr id="8" name="TextBox 7">
            <a:extLst>
              <a:ext uri="{FF2B5EF4-FFF2-40B4-BE49-F238E27FC236}">
                <a16:creationId xmlns:a16="http://schemas.microsoft.com/office/drawing/2014/main" id="{C632DAF2-B474-48B5-AB97-A75859844EB0}"/>
              </a:ext>
            </a:extLst>
          </p:cNvPr>
          <p:cNvSpPr txBox="1"/>
          <p:nvPr/>
        </p:nvSpPr>
        <p:spPr>
          <a:xfrm>
            <a:off x="228600" y="1161157"/>
            <a:ext cx="4495800" cy="5416868"/>
          </a:xfrm>
          <a:prstGeom prst="rect">
            <a:avLst/>
          </a:prstGeom>
          <a:noFill/>
          <a:ln w="28575">
            <a:solidFill>
              <a:schemeClr val="accent1"/>
            </a:solidFill>
          </a:ln>
        </p:spPr>
        <p:txBody>
          <a:bodyPr wrap="square">
            <a:spAutoFit/>
          </a:bodyPr>
          <a:lstStyle/>
          <a:p>
            <a:pPr marL="0" marR="0" algn="just">
              <a:spcBef>
                <a:spcPts val="600"/>
              </a:spcBef>
              <a:spcAft>
                <a:spcPts val="600"/>
              </a:spcAft>
            </a:pPr>
            <a:r>
              <a:rPr lang="en-US"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2025 World Food Day commemoration in </a:t>
            </a:r>
            <a:r>
              <a:rPr lang="en-US" sz="2800" b="1"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Kambia</a:t>
            </a:r>
            <a:r>
              <a:rPr lang="en-US"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was a resounding success. </a:t>
            </a:r>
          </a:p>
          <a:p>
            <a:pPr marL="0" marR="0" algn="just">
              <a:spcBef>
                <a:spcPts val="600"/>
              </a:spcBef>
              <a:spcAft>
                <a:spcPts val="600"/>
              </a:spcAft>
            </a:pPr>
            <a:r>
              <a:rPr lang="en-US"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With the active participation of the Commercialization Wing and the unwavering support from partners, including IITA, FSRP, and UNDP, SLARI’s contribution stood out as one of the most impactful and memorable aspects of the event.</a:t>
            </a:r>
          </a:p>
        </p:txBody>
      </p:sp>
      <p:sp>
        <p:nvSpPr>
          <p:cNvPr id="9" name="TextBox 8">
            <a:extLst>
              <a:ext uri="{FF2B5EF4-FFF2-40B4-BE49-F238E27FC236}">
                <a16:creationId xmlns:a16="http://schemas.microsoft.com/office/drawing/2014/main" id="{A12FD81A-328E-4413-92B8-9C5FA7827DF9}"/>
              </a:ext>
            </a:extLst>
          </p:cNvPr>
          <p:cNvSpPr txBox="1"/>
          <p:nvPr/>
        </p:nvSpPr>
        <p:spPr>
          <a:xfrm>
            <a:off x="5296444" y="1182012"/>
            <a:ext cx="3733800" cy="5262979"/>
          </a:xfrm>
          <a:prstGeom prst="rect">
            <a:avLst/>
          </a:prstGeom>
          <a:noFill/>
          <a:ln w="28575">
            <a:solidFill>
              <a:schemeClr val="tx1"/>
            </a:solidFill>
          </a:ln>
        </p:spPr>
        <p:txBody>
          <a:bodyPr wrap="square">
            <a:spAutoFit/>
          </a:bodyPr>
          <a:lstStyle/>
          <a:p>
            <a:pPr marL="0" marR="0" algn="just">
              <a:spcBef>
                <a:spcPts val="600"/>
              </a:spcBef>
              <a:spcAft>
                <a:spcPts val="600"/>
              </a:spcAft>
            </a:pPr>
            <a:r>
              <a:rPr lang="en-US"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recognition from His Excellency the President affirmed SLARI’s pivotal role in supporting the national Feed Salone Initiative and advancing agricultural research, innovation, and commercialization for sustainable food security.</a:t>
            </a:r>
          </a:p>
        </p:txBody>
      </p:sp>
    </p:spTree>
    <p:extLst>
      <p:ext uri="{BB962C8B-B14F-4D97-AF65-F5344CB8AC3E}">
        <p14:creationId xmlns:p14="http://schemas.microsoft.com/office/powerpoint/2010/main" val="310764905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12. SLARI VALIDATES ITS STRATEGIC AND OPERATIONAL PLANS TO GUIDE AGRICULTURAL RESEARCH FOR THE NEXT DECADE</a:t>
            </a:r>
          </a:p>
        </p:txBody>
      </p:sp>
      <p:sp>
        <p:nvSpPr>
          <p:cNvPr id="6" name="TextBox 5">
            <a:extLst>
              <a:ext uri="{FF2B5EF4-FFF2-40B4-BE49-F238E27FC236}">
                <a16:creationId xmlns:a16="http://schemas.microsoft.com/office/drawing/2014/main" id="{EB902B4D-935A-4F9A-A667-77F6955B4B10}"/>
              </a:ext>
            </a:extLst>
          </p:cNvPr>
          <p:cNvSpPr txBox="1"/>
          <p:nvPr/>
        </p:nvSpPr>
        <p:spPr>
          <a:xfrm>
            <a:off x="228600" y="1066800"/>
            <a:ext cx="4614040" cy="3416320"/>
          </a:xfrm>
          <a:prstGeom prst="rect">
            <a:avLst/>
          </a:prstGeom>
          <a:noFill/>
          <a:ln w="28575">
            <a:solidFill>
              <a:srgbClr val="00B050"/>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November 6, 2025. SLARI  successfully concluded a two-day national validation workshop on its Reviewed Strategic and Operational Plans (2025–2034), reaffirming its commitment to driving innovation, research excellence, and agricultural transformation in Sierra Leone. </a:t>
            </a:r>
            <a:endParaRPr lang="en-US" sz="2400" b="1" dirty="0">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F22B68DE-8D68-43BE-83EF-E60D8DE3505A}"/>
              </a:ext>
            </a:extLst>
          </p:cNvPr>
          <p:cNvSpPr txBox="1"/>
          <p:nvPr/>
        </p:nvSpPr>
        <p:spPr>
          <a:xfrm>
            <a:off x="51623" y="4812223"/>
            <a:ext cx="8993458" cy="1938992"/>
          </a:xfrm>
          <a:prstGeom prst="rect">
            <a:avLst/>
          </a:prstGeom>
          <a:noFill/>
          <a:ln w="28575">
            <a:solidFill>
              <a:srgbClr val="0000CC"/>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In his contribution, Dr. Dixon, Chairman of the SLARI Council, commended the collaborative approach used to prepare the documents and underscored that the plans will serve as a ten-year roadmap guiding SLARI’s research focus, resource mobilization, and operational framework.</a:t>
            </a:r>
          </a:p>
        </p:txBody>
      </p:sp>
      <p:sp>
        <p:nvSpPr>
          <p:cNvPr id="9" name="TextBox 8">
            <a:extLst>
              <a:ext uri="{FF2B5EF4-FFF2-40B4-BE49-F238E27FC236}">
                <a16:creationId xmlns:a16="http://schemas.microsoft.com/office/drawing/2014/main" id="{A3D9241A-658F-4B52-8C2D-905E9AD7C549}"/>
              </a:ext>
            </a:extLst>
          </p:cNvPr>
          <p:cNvSpPr txBox="1"/>
          <p:nvPr/>
        </p:nvSpPr>
        <p:spPr>
          <a:xfrm>
            <a:off x="5106329" y="1012591"/>
            <a:ext cx="3962400" cy="3416320"/>
          </a:xfrm>
          <a:prstGeom prst="rect">
            <a:avLst/>
          </a:prstGeom>
          <a:noFill/>
          <a:ln w="28575">
            <a:solidFill>
              <a:srgbClr val="FFC000"/>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validation of SLARI’s Reviewed Strategic and Operational Plans (2025–2034) represents a major milestone in strengthening the institute’s institutional capacity and reaffirming its relevance in national development</a:t>
            </a:r>
            <a:r>
              <a:rPr lang="en-US" sz="24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11783577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517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13. SLARI JOINS CAASTIA AT THE GENERAL ASSEMBLY HELD IN ADDIS ABABA, ETHIOPIA, ON OCTOBER 26 – 29, 2025</a:t>
            </a:r>
            <a:endPar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9594FF2-63BE-4B76-B4B6-ADB4FC480C5B}"/>
              </a:ext>
            </a:extLst>
          </p:cNvPr>
          <p:cNvSpPr txBox="1"/>
          <p:nvPr/>
        </p:nvSpPr>
        <p:spPr>
          <a:xfrm>
            <a:off x="48829" y="1143000"/>
            <a:ext cx="4725328" cy="4893647"/>
          </a:xfrm>
          <a:prstGeom prst="rect">
            <a:avLst/>
          </a:prstGeom>
          <a:noFill/>
          <a:ln w="28575">
            <a:solidFill>
              <a:srgbClr val="00B05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In his Keynote speech at the Summit of the 2024 Forum on China-Africa Cooperation (FOCAC), President Xi Jinping proposed the establishment of </a:t>
            </a:r>
            <a:r>
              <a:rPr lang="en-US" sz="2400" b="1"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China-Africa Agricultural Science and Technology Innovation Alliance (CAASTIA)</a:t>
            </a: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 as one of Ten Partnership Initiatives of the FOCAC Beijing Action Plan (2025-2027), with the Chinese Academy of Agricultural Sciences (CAAS) and the African Academy of Sciences (AAS) as the implementing institutions.</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496D02D-E0E9-4574-944E-C8943F0D4DDD}"/>
              </a:ext>
            </a:extLst>
          </p:cNvPr>
          <p:cNvSpPr txBox="1"/>
          <p:nvPr/>
        </p:nvSpPr>
        <p:spPr>
          <a:xfrm>
            <a:off x="4948673" y="957508"/>
            <a:ext cx="3886200" cy="3416320"/>
          </a:xfrm>
          <a:prstGeom prst="rect">
            <a:avLst/>
          </a:prstGeom>
          <a:noFill/>
          <a:ln w="28575">
            <a:solidFill>
              <a:srgbClr val="0000CC"/>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CAASTIA’s membership is inclusive of all institutions working on agriculture (e.g., universities, national research institutes and councils in Africa and China, etc.). We are all therefore Players and Actors in CAASTIA’s Implementation plan.</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A2511620-3316-4CAB-85EB-2B0BC9EF2933}"/>
              </a:ext>
            </a:extLst>
          </p:cNvPr>
          <p:cNvSpPr txBox="1"/>
          <p:nvPr/>
        </p:nvSpPr>
        <p:spPr>
          <a:xfrm>
            <a:off x="4948673" y="4549676"/>
            <a:ext cx="4081571" cy="2308324"/>
          </a:xfrm>
          <a:prstGeom prst="rect">
            <a:avLst/>
          </a:prstGeom>
          <a:noFill/>
          <a:ln w="28575">
            <a:solidFill>
              <a:srgbClr val="FFC000"/>
            </a:solidFill>
          </a:ln>
        </p:spPr>
        <p:txBody>
          <a:bodyPr wrap="square">
            <a:spAutoFit/>
          </a:bodyPr>
          <a:lstStyle/>
          <a:p>
            <a:pPr algn="just"/>
            <a:r>
              <a:rPr lang="en-ZA"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The first General Assembly of the China-Africa Agricultural Science and Technology Innovation Alliance (CAASTIA) took place from 26-29 October 2025 in Addis Ababa, Ethiopia</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6709846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517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13. SLARI JOINS CAASTIA AT THE GENERAL ASSEMBLY HELD IN ADDIS ABABA, ETHIOPIA, ON OCTOBER 26 – 29, 2025</a:t>
            </a:r>
            <a:endPar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9564E820-B90D-4677-8F8F-AF1E53FEAA26}"/>
              </a:ext>
            </a:extLst>
          </p:cNvPr>
          <p:cNvSpPr txBox="1"/>
          <p:nvPr/>
        </p:nvSpPr>
        <p:spPr>
          <a:xfrm>
            <a:off x="111350" y="1001697"/>
            <a:ext cx="4249576" cy="5570756"/>
          </a:xfrm>
          <a:prstGeom prst="rect">
            <a:avLst/>
          </a:prstGeom>
          <a:noFill/>
          <a:ln w="28575">
            <a:solidFill>
              <a:srgbClr val="00B050"/>
            </a:solidFill>
          </a:ln>
        </p:spPr>
        <p:txBody>
          <a:bodyPr wrap="square">
            <a:spAutoFit/>
          </a:bodyPr>
          <a:lstStyle/>
          <a:p>
            <a:pPr marL="0" marR="0" algn="just">
              <a:spcBef>
                <a:spcPts val="600"/>
              </a:spcBef>
              <a:spcAft>
                <a:spcPts val="600"/>
              </a:spcAft>
            </a:pPr>
            <a:r>
              <a:rPr lang="en-ZA"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Under the Beijing Action Plan (2025–2027), CAASTIA is mandated to promote:</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Arial" panose="020B0604020202020204" pitchFamily="34" charset="0"/>
              <a:buChar char="•"/>
              <a:tabLst>
                <a:tab pos="457200" algn="l"/>
              </a:tabLst>
            </a:pP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germplasm exchange between China and Africa for research and food security in Africa, </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Arial" panose="020B0604020202020204" pitchFamily="34" charset="0"/>
              <a:buChar char="•"/>
              <a:tabLst>
                <a:tab pos="457200" algn="l"/>
              </a:tabLst>
            </a:pP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continued joint training of young African scientists and PhD students at the National </a:t>
            </a:r>
            <a:r>
              <a:rPr lang="en-US" sz="2400" dirty="0" err="1">
                <a:effectLst>
                  <a:outerShdw blurRad="38100" dist="38100" dir="2700000" algn="tl">
                    <a:srgbClr val="000000">
                      <a:alpha val="43137"/>
                    </a:srgbClr>
                  </a:outerShdw>
                </a:effectLst>
                <a:ea typeface="Calibri" panose="020F0502020204030204" pitchFamily="34" charset="0"/>
                <a:cs typeface="Calibri" panose="020F0502020204030204" pitchFamily="34" charset="0"/>
              </a:rPr>
              <a:t>Nanfan</a:t>
            </a: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 Research Institute in </a:t>
            </a:r>
            <a:r>
              <a:rPr lang="en-US" sz="2400" dirty="0" err="1">
                <a:effectLst>
                  <a:outerShdw blurRad="38100" dist="38100" dir="2700000" algn="tl">
                    <a:srgbClr val="000000">
                      <a:alpha val="43137"/>
                    </a:srgbClr>
                  </a:outerShdw>
                </a:effectLst>
                <a:ea typeface="Calibri" panose="020F0502020204030204" pitchFamily="34" charset="0"/>
                <a:cs typeface="Calibri" panose="020F0502020204030204" pitchFamily="34" charset="0"/>
              </a:rPr>
              <a:t>Sanya</a:t>
            </a: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 China, to ensure the development of future generation of agricultural scientists.</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FB47B312-A6EE-4EF4-ACB7-E94574D61504}"/>
              </a:ext>
            </a:extLst>
          </p:cNvPr>
          <p:cNvSpPr txBox="1"/>
          <p:nvPr/>
        </p:nvSpPr>
        <p:spPr>
          <a:xfrm>
            <a:off x="4458244" y="1143000"/>
            <a:ext cx="4572000" cy="5201424"/>
          </a:xfrm>
          <a:prstGeom prst="rect">
            <a:avLst/>
          </a:prstGeom>
          <a:noFill/>
          <a:ln w="28575">
            <a:solidFill>
              <a:srgbClr val="002060"/>
            </a:solidFill>
          </a:ln>
        </p:spPr>
        <p:txBody>
          <a:bodyPr wrap="square">
            <a:spAutoFit/>
          </a:bodyPr>
          <a:lstStyle/>
          <a:p>
            <a:pPr marL="342900" marR="0" lvl="0" indent="-342900" algn="just">
              <a:spcBef>
                <a:spcPts val="600"/>
              </a:spcBef>
              <a:spcAft>
                <a:spcPts val="600"/>
              </a:spcAft>
              <a:buFont typeface="Arial" panose="020B0604020202020204" pitchFamily="34" charset="0"/>
              <a:buChar char="•"/>
              <a:tabLst>
                <a:tab pos="457200" algn="l"/>
              </a:tabLst>
            </a:pP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collaborative </a:t>
            </a:r>
            <a:r>
              <a:rPr lang="en-ZA"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research on agricultural technologies that are adapted to local conditions for increased food production </a:t>
            </a: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and sustainable agricultural development</a:t>
            </a:r>
            <a:r>
              <a:rPr lang="en-ZA"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 in Africa, </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Arial" panose="020B0604020202020204" pitchFamily="34" charset="0"/>
              <a:buChar char="•"/>
              <a:tabLst>
                <a:tab pos="457200" algn="l"/>
              </a:tabLst>
            </a:pP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the building of digital, AI, and other platforms for agricultural technology cooperation and exchanges, and</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Arial" panose="020B0604020202020204" pitchFamily="34" charset="0"/>
              <a:buChar char="•"/>
              <a:tabLst>
                <a:tab pos="457200" algn="l"/>
              </a:tabLst>
            </a:pPr>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 coordinated of agricultural technology and industry in China and Africa, and </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33667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86517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13. SLARI JOINS CAASTIA AT THE GENERAL ASSEMBLY HELD IN ADDIS ABABA, ETHIOPIA, ON OCTOBER 26 – 29, 2025</a:t>
            </a:r>
            <a:endPar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B436473A-5BD2-4DA4-9454-22459BCB2C6D}"/>
              </a:ext>
            </a:extLst>
          </p:cNvPr>
          <p:cNvSpPr txBox="1"/>
          <p:nvPr/>
        </p:nvSpPr>
        <p:spPr>
          <a:xfrm>
            <a:off x="5029200" y="1143000"/>
            <a:ext cx="4001044" cy="2308324"/>
          </a:xfrm>
          <a:prstGeom prst="rect">
            <a:avLst/>
          </a:prstGeom>
          <a:noFill/>
          <a:ln w="28575">
            <a:solidFill>
              <a:srgbClr val="0000CC"/>
            </a:solidFill>
          </a:ln>
        </p:spPr>
        <p:txBody>
          <a:bodyPr wrap="square">
            <a:spAutoFit/>
          </a:bodyPr>
          <a:lstStyle/>
          <a:p>
            <a:pPr algn="just"/>
            <a:r>
              <a:rPr lang="en-US" sz="24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CAASTIA’s membership is inclusive of all institutions working on agriculture (e.g., universities, national research institutes and councils in Africa and China, etc.). </a:t>
            </a:r>
            <a:endParaRPr lang="en-US" sz="2400" dirty="0">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28A151CC-5814-4017-A7D4-8799104E8E9A}"/>
              </a:ext>
            </a:extLst>
          </p:cNvPr>
          <p:cNvSpPr txBox="1"/>
          <p:nvPr/>
        </p:nvSpPr>
        <p:spPr>
          <a:xfrm>
            <a:off x="111128" y="1066800"/>
            <a:ext cx="4593020" cy="2308324"/>
          </a:xfrm>
          <a:prstGeom prst="rect">
            <a:avLst/>
          </a:prstGeom>
          <a:noFill/>
          <a:ln w="28575">
            <a:solidFill>
              <a:schemeClr val="accent3">
                <a:lumMod val="75000"/>
              </a:schemeClr>
            </a:solidFill>
          </a:ln>
        </p:spPr>
        <p:txBody>
          <a:bodyPr wrap="square">
            <a:spAutoFit/>
          </a:bodyPr>
          <a:lstStyle/>
          <a:p>
            <a:pPr algn="just"/>
            <a:r>
              <a:rPr lang="en-ZA" sz="2400" dirty="0">
                <a:effectLst>
                  <a:outerShdw blurRad="38100" dist="38100" dir="2700000" algn="tl">
                    <a:srgbClr val="000000">
                      <a:alpha val="43137"/>
                    </a:srgbClr>
                  </a:outerShdw>
                </a:effectLst>
                <a:latin typeface="+mj-lt"/>
                <a:ea typeface="Calibri" panose="020F0502020204030204" pitchFamily="34" charset="0"/>
                <a:cs typeface="Calibri" panose="020F0502020204030204" pitchFamily="34" charset="0"/>
              </a:rPr>
              <a:t>The first General Assembly of the China-Africa Agricultural Science and Technology Innovation Alliance (CAASTIA) took place from 26-29 October 2025 in Addis Ababa, Ethiopia. </a:t>
            </a:r>
            <a:endParaRPr lang="en-US" sz="2400" dirty="0">
              <a:effectLst>
                <a:outerShdw blurRad="38100" dist="38100" dir="2700000" algn="tl">
                  <a:srgbClr val="000000">
                    <a:alpha val="43137"/>
                  </a:srgbClr>
                </a:outerShdw>
              </a:effectLst>
              <a:latin typeface="+mj-lt"/>
            </a:endParaRPr>
          </a:p>
        </p:txBody>
      </p:sp>
      <p:sp>
        <p:nvSpPr>
          <p:cNvPr id="8" name="TextBox 7">
            <a:extLst>
              <a:ext uri="{FF2B5EF4-FFF2-40B4-BE49-F238E27FC236}">
                <a16:creationId xmlns:a16="http://schemas.microsoft.com/office/drawing/2014/main" id="{DACB4545-E153-4373-9427-9CD4249B2F2C}"/>
              </a:ext>
            </a:extLst>
          </p:cNvPr>
          <p:cNvSpPr txBox="1"/>
          <p:nvPr/>
        </p:nvSpPr>
        <p:spPr>
          <a:xfrm>
            <a:off x="111128" y="4043820"/>
            <a:ext cx="4593020" cy="2677656"/>
          </a:xfrm>
          <a:prstGeom prst="rect">
            <a:avLst/>
          </a:prstGeom>
          <a:noFill/>
          <a:ln w="28575">
            <a:solidFill>
              <a:schemeClr val="accent1">
                <a:lumMod val="75000"/>
              </a:schemeClr>
            </a:solidFill>
          </a:ln>
        </p:spPr>
        <p:txBody>
          <a:bodyPr wrap="square">
            <a:spAutoFit/>
          </a:bodyPr>
          <a:lstStyle/>
          <a:p>
            <a:pPr marL="0" marR="0" algn="just">
              <a:spcBef>
                <a:spcPts val="600"/>
              </a:spcBef>
              <a:spcAft>
                <a:spcPts val="600"/>
              </a:spcAft>
            </a:pPr>
            <a:r>
              <a:rPr lang="en-ZA" sz="2400" dirty="0">
                <a:effectLst>
                  <a:outerShdw blurRad="38100" dist="38100" dir="2700000" algn="tl">
                    <a:srgbClr val="000000">
                      <a:alpha val="43137"/>
                    </a:srgbClr>
                  </a:outerShdw>
                </a:effectLst>
                <a:latin typeface="+mj-lt"/>
                <a:ea typeface="Calibri" panose="020F0502020204030204" pitchFamily="34" charset="0"/>
                <a:cs typeface="Calibri" panose="020F0502020204030204" pitchFamily="34" charset="0"/>
              </a:rPr>
              <a:t>Participants included senior researchers from most countries in Africa and senior representatives of the Chinese government, most of whom were professors from Chinese Universities and leaders of Chinese agricultural research institutions. </a:t>
            </a:r>
            <a:endParaRPr lang="en-US" sz="2400" dirty="0">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347A46A-F9B6-4883-B7A1-422A9E3F865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3733800"/>
            <a:ext cx="3912476" cy="5321331"/>
          </a:xfrm>
          <a:prstGeom prst="rect">
            <a:avLst/>
          </a:prstGeom>
          <a:noFill/>
          <a:ln w="28575">
            <a:solidFill>
              <a:srgbClr val="0000CC"/>
            </a:solidFill>
          </a:ln>
        </p:spPr>
      </p:pic>
    </p:spTree>
    <p:extLst>
      <p:ext uri="{BB962C8B-B14F-4D97-AF65-F5344CB8AC3E}">
        <p14:creationId xmlns:p14="http://schemas.microsoft.com/office/powerpoint/2010/main" val="24382120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8108D3A-0685-4562-8B18-D2EF0605AB62}"/>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8100" y="-457200"/>
            <a:ext cx="9067800" cy="6248401"/>
          </a:xfrm>
          <a:prstGeom prst="rect">
            <a:avLst/>
          </a:prstGeom>
          <a:noFill/>
          <a:ln>
            <a:noFill/>
          </a:ln>
        </p:spPr>
      </p:pic>
      <p:sp>
        <p:nvSpPr>
          <p:cNvPr id="4" name="Slide Number Placeholder 3">
            <a:extLst>
              <a:ext uri="{FF2B5EF4-FFF2-40B4-BE49-F238E27FC236}">
                <a16:creationId xmlns:a16="http://schemas.microsoft.com/office/drawing/2014/main" id="{BD823B02-E1D1-4F10-9151-6A171DA9B836}"/>
              </a:ext>
            </a:extLst>
          </p:cNvPr>
          <p:cNvSpPr>
            <a:spLocks noGrp="1"/>
          </p:cNvSpPr>
          <p:nvPr>
            <p:ph type="sldNum" sz="quarter" idx="12"/>
          </p:nvPr>
        </p:nvSpPr>
        <p:spPr/>
        <p:txBody>
          <a:bodyPr/>
          <a:lstStyle/>
          <a:p>
            <a:pPr>
              <a:defRPr/>
            </a:pPr>
            <a:fld id="{05974C3D-9671-452C-8A22-11C883F6E4DB}" type="slidenum">
              <a:rPr lang="en-GB" smtClean="0"/>
              <a:pPr>
                <a:defRPr/>
              </a:pPr>
              <a:t>58</a:t>
            </a:fld>
            <a:endParaRPr lang="en-GB"/>
          </a:p>
        </p:txBody>
      </p:sp>
      <p:sp>
        <p:nvSpPr>
          <p:cNvPr id="7" name="TextBox 6">
            <a:extLst>
              <a:ext uri="{FF2B5EF4-FFF2-40B4-BE49-F238E27FC236}">
                <a16:creationId xmlns:a16="http://schemas.microsoft.com/office/drawing/2014/main" id="{394F89B0-E5FD-40BD-96E5-BCBAC33EEB9C}"/>
              </a:ext>
            </a:extLst>
          </p:cNvPr>
          <p:cNvSpPr txBox="1"/>
          <p:nvPr/>
        </p:nvSpPr>
        <p:spPr>
          <a:xfrm>
            <a:off x="133350" y="5757042"/>
            <a:ext cx="8877300" cy="1200329"/>
          </a:xfrm>
          <a:prstGeom prst="rect">
            <a:avLst/>
          </a:prstGeom>
          <a:noFill/>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 slide from a presentation by the Director-General of the CSIR in Ghana illustrating the dream of the late Dr Kwame Nkrumah of Ghana.</a:t>
            </a:r>
            <a:endPar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48029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3009900" y="55408"/>
            <a:ext cx="3124200" cy="985214"/>
          </a:xfrm>
          <a:prstGeom prst="rect">
            <a:avLst/>
          </a:prstGeom>
        </p:spPr>
      </p:pic>
      <p:sp>
        <p:nvSpPr>
          <p:cNvPr id="8" name="TextBox 7">
            <a:extLst>
              <a:ext uri="{FF2B5EF4-FFF2-40B4-BE49-F238E27FC236}">
                <a16:creationId xmlns:a16="http://schemas.microsoft.com/office/drawing/2014/main" id="{DF5979D6-1112-4589-92AA-E3A74253D7C7}"/>
              </a:ext>
            </a:extLst>
          </p:cNvPr>
          <p:cNvSpPr txBox="1"/>
          <p:nvPr/>
        </p:nvSpPr>
        <p:spPr>
          <a:xfrm>
            <a:off x="304800" y="2022595"/>
            <a:ext cx="4495800" cy="3636060"/>
          </a:xfrm>
          <a:prstGeom prst="rect">
            <a:avLst/>
          </a:prstGeom>
          <a:noFill/>
          <a:ln w="28575">
            <a:solidFill>
              <a:schemeClr val="accent4">
                <a:lumMod val="60000"/>
                <a:lumOff val="40000"/>
              </a:schemeClr>
            </a:solidFill>
          </a:ln>
        </p:spPr>
        <p:txBody>
          <a:bodyPr wrap="square">
            <a:spAutoFit/>
          </a:bodyPr>
          <a:lstStyle/>
          <a:p>
            <a:pPr marL="0" marR="0" algn="just">
              <a:lnSpc>
                <a:spcPct val="150000"/>
              </a:lnSpc>
              <a:spcBef>
                <a:spcPts val="0"/>
              </a:spcBef>
              <a:spcAft>
                <a:spcPts val="800"/>
              </a:spcAft>
            </a:pP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Between 2024 and 2025, SLARI made transformative contributions to Sierra Leone’s agriculture sector, from releasing improved varieties to training tens of thousands of farmers and establishing innovation parks that will shape the future of farming</a:t>
            </a: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p>
        </p:txBody>
      </p:sp>
      <p:sp>
        <p:nvSpPr>
          <p:cNvPr id="10" name="TextBox 9">
            <a:extLst>
              <a:ext uri="{FF2B5EF4-FFF2-40B4-BE49-F238E27FC236}">
                <a16:creationId xmlns:a16="http://schemas.microsoft.com/office/drawing/2014/main" id="{2BA3216A-523D-4AEC-8B7A-57AADB23709D}"/>
              </a:ext>
            </a:extLst>
          </p:cNvPr>
          <p:cNvSpPr txBox="1"/>
          <p:nvPr/>
        </p:nvSpPr>
        <p:spPr>
          <a:xfrm>
            <a:off x="1905000" y="1093257"/>
            <a:ext cx="5181600" cy="589072"/>
          </a:xfrm>
          <a:prstGeom prst="rect">
            <a:avLst/>
          </a:prstGeom>
          <a:noFill/>
        </p:spPr>
        <p:txBody>
          <a:bodyPr wrap="square">
            <a:spAutoFit/>
          </a:bodyPr>
          <a:lstStyle/>
          <a:p>
            <a:pPr marL="0" marR="0" algn="ctr">
              <a:lnSpc>
                <a:spcPct val="150000"/>
              </a:lnSpc>
              <a:spcBef>
                <a:spcPts val="0"/>
              </a:spcBef>
              <a:spcAft>
                <a:spcPts val="80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SLARI ACHIEVEMENTS (2024–2025)</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4487E973-795C-4909-ADE0-1EAFFCD37A26}"/>
              </a:ext>
            </a:extLst>
          </p:cNvPr>
          <p:cNvSpPr txBox="1"/>
          <p:nvPr/>
        </p:nvSpPr>
        <p:spPr>
          <a:xfrm>
            <a:off x="5257800" y="1990511"/>
            <a:ext cx="3505200" cy="3086871"/>
          </a:xfrm>
          <a:prstGeom prst="rect">
            <a:avLst/>
          </a:prstGeom>
          <a:noFill/>
          <a:ln w="28575">
            <a:solidFill>
              <a:srgbClr val="FFC000"/>
            </a:solidFill>
          </a:ln>
        </p:spPr>
        <p:txBody>
          <a:bodyPr wrap="square">
            <a:spAutoFit/>
          </a:bodyPr>
          <a:lstStyle/>
          <a:p>
            <a:pPr marL="0" marR="0" algn="just">
              <a:lnSpc>
                <a:spcPct val="150000"/>
              </a:lnSpc>
              <a:spcBef>
                <a:spcPts val="0"/>
              </a:spcBef>
              <a:spcAft>
                <a:spcPts val="800"/>
              </a:spcAft>
            </a:pP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These achievements reinforce SLARI’s role as the nation’s leading agricultural research institution and a key driver of the Feed Salone Initiative.</a:t>
            </a:r>
            <a:endPar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9146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Action Points from the 21</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2">
            <a:extLst>
              <a:ext uri="{FF2B5EF4-FFF2-40B4-BE49-F238E27FC236}">
                <a16:creationId xmlns:a16="http://schemas.microsoft.com/office/drawing/2014/main" id="{D9F1A0C6-C2A4-44FD-B18C-A49A91647F1B}"/>
              </a:ext>
            </a:extLst>
          </p:cNvPr>
          <p:cNvGraphicFramePr>
            <a:graphicFrameLocks noGrp="1"/>
          </p:cNvGraphicFramePr>
          <p:nvPr>
            <p:extLst>
              <p:ext uri="{D42A27DB-BD31-4B8C-83A1-F6EECF244321}">
                <p14:modId xmlns:p14="http://schemas.microsoft.com/office/powerpoint/2010/main" val="3795117459"/>
              </p:ext>
            </p:extLst>
          </p:nvPr>
        </p:nvGraphicFramePr>
        <p:xfrm>
          <a:off x="228600" y="762000"/>
          <a:ext cx="8801644" cy="6335162"/>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3196389817"/>
                    </a:ext>
                  </a:extLst>
                </a:gridCol>
                <a:gridCol w="2057400">
                  <a:extLst>
                    <a:ext uri="{9D8B030D-6E8A-4147-A177-3AD203B41FA5}">
                      <a16:colId xmlns:a16="http://schemas.microsoft.com/office/drawing/2014/main" val="2215835195"/>
                    </a:ext>
                  </a:extLst>
                </a:gridCol>
                <a:gridCol w="1715044">
                  <a:extLst>
                    <a:ext uri="{9D8B030D-6E8A-4147-A177-3AD203B41FA5}">
                      <a16:colId xmlns:a16="http://schemas.microsoft.com/office/drawing/2014/main" val="2145933642"/>
                    </a:ext>
                  </a:extLst>
                </a:gridCol>
              </a:tblGrid>
              <a:tr h="696362">
                <a:tc>
                  <a:txBody>
                    <a:bodyPr/>
                    <a:lstStyle/>
                    <a:p>
                      <a:pPr algn="just"/>
                      <a:r>
                        <a:rPr lang="en-US" sz="2200" dirty="0"/>
                        <a:t>Action Point</a:t>
                      </a:r>
                    </a:p>
                  </a:txBody>
                  <a:tcPr/>
                </a:tc>
                <a:tc>
                  <a:txBody>
                    <a:bodyPr/>
                    <a:lstStyle/>
                    <a:p>
                      <a:pPr algn="just"/>
                      <a:r>
                        <a:rPr lang="en-US" sz="2200" dirty="0"/>
                        <a:t>Status</a:t>
                      </a:r>
                    </a:p>
                  </a:txBody>
                  <a:tcPr/>
                </a:tc>
                <a:tc>
                  <a:txBody>
                    <a:bodyPr/>
                    <a:lstStyle/>
                    <a:p>
                      <a:pPr algn="just"/>
                      <a:r>
                        <a:rPr lang="en-US" sz="2200" dirty="0"/>
                        <a:t>Remarks</a:t>
                      </a:r>
                    </a:p>
                  </a:txBody>
                  <a:tcPr/>
                </a:tc>
                <a:extLst>
                  <a:ext uri="{0D108BD9-81ED-4DB2-BD59-A6C34878D82A}">
                    <a16:rowId xmlns:a16="http://schemas.microsoft.com/office/drawing/2014/main" val="399096133"/>
                  </a:ext>
                </a:extLst>
              </a:tr>
              <a:tr h="208488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SLARI management to look at the work programme of FSRP for 2025 and forward the concept note to the </a:t>
                      </a:r>
                      <a:r>
                        <a:rPr lang="en-US" sz="2200" b="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CAO</a:t>
                      </a:r>
                      <a:r>
                        <a:rPr lang="en-US"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MAFS, and then copy the chair and Minister of Agriculture and Food Security for necessary action.</a:t>
                      </a:r>
                    </a:p>
                    <a:p>
                      <a:pPr algn="just"/>
                      <a:endParaRPr lang="en-US" sz="2200" dirty="0"/>
                    </a:p>
                  </a:txBody>
                  <a:tcPr/>
                </a:tc>
                <a:tc>
                  <a:txBody>
                    <a:bodyPr/>
                    <a:lstStyle/>
                    <a:p>
                      <a:pPr algn="just"/>
                      <a:r>
                        <a:rPr lang="en-US" sz="2200" b="1" dirty="0">
                          <a:effectLst>
                            <a:outerShdw blurRad="38100" dist="38100" dir="2700000" algn="tl">
                              <a:srgbClr val="000000">
                                <a:alpha val="43137"/>
                              </a:srgbClr>
                            </a:outerShdw>
                          </a:effectLst>
                        </a:rPr>
                        <a:t>This was done and a meeting was held between CAO, Chairman and Management</a:t>
                      </a:r>
                    </a:p>
                  </a:txBody>
                  <a:tcPr/>
                </a:tc>
                <a:tc>
                  <a:txBody>
                    <a:bodyPr/>
                    <a:lstStyle/>
                    <a:p>
                      <a:pPr algn="just"/>
                      <a:r>
                        <a:rPr lang="en-US" sz="2200" b="1" dirty="0">
                          <a:effectLst>
                            <a:outerShdw blurRad="38100" dist="38100" dir="2700000" algn="tl">
                              <a:srgbClr val="000000">
                                <a:alpha val="43137"/>
                              </a:srgbClr>
                            </a:outerShdw>
                          </a:effectLst>
                        </a:rPr>
                        <a:t>Done</a:t>
                      </a:r>
                    </a:p>
                  </a:txBody>
                  <a:tcPr/>
                </a:tc>
                <a:extLst>
                  <a:ext uri="{0D108BD9-81ED-4DB2-BD59-A6C34878D82A}">
                    <a16:rowId xmlns:a16="http://schemas.microsoft.com/office/drawing/2014/main" val="85297959"/>
                  </a:ext>
                </a:extLst>
              </a:tr>
              <a:tr h="120863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OIC allowance to be paid to all serving OICs without backlog.</a:t>
                      </a:r>
                    </a:p>
                    <a:p>
                      <a:pPr algn="just"/>
                      <a:endParaRPr lang="en-US" sz="2200" dirty="0"/>
                    </a:p>
                  </a:txBody>
                  <a:tcPr/>
                </a:tc>
                <a:tc>
                  <a:txBody>
                    <a:bodyPr/>
                    <a:lstStyle/>
                    <a:p>
                      <a:pPr algn="just"/>
                      <a:r>
                        <a:rPr lang="en-US" sz="2200" b="1" dirty="0">
                          <a:effectLst>
                            <a:outerShdw blurRad="38100" dist="38100" dir="2700000" algn="tl">
                              <a:srgbClr val="000000">
                                <a:alpha val="43137"/>
                              </a:srgbClr>
                            </a:outerShdw>
                          </a:effectLst>
                        </a:rPr>
                        <a:t>This was already made known to all OICs</a:t>
                      </a:r>
                    </a:p>
                  </a:txBody>
                  <a:tcPr/>
                </a:tc>
                <a:tc>
                  <a:txBody>
                    <a:bodyPr/>
                    <a:lstStyle/>
                    <a:p>
                      <a:pPr algn="just"/>
                      <a:r>
                        <a:rPr lang="en-US" sz="2200" b="1" dirty="0">
                          <a:effectLst>
                            <a:outerShdw blurRad="38100" dist="38100" dir="2700000" algn="tl">
                              <a:srgbClr val="000000">
                                <a:alpha val="43137"/>
                              </a:srgbClr>
                            </a:outerShdw>
                          </a:effectLst>
                        </a:rPr>
                        <a:t>Depends on Funds availability</a:t>
                      </a:r>
                    </a:p>
                  </a:txBody>
                  <a:tcPr/>
                </a:tc>
                <a:extLst>
                  <a:ext uri="{0D108BD9-81ED-4DB2-BD59-A6C34878D82A}">
                    <a16:rowId xmlns:a16="http://schemas.microsoft.com/office/drawing/2014/main" val="1865264861"/>
                  </a:ext>
                </a:extLst>
              </a:tr>
              <a:tr h="119339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 commercialization and Agric business policy should be developed after the completion of the strategic &amp; operational plan </a:t>
                      </a:r>
                    </a:p>
                    <a:p>
                      <a:pPr algn="just"/>
                      <a:endParaRPr lang="en-US" sz="2200" dirty="0"/>
                    </a:p>
                  </a:txBody>
                  <a:tcPr/>
                </a:tc>
                <a:tc>
                  <a:txBody>
                    <a:bodyPr/>
                    <a:lstStyle/>
                    <a:p>
                      <a:pPr algn="just"/>
                      <a:r>
                        <a:rPr lang="en-US" sz="2200" b="1" dirty="0">
                          <a:effectLst>
                            <a:outerShdw blurRad="38100" dist="38100" dir="2700000" algn="tl">
                              <a:srgbClr val="000000">
                                <a:alpha val="43137"/>
                              </a:srgbClr>
                            </a:outerShdw>
                          </a:effectLst>
                        </a:rPr>
                        <a:t>Strategic Plan is almost completed</a:t>
                      </a:r>
                    </a:p>
                  </a:txBody>
                  <a:tcPr/>
                </a:tc>
                <a:tc>
                  <a:txBody>
                    <a:bodyPr/>
                    <a:lstStyle/>
                    <a:p>
                      <a:pPr algn="just"/>
                      <a:r>
                        <a:rPr lang="en-US" sz="2200" b="1" dirty="0">
                          <a:effectLst>
                            <a:outerShdw blurRad="38100" dist="38100" dir="2700000" algn="tl">
                              <a:srgbClr val="000000">
                                <a:alpha val="43137"/>
                              </a:srgbClr>
                            </a:outerShdw>
                          </a:effectLst>
                        </a:rPr>
                        <a:t>On track</a:t>
                      </a:r>
                    </a:p>
                  </a:txBody>
                  <a:tcPr/>
                </a:tc>
                <a:extLst>
                  <a:ext uri="{0D108BD9-81ED-4DB2-BD59-A6C34878D82A}">
                    <a16:rowId xmlns:a16="http://schemas.microsoft.com/office/drawing/2014/main" val="2470997567"/>
                  </a:ext>
                </a:extLst>
              </a:tr>
            </a:tbl>
          </a:graphicData>
        </a:graphic>
      </p:graphicFrame>
    </p:spTree>
    <p:extLst>
      <p:ext uri="{BB962C8B-B14F-4D97-AF65-F5344CB8AC3E}">
        <p14:creationId xmlns:p14="http://schemas.microsoft.com/office/powerpoint/2010/main" val="898060518"/>
      </p:ext>
    </p:extLst>
  </p:cSld>
  <p:clrMapOvr>
    <a:masterClrMapping/>
  </p:clrMapOvr>
  <p:transition spd="med">
    <p:pull/>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3009900" y="55408"/>
            <a:ext cx="3124200" cy="985214"/>
          </a:xfrm>
          <a:prstGeom prst="rect">
            <a:avLst/>
          </a:prstGeom>
        </p:spPr>
      </p:pic>
      <p:sp>
        <p:nvSpPr>
          <p:cNvPr id="6" name="TextBox 5">
            <a:extLst>
              <a:ext uri="{FF2B5EF4-FFF2-40B4-BE49-F238E27FC236}">
                <a16:creationId xmlns:a16="http://schemas.microsoft.com/office/drawing/2014/main" id="{47A894F2-5B4F-4D3A-9E42-FEA92F360CAB}"/>
              </a:ext>
            </a:extLst>
          </p:cNvPr>
          <p:cNvSpPr txBox="1"/>
          <p:nvPr/>
        </p:nvSpPr>
        <p:spPr>
          <a:xfrm>
            <a:off x="0" y="1995862"/>
            <a:ext cx="4419600" cy="4661276"/>
          </a:xfrm>
          <a:prstGeom prst="rect">
            <a:avLst/>
          </a:prstGeom>
          <a:noFill/>
          <a:ln w="28575">
            <a:solidFill>
              <a:schemeClr val="accent2"/>
            </a:solidFill>
          </a:ln>
        </p:spPr>
        <p:txBody>
          <a:bodyPr wrap="square">
            <a:spAutoFit/>
          </a:bodyPr>
          <a:lstStyle/>
          <a:p>
            <a:pPr marL="342900" marR="0" lvl="0" indent="-342900" algn="just">
              <a:lnSpc>
                <a:spcPct val="150000"/>
              </a:lnSpc>
              <a:spcBef>
                <a:spcPts val="0"/>
              </a:spcBef>
              <a:spcAft>
                <a:spcPts val="0"/>
              </a:spcAft>
              <a:buFont typeface="Symbol" panose="05050102010706020507" pitchFamily="18" charset="2"/>
              <a:buChar char=""/>
            </a:pP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Supported 20 commercial seed producers with advanced training in soybean management and cassava value chain, improving access to quality planting materials.</a:t>
            </a: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Introduced and tested the first-ever </a:t>
            </a:r>
            <a:r>
              <a:rPr lang="en-US" sz="2000" b="1"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Aflasafe</a:t>
            </a: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product in Sierra Leone, designed to reduce aflatoxin contamination in groundnut, maize, and sesame value chains.</a:t>
            </a: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93BA1C10-E537-4B10-A187-C5468B798F2C}"/>
              </a:ext>
            </a:extLst>
          </p:cNvPr>
          <p:cNvSpPr txBox="1"/>
          <p:nvPr/>
        </p:nvSpPr>
        <p:spPr>
          <a:xfrm>
            <a:off x="4605689" y="1895154"/>
            <a:ext cx="4419599" cy="4661276"/>
          </a:xfrm>
          <a:prstGeom prst="rect">
            <a:avLst/>
          </a:prstGeom>
          <a:noFill/>
          <a:ln w="28575">
            <a:solidFill>
              <a:srgbClr val="0000CC"/>
            </a:solidFill>
          </a:ln>
        </p:spPr>
        <p:txBody>
          <a:bodyPr wrap="square">
            <a:spAutoFit/>
          </a:bodyPr>
          <a:lstStyle/>
          <a:p>
            <a:pPr marL="342900" marR="0" lvl="0" indent="-342900" algn="just">
              <a:lnSpc>
                <a:spcPct val="150000"/>
              </a:lnSpc>
              <a:spcBef>
                <a:spcPts val="0"/>
              </a:spcBef>
              <a:spcAft>
                <a:spcPts val="0"/>
              </a:spcAft>
              <a:buFont typeface="Symbol" panose="05050102010706020507" pitchFamily="18" charset="2"/>
              <a:buChar char=""/>
            </a:pP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Released 14 new climate-resilient rice varieties suitable for diverse ecologies across Sierra Leone.</a:t>
            </a: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Released 8 new maize varieties, including 4 high-yielding hybrids, to boost national maize production.</a:t>
            </a: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Symbol" panose="05050102010706020507" pitchFamily="18" charset="2"/>
              <a:buChar char=""/>
            </a:pP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Released 6 improved cassava varieties, including one bio-fortified variety aimed at enhancing national nutrition outcomes.</a:t>
            </a: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5C3B067-A51C-42F8-808F-5B9F13D12380}"/>
              </a:ext>
            </a:extLst>
          </p:cNvPr>
          <p:cNvSpPr txBox="1"/>
          <p:nvPr/>
        </p:nvSpPr>
        <p:spPr>
          <a:xfrm>
            <a:off x="914400" y="1040622"/>
            <a:ext cx="7911766" cy="589072"/>
          </a:xfrm>
          <a:prstGeom prst="rect">
            <a:avLst/>
          </a:prstGeom>
          <a:noFill/>
        </p:spPr>
        <p:txBody>
          <a:bodyPr wrap="square">
            <a:spAutoFit/>
          </a:bodyPr>
          <a:lstStyle/>
          <a:p>
            <a:pPr marR="0" lvl="0" algn="ctr">
              <a:lnSpc>
                <a:spcPct val="150000"/>
              </a:lnSpc>
              <a:spcBef>
                <a:spcPts val="0"/>
              </a:spcBef>
              <a:spcAft>
                <a:spcPts val="0"/>
              </a:spcAft>
            </a:pPr>
            <a:r>
              <a:rPr lang="en-US" sz="2400" b="1" dirty="0">
                <a:solidFill>
                  <a:srgbClr val="0000CC"/>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Strengthening Seed Systems and Value Chain Development</a:t>
            </a:r>
            <a:endParaRPr lang="en-US" sz="2400" dirty="0">
              <a:solidFill>
                <a:srgbClr val="0000CC"/>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545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3009900" y="55408"/>
            <a:ext cx="3124200" cy="985214"/>
          </a:xfrm>
          <a:prstGeom prst="rect">
            <a:avLst/>
          </a:prstGeom>
        </p:spPr>
      </p:pic>
      <p:sp>
        <p:nvSpPr>
          <p:cNvPr id="6" name="TextBox 5">
            <a:extLst>
              <a:ext uri="{FF2B5EF4-FFF2-40B4-BE49-F238E27FC236}">
                <a16:creationId xmlns:a16="http://schemas.microsoft.com/office/drawing/2014/main" id="{F16BE50A-EC03-4955-9D93-EFF32AC4C425}"/>
              </a:ext>
            </a:extLst>
          </p:cNvPr>
          <p:cNvSpPr txBox="1"/>
          <p:nvPr/>
        </p:nvSpPr>
        <p:spPr>
          <a:xfrm>
            <a:off x="32084" y="1964002"/>
            <a:ext cx="4419600" cy="4610365"/>
          </a:xfrm>
          <a:prstGeom prst="rect">
            <a:avLst/>
          </a:prstGeom>
          <a:noFill/>
          <a:ln w="28575">
            <a:solidFill>
              <a:srgbClr val="FFC000"/>
            </a:solidFill>
          </a:ln>
        </p:spPr>
        <p:txBody>
          <a:bodyPr wrap="square">
            <a:spAutoFit/>
          </a:bodyPr>
          <a:lstStyle/>
          <a:p>
            <a:pPr marL="342900" marR="0" lvl="0" indent="-342900" algn="just">
              <a:lnSpc>
                <a:spcPct val="150000"/>
              </a:lnSpc>
              <a:spcBef>
                <a:spcPts val="0"/>
              </a:spcBef>
              <a:spcAft>
                <a:spcPts val="0"/>
              </a:spcAft>
              <a:buFont typeface="Symbol" panose="05050102010706020507" pitchFamily="18" charset="2"/>
              <a:buChar char=""/>
            </a:pPr>
            <a:r>
              <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Trained </a:t>
            </a: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30,000</a:t>
            </a:r>
            <a:r>
              <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farmers nationwide on the Six Steps to Effective Weed Management, significantly improving weed control practices.</a:t>
            </a:r>
            <a:endPar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Trained </a:t>
            </a: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100</a:t>
            </a:r>
            <a:r>
              <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agricultural extension agents on Good Agronomic Practices (</a:t>
            </a: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GAP</a:t>
            </a:r>
            <a:r>
              <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to support continuous farmer outreach.</a:t>
            </a:r>
            <a:endPar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3C0D0DD-FABB-43C5-B788-095DB73116A5}"/>
              </a:ext>
            </a:extLst>
          </p:cNvPr>
          <p:cNvSpPr txBox="1"/>
          <p:nvPr/>
        </p:nvSpPr>
        <p:spPr>
          <a:xfrm>
            <a:off x="4648200" y="1953868"/>
            <a:ext cx="4419600" cy="4102533"/>
          </a:xfrm>
          <a:prstGeom prst="rect">
            <a:avLst/>
          </a:prstGeom>
          <a:noFill/>
          <a:ln w="28575">
            <a:solidFill>
              <a:srgbClr val="0000CC"/>
            </a:solidFill>
          </a:ln>
        </p:spPr>
        <p:txBody>
          <a:bodyPr wrap="square">
            <a:spAutoFit/>
          </a:bodyPr>
          <a:lstStyle/>
          <a:p>
            <a:pPr marL="342900" marR="0" lvl="0" indent="-342900" algn="just">
              <a:lnSpc>
                <a:spcPct val="150000"/>
              </a:lnSpc>
              <a:spcBef>
                <a:spcPts val="0"/>
              </a:spcBef>
              <a:spcAft>
                <a:spcPts val="0"/>
              </a:spcAft>
              <a:buFont typeface="Symbol" panose="05050102010706020507" pitchFamily="18" charset="2"/>
              <a:buChar char=""/>
            </a:pPr>
            <a:r>
              <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Provided resilience and climate-smart agriculture training to over </a:t>
            </a: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1,000</a:t>
            </a:r>
            <a:r>
              <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farmers across multiple value chains.</a:t>
            </a:r>
            <a:endPar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Trained over </a:t>
            </a: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250</a:t>
            </a:r>
            <a:r>
              <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youths on the use of herbicide calculators to promote responsible and efficient herbicide application.</a:t>
            </a:r>
            <a:endParaRPr lang="en-US"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35FA8028-71FD-4BC3-98BD-23D0AFC7A113}"/>
              </a:ext>
            </a:extLst>
          </p:cNvPr>
          <p:cNvSpPr txBox="1"/>
          <p:nvPr/>
        </p:nvSpPr>
        <p:spPr>
          <a:xfrm>
            <a:off x="1447800" y="978788"/>
            <a:ext cx="7391400" cy="589072"/>
          </a:xfrm>
          <a:prstGeom prst="rect">
            <a:avLst/>
          </a:prstGeom>
          <a:noFill/>
        </p:spPr>
        <p:txBody>
          <a:bodyPr wrap="square">
            <a:spAutoFit/>
          </a:bodyPr>
          <a:lstStyle/>
          <a:p>
            <a:pPr marR="0" lvl="0" algn="just">
              <a:lnSpc>
                <a:spcPct val="150000"/>
              </a:lnSpc>
              <a:spcBef>
                <a:spcPts val="0"/>
              </a:spcBef>
              <a:spcAft>
                <a:spcPts val="0"/>
              </a:spcAft>
            </a:pPr>
            <a:r>
              <a:rPr lang="en-US" sz="24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Expanding Farmer Training and Extension Support</a:t>
            </a:r>
            <a:endParaRPr lang="en-US" sz="2400"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74021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3009900" y="55408"/>
            <a:ext cx="3124200" cy="985214"/>
          </a:xfrm>
          <a:prstGeom prst="rect">
            <a:avLst/>
          </a:prstGeom>
        </p:spPr>
      </p:pic>
      <p:sp>
        <p:nvSpPr>
          <p:cNvPr id="10" name="TextBox 9">
            <a:extLst>
              <a:ext uri="{FF2B5EF4-FFF2-40B4-BE49-F238E27FC236}">
                <a16:creationId xmlns:a16="http://schemas.microsoft.com/office/drawing/2014/main" id="{20DB1083-79C3-489B-A3F2-9335A6F46319}"/>
              </a:ext>
            </a:extLst>
          </p:cNvPr>
          <p:cNvSpPr txBox="1"/>
          <p:nvPr/>
        </p:nvSpPr>
        <p:spPr>
          <a:xfrm>
            <a:off x="4813" y="2122618"/>
            <a:ext cx="4065370" cy="3737946"/>
          </a:xfrm>
          <a:prstGeom prst="rect">
            <a:avLst/>
          </a:prstGeom>
          <a:noFill/>
          <a:ln w="28575">
            <a:solidFill>
              <a:schemeClr val="accent4">
                <a:lumMod val="60000"/>
                <a:lumOff val="40000"/>
              </a:schemeClr>
            </a:solidFill>
          </a:ln>
        </p:spPr>
        <p:txBody>
          <a:bodyPr wrap="square">
            <a:spAutoFit/>
          </a:bodyPr>
          <a:lstStyle/>
          <a:p>
            <a:pPr marL="342900" marR="0" lvl="0" indent="-342900" algn="just">
              <a:lnSpc>
                <a:spcPct val="150000"/>
              </a:lnSpc>
              <a:spcBef>
                <a:spcPts val="0"/>
              </a:spcBef>
              <a:spcAft>
                <a:spcPts val="0"/>
              </a:spcAft>
              <a:buFont typeface="Symbol" panose="05050102010706020507" pitchFamily="18" charset="2"/>
              <a:buChar char=""/>
            </a:pP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Introduced the first-ever Semi-Autotrophic Hydroponic (SAH) technology for rapid cassava multiplication.</a:t>
            </a: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30,000 plantlets have already been produced and distributed to support large-scale cassava cultivation.</a:t>
            </a: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044B6D6E-9991-4AE6-B8BE-18B21ABF5F4F}"/>
              </a:ext>
            </a:extLst>
          </p:cNvPr>
          <p:cNvSpPr txBox="1"/>
          <p:nvPr/>
        </p:nvSpPr>
        <p:spPr>
          <a:xfrm>
            <a:off x="4553351" y="1597995"/>
            <a:ext cx="4358841" cy="5122941"/>
          </a:xfrm>
          <a:prstGeom prst="rect">
            <a:avLst/>
          </a:prstGeom>
          <a:noFill/>
          <a:ln w="28575">
            <a:solidFill>
              <a:srgbClr val="0000CC"/>
            </a:solidFill>
          </a:ln>
        </p:spPr>
        <p:txBody>
          <a:bodyPr wrap="square">
            <a:spAutoFit/>
          </a:bodyPr>
          <a:lstStyle/>
          <a:p>
            <a:pPr marL="342900" marR="0" lvl="0" indent="-342900" algn="just">
              <a:lnSpc>
                <a:spcPct val="150000"/>
              </a:lnSpc>
              <a:spcBef>
                <a:spcPts val="0"/>
              </a:spcBef>
              <a:spcAft>
                <a:spcPts val="0"/>
              </a:spcAft>
              <a:buFont typeface="Symbol" panose="05050102010706020507" pitchFamily="18" charset="2"/>
              <a:buChar char=""/>
            </a:pP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Trained 10 national experts to generate a robust Food Consumption and Micronutrient Database, supporting better nutrition planning and policy development.</a:t>
            </a: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Symbol" panose="05050102010706020507" pitchFamily="18" charset="2"/>
              <a:buChar char=""/>
            </a:pP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Established Nutrient Omission and Nutrient-Specific Trials across key ecological zones to strengthen soil fertility management and promote soil health programmes.</a:t>
            </a: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567652FB-AFD5-4FE1-8242-F99099E301AE}"/>
              </a:ext>
            </a:extLst>
          </p:cNvPr>
          <p:cNvSpPr txBox="1"/>
          <p:nvPr/>
        </p:nvSpPr>
        <p:spPr>
          <a:xfrm>
            <a:off x="762000" y="891337"/>
            <a:ext cx="6934200" cy="589072"/>
          </a:xfrm>
          <a:prstGeom prst="rect">
            <a:avLst/>
          </a:prstGeom>
          <a:noFill/>
          <a:ln w="28575">
            <a:solidFill>
              <a:srgbClr val="0000CC"/>
            </a:solidFill>
          </a:ln>
        </p:spPr>
        <p:txBody>
          <a:bodyPr wrap="square">
            <a:spAutoFit/>
          </a:bodyPr>
          <a:lstStyle/>
          <a:p>
            <a:pPr marR="0" lvl="0" algn="ctr">
              <a:lnSpc>
                <a:spcPct val="150000"/>
              </a:lnSpc>
              <a:spcBef>
                <a:spcPts val="0"/>
              </a:spcBef>
              <a:spcAft>
                <a:spcPts val="0"/>
              </a:spcAft>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Advancing Research, Technology, and Innovation</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715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3009900" y="55408"/>
            <a:ext cx="3124200" cy="985214"/>
          </a:xfrm>
          <a:prstGeom prst="rect">
            <a:avLst/>
          </a:prstGeom>
        </p:spPr>
      </p:pic>
      <p:sp>
        <p:nvSpPr>
          <p:cNvPr id="7" name="TextBox 6">
            <a:extLst>
              <a:ext uri="{FF2B5EF4-FFF2-40B4-BE49-F238E27FC236}">
                <a16:creationId xmlns:a16="http://schemas.microsoft.com/office/drawing/2014/main" id="{C1A69AE9-853F-4EF9-9352-6E60F97B6B1C}"/>
              </a:ext>
            </a:extLst>
          </p:cNvPr>
          <p:cNvSpPr txBox="1"/>
          <p:nvPr/>
        </p:nvSpPr>
        <p:spPr>
          <a:xfrm>
            <a:off x="-18448" y="1295400"/>
            <a:ext cx="4370672" cy="5626027"/>
          </a:xfrm>
          <a:prstGeom prst="rect">
            <a:avLst/>
          </a:prstGeom>
          <a:noFill/>
          <a:ln w="28575">
            <a:solidFill>
              <a:srgbClr val="0000CC"/>
            </a:solidFill>
          </a:ln>
        </p:spPr>
        <p:txBody>
          <a:bodyPr wrap="square">
            <a:spAutoFit/>
          </a:bodyPr>
          <a:lstStyle/>
          <a:p>
            <a:pPr marL="342900" marR="0" lvl="0" indent="-342900" algn="just">
              <a:lnSpc>
                <a:spcPct val="150000"/>
              </a:lnSpc>
              <a:spcBef>
                <a:spcPts val="0"/>
              </a:spcBef>
              <a:spcAft>
                <a:spcPts val="0"/>
              </a:spcAft>
              <a:buFont typeface="Symbol" panose="05050102010706020507" pitchFamily="18" charset="2"/>
              <a:buChar char=""/>
            </a:pP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SLARI successfully established three Technology and Innovation Parks in the Northern, Southern, and Eastern Regions of Sierra Leone. These parks serve as hubs for:</a:t>
            </a:r>
            <a:endPar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Hands-on training for farmers, youth, and extension agents.</a:t>
            </a:r>
          </a:p>
          <a:p>
            <a:pPr marL="342900" marR="0" lvl="0" indent="-342900" algn="just">
              <a:lnSpc>
                <a:spcPct val="150000"/>
              </a:lnSpc>
              <a:spcBef>
                <a:spcPts val="0"/>
              </a:spcBef>
              <a:spcAft>
                <a:spcPts val="0"/>
              </a:spcAft>
              <a:buFont typeface="Symbol" panose="05050102010706020507" pitchFamily="18" charset="2"/>
              <a:buChar char=""/>
            </a:pP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Demonstration and adoption of improved technologies from SLARI’s six research </a:t>
            </a:r>
            <a:r>
              <a:rPr lang="en-US" sz="2200" b="1"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centres</a:t>
            </a: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endPar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4893DE3C-D3E8-4958-9647-787813713E77}"/>
              </a:ext>
            </a:extLst>
          </p:cNvPr>
          <p:cNvSpPr txBox="1"/>
          <p:nvPr/>
        </p:nvSpPr>
        <p:spPr>
          <a:xfrm>
            <a:off x="4876800" y="1531537"/>
            <a:ext cx="4114800" cy="5118196"/>
          </a:xfrm>
          <a:prstGeom prst="rect">
            <a:avLst/>
          </a:prstGeom>
          <a:noFill/>
          <a:ln w="28575">
            <a:solidFill>
              <a:srgbClr val="FFC000"/>
            </a:solidFill>
          </a:ln>
        </p:spPr>
        <p:txBody>
          <a:bodyPr wrap="square">
            <a:spAutoFit/>
          </a:bodyPr>
          <a:lstStyle/>
          <a:p>
            <a:pPr marL="342900" marR="0" lvl="0" indent="-342900" algn="just">
              <a:lnSpc>
                <a:spcPct val="150000"/>
              </a:lnSpc>
              <a:spcBef>
                <a:spcPts val="0"/>
              </a:spcBef>
              <a:spcAft>
                <a:spcPts val="0"/>
              </a:spcAft>
              <a:buFont typeface="Symbol" panose="05050102010706020507" pitchFamily="18" charset="2"/>
              <a:buChar char=""/>
            </a:pP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Field days enabling farmers to observe, select, and adopt proven technologies.</a:t>
            </a:r>
            <a:endPar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Promoting youth engagement, agriprenuers, and employment in agriculture.</a:t>
            </a:r>
            <a:endPar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Symbol" panose="05050102010706020507" pitchFamily="18" charset="2"/>
              <a:buChar char=""/>
            </a:pPr>
            <a:r>
              <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Strengthening partnerships with agricultural stakeholders, development partners, and the private sector.</a:t>
            </a:r>
            <a:endParaRPr lang="en-US"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54AE5CE0-542C-4484-9595-88D86867E925}"/>
              </a:ext>
            </a:extLst>
          </p:cNvPr>
          <p:cNvSpPr txBox="1"/>
          <p:nvPr/>
        </p:nvSpPr>
        <p:spPr>
          <a:xfrm>
            <a:off x="1666174" y="753301"/>
            <a:ext cx="6705600" cy="547714"/>
          </a:xfrm>
          <a:prstGeom prst="rect">
            <a:avLst/>
          </a:prstGeom>
          <a:noFill/>
        </p:spPr>
        <p:txBody>
          <a:bodyPr wrap="square">
            <a:spAutoFit/>
          </a:bodyPr>
          <a:lstStyle/>
          <a:p>
            <a:pPr marR="0" lvl="0" algn="just">
              <a:lnSpc>
                <a:spcPct val="150000"/>
              </a:lnSpc>
              <a:spcBef>
                <a:spcPts val="0"/>
              </a:spcBef>
              <a:spcAft>
                <a:spcPts val="0"/>
              </a:spcAft>
            </a:pPr>
            <a:r>
              <a:rPr lang="en-US" sz="2200" b="1" dirty="0">
                <a:solidFill>
                  <a:srgbClr val="0000CC"/>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Establishment of Technology and Innovation Parks</a:t>
            </a:r>
            <a:endParaRPr lang="en-US" sz="2200" dirty="0">
              <a:solidFill>
                <a:srgbClr val="0000CC"/>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54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52400" y="2062605"/>
            <a:ext cx="8964613" cy="2895599"/>
          </a:xfrm>
        </p:spPr>
        <p:txBody>
          <a:bodyPr>
            <a:normAutofit/>
          </a:bodyPr>
          <a:lstStyle/>
          <a:p>
            <a:pPr algn="ctr">
              <a:lnSpc>
                <a:spcPct val="107000"/>
              </a:lnSpc>
              <a:spcAft>
                <a:spcPts val="800"/>
              </a:spcAft>
            </a:pPr>
            <a:br>
              <a:rPr lang="en-GB" altLang="en-US" sz="3200" b="1" dirty="0">
                <a:solidFill>
                  <a:srgbClr val="C00000"/>
                </a:solidFill>
                <a:latin typeface="Aharoni" pitchFamily="2" charset="-79"/>
                <a:ea typeface="ＭＳ Ｐゴシック" pitchFamily="34" charset="-128"/>
                <a:cs typeface="Aharoni" pitchFamily="2" charset="-79"/>
              </a:rPr>
            </a:br>
            <a:r>
              <a:rPr lang="en-GB" sz="4000" b="1" kern="100" dirty="0">
                <a:ln w="9525" cap="flat" cmpd="sng" algn="ctr">
                  <a:solidFill>
                    <a:srgbClr val="FFFFFF"/>
                  </a:solidFill>
                  <a:prstDash val="solid"/>
                  <a:round/>
                </a:ln>
                <a:effectLst>
                  <a:outerShdw blurRad="38100" dist="38100" dir="2700000" algn="tl">
                    <a:srgbClr val="000000">
                      <a:alpha val="43137"/>
                    </a:srgbClr>
                  </a:outerShdw>
                </a:effectLst>
                <a:latin typeface="Baskerville Old Face" panose="02020602080505020303" pitchFamily="18" charset="0"/>
                <a:ea typeface="Calibri" panose="020F0502020204030204" pitchFamily="34" charset="0"/>
                <a:cs typeface="Times New Roman" panose="02020603050405020304" pitchFamily="18" charset="0"/>
              </a:rPr>
              <a:t>THANK YOU FOR YOUR ATTENTION</a:t>
            </a: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endParaRPr lang="en-GB" altLang="en-US" sz="3100" b="1" dirty="0">
              <a:solidFill>
                <a:schemeClr val="bg1"/>
              </a:solidFill>
              <a:latin typeface="Berlin Sans FB" panose="020E0602020502020306" pitchFamily="34" charset="0"/>
              <a:ea typeface="ＭＳ Ｐゴシック" pitchFamily="34" charset="-128"/>
            </a:endParaRPr>
          </a:p>
        </p:txBody>
      </p:sp>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3124200" y="152400"/>
            <a:ext cx="3124200" cy="985214"/>
          </a:xfrm>
          <a:prstGeom prst="rect">
            <a:avLst/>
          </a:prstGeom>
        </p:spPr>
      </p:pic>
    </p:spTree>
    <p:extLst>
      <p:ext uri="{BB962C8B-B14F-4D97-AF65-F5344CB8AC3E}">
        <p14:creationId xmlns:p14="http://schemas.microsoft.com/office/powerpoint/2010/main" val="3904718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Action Points from the 21</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2">
            <a:extLst>
              <a:ext uri="{FF2B5EF4-FFF2-40B4-BE49-F238E27FC236}">
                <a16:creationId xmlns:a16="http://schemas.microsoft.com/office/drawing/2014/main" id="{D9F1A0C6-C2A4-44FD-B18C-A49A91647F1B}"/>
              </a:ext>
            </a:extLst>
          </p:cNvPr>
          <p:cNvGraphicFramePr>
            <a:graphicFrameLocks noGrp="1"/>
          </p:cNvGraphicFramePr>
          <p:nvPr>
            <p:extLst>
              <p:ext uri="{D42A27DB-BD31-4B8C-83A1-F6EECF244321}">
                <p14:modId xmlns:p14="http://schemas.microsoft.com/office/powerpoint/2010/main" val="1521601146"/>
              </p:ext>
            </p:extLst>
          </p:nvPr>
        </p:nvGraphicFramePr>
        <p:xfrm>
          <a:off x="228600" y="762000"/>
          <a:ext cx="8610600" cy="6502608"/>
        </p:xfrm>
        <a:graphic>
          <a:graphicData uri="http://schemas.openxmlformats.org/drawingml/2006/table">
            <a:tbl>
              <a:tblPr firstRow="1" bandRow="1">
                <a:tableStyleId>{5C22544A-7EE6-4342-B048-85BDC9FD1C3A}</a:tableStyleId>
              </a:tblPr>
              <a:tblGrid>
                <a:gridCol w="4724400">
                  <a:extLst>
                    <a:ext uri="{9D8B030D-6E8A-4147-A177-3AD203B41FA5}">
                      <a16:colId xmlns:a16="http://schemas.microsoft.com/office/drawing/2014/main" val="3196389817"/>
                    </a:ext>
                  </a:extLst>
                </a:gridCol>
                <a:gridCol w="1981200">
                  <a:extLst>
                    <a:ext uri="{9D8B030D-6E8A-4147-A177-3AD203B41FA5}">
                      <a16:colId xmlns:a16="http://schemas.microsoft.com/office/drawing/2014/main" val="2215835195"/>
                    </a:ext>
                  </a:extLst>
                </a:gridCol>
                <a:gridCol w="1905000">
                  <a:extLst>
                    <a:ext uri="{9D8B030D-6E8A-4147-A177-3AD203B41FA5}">
                      <a16:colId xmlns:a16="http://schemas.microsoft.com/office/drawing/2014/main" val="2145933642"/>
                    </a:ext>
                  </a:extLst>
                </a:gridCol>
              </a:tblGrid>
              <a:tr h="696362">
                <a:tc>
                  <a:txBody>
                    <a:bodyPr/>
                    <a:lstStyle/>
                    <a:p>
                      <a:r>
                        <a:rPr lang="en-US" sz="2200" dirty="0"/>
                        <a:t>Action Point</a:t>
                      </a:r>
                    </a:p>
                  </a:txBody>
                  <a:tcPr/>
                </a:tc>
                <a:tc>
                  <a:txBody>
                    <a:bodyPr/>
                    <a:lstStyle/>
                    <a:p>
                      <a:r>
                        <a:rPr lang="en-US" sz="2200" dirty="0"/>
                        <a:t>Status</a:t>
                      </a:r>
                    </a:p>
                  </a:txBody>
                  <a:tcPr/>
                </a:tc>
                <a:tc>
                  <a:txBody>
                    <a:bodyPr/>
                    <a:lstStyle/>
                    <a:p>
                      <a:r>
                        <a:rPr lang="en-US" sz="2200" dirty="0"/>
                        <a:t>Remarks</a:t>
                      </a:r>
                    </a:p>
                  </a:txBody>
                  <a:tcPr/>
                </a:tc>
                <a:extLst>
                  <a:ext uri="{0D108BD9-81ED-4DB2-BD59-A6C34878D82A}">
                    <a16:rowId xmlns:a16="http://schemas.microsoft.com/office/drawing/2014/main" val="399096133"/>
                  </a:ext>
                </a:extLst>
              </a:tr>
              <a:tr h="208488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CAO MAFS to meet the Minister of Agriculture on behalf of council to lobby FSRP to make available all resources that are allocated to SLARI, so that urgent actions could be taken in order to move SLARI to the Regional Centre of Excellence.</a:t>
                      </a:r>
                    </a:p>
                    <a:p>
                      <a:pPr algn="just"/>
                      <a:endParaRPr lang="en-US" sz="2200" dirty="0"/>
                    </a:p>
                  </a:txBody>
                  <a:tcPr/>
                </a:tc>
                <a:tc gridSpan="2">
                  <a:txBody>
                    <a:bodyPr/>
                    <a:lstStyle/>
                    <a:p>
                      <a:r>
                        <a:rPr lang="en-US" sz="2200" b="1" dirty="0">
                          <a:effectLst>
                            <a:outerShdw blurRad="38100" dist="38100" dir="2700000" algn="tl">
                              <a:srgbClr val="000000">
                                <a:alpha val="43137"/>
                              </a:srgbClr>
                            </a:outerShdw>
                          </a:effectLst>
                        </a:rPr>
                        <a:t>CAO can explain</a:t>
                      </a:r>
                    </a:p>
                  </a:txBody>
                  <a:tcPr/>
                </a:tc>
                <a:tc hMerge="1">
                  <a:txBody>
                    <a:bodyPr/>
                    <a:lstStyle/>
                    <a:p>
                      <a:endParaRPr lang="en-US" sz="2200" b="1"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85297959"/>
                  </a:ext>
                </a:extLst>
              </a:tr>
              <a:tr h="1516283">
                <a:tc>
                  <a:txBody>
                    <a:bodyPr/>
                    <a:lstStyle/>
                    <a:p>
                      <a:endParaRPr lang="en-US" sz="2200" dirty="0"/>
                    </a:p>
                  </a:txBody>
                  <a:tcPr/>
                </a:tc>
                <a:tc>
                  <a:txBody>
                    <a:bodyPr/>
                    <a:lstStyle/>
                    <a:p>
                      <a:endParaRPr lang="en-US" sz="2200" dirty="0"/>
                    </a:p>
                  </a:txBody>
                  <a:tcPr/>
                </a:tc>
                <a:tc>
                  <a:txBody>
                    <a:bodyPr/>
                    <a:lstStyle/>
                    <a:p>
                      <a:endParaRPr lang="en-US" sz="2200"/>
                    </a:p>
                  </a:txBody>
                  <a:tcPr/>
                </a:tc>
                <a:extLst>
                  <a:ext uri="{0D108BD9-81ED-4DB2-BD59-A6C34878D82A}">
                    <a16:rowId xmlns:a16="http://schemas.microsoft.com/office/drawing/2014/main" val="1865264861"/>
                  </a:ext>
                </a:extLst>
              </a:tr>
              <a:tr h="1516283">
                <a:tc>
                  <a:txBody>
                    <a:bodyPr/>
                    <a:lstStyle/>
                    <a:p>
                      <a:endParaRPr lang="en-US" sz="2200" dirty="0"/>
                    </a:p>
                  </a:txBody>
                  <a:tcPr/>
                </a:tc>
                <a:tc>
                  <a:txBody>
                    <a:bodyPr/>
                    <a:lstStyle/>
                    <a:p>
                      <a:endParaRPr lang="en-US" sz="2200" dirty="0"/>
                    </a:p>
                  </a:txBody>
                  <a:tcPr/>
                </a:tc>
                <a:tc>
                  <a:txBody>
                    <a:bodyPr/>
                    <a:lstStyle/>
                    <a:p>
                      <a:endParaRPr lang="en-US" sz="2200" dirty="0"/>
                    </a:p>
                  </a:txBody>
                  <a:tcPr/>
                </a:tc>
                <a:extLst>
                  <a:ext uri="{0D108BD9-81ED-4DB2-BD59-A6C34878D82A}">
                    <a16:rowId xmlns:a16="http://schemas.microsoft.com/office/drawing/2014/main" val="2470997567"/>
                  </a:ext>
                </a:extLst>
              </a:tr>
            </a:tbl>
          </a:graphicData>
        </a:graphic>
      </p:graphicFrame>
    </p:spTree>
    <p:extLst>
      <p:ext uri="{BB962C8B-B14F-4D97-AF65-F5344CB8AC3E}">
        <p14:creationId xmlns:p14="http://schemas.microsoft.com/office/powerpoint/2010/main" val="1084585241"/>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419198E-12FA-4F5A-A83F-622A703F2600}"/>
              </a:ext>
            </a:extLst>
          </p:cNvPr>
          <p:cNvSpPr txBox="1"/>
          <p:nvPr/>
        </p:nvSpPr>
        <p:spPr>
          <a:xfrm>
            <a:off x="533400" y="990600"/>
            <a:ext cx="8229600" cy="6823150"/>
          </a:xfrm>
          <a:prstGeom prst="rect">
            <a:avLst/>
          </a:prstGeom>
          <a:noFill/>
        </p:spPr>
        <p:txBody>
          <a:bodyPr wrap="square">
            <a:spAutoFit/>
          </a:bodyPr>
          <a:lstStyle/>
          <a:p>
            <a:pPr marL="457200" marR="0" indent="-457200">
              <a:lnSpc>
                <a:spcPct val="107000"/>
              </a:lnSpc>
              <a:spcBef>
                <a:spcPts val="0"/>
              </a:spcBef>
              <a:spcAft>
                <a:spcPts val="800"/>
              </a:spcAft>
              <a:buFont typeface="+mj-lt"/>
              <a:buAutoNum type="arabicPeriod"/>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ADDRESSING THE PROBLEM OF SOIL ACIDITY IN SIERRA LEONE</a:t>
            </a:r>
          </a:p>
          <a:p>
            <a:pPr marL="457200" marR="0" indent="-457200">
              <a:lnSpc>
                <a:spcPct val="107000"/>
              </a:lnSpc>
              <a:spcBef>
                <a:spcPts val="0"/>
              </a:spcBef>
              <a:spcAft>
                <a:spcPts val="800"/>
              </a:spcAft>
              <a:buFont typeface="+mj-lt"/>
              <a:buAutoNum type="arabicPeriod"/>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OCP FOUNDATION INTERVENTION</a:t>
            </a:r>
          </a:p>
          <a:p>
            <a:pPr marL="457200" marR="0" indent="-457200">
              <a:lnSpc>
                <a:spcPct val="107000"/>
              </a:lnSpc>
              <a:spcBef>
                <a:spcPts val="0"/>
              </a:spcBef>
              <a:spcAft>
                <a:spcPts val="800"/>
              </a:spcAft>
              <a:buFont typeface="+mj-lt"/>
              <a:buAutoNum type="arabicPeriod"/>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INAUGURATION OF THE SLARI TRAINING ROOM</a:t>
            </a:r>
          </a:p>
          <a:p>
            <a:pPr marL="457200" marR="0" indent="-457200">
              <a:lnSpc>
                <a:spcPct val="107000"/>
              </a:lnSpc>
              <a:spcBef>
                <a:spcPts val="0"/>
              </a:spcBef>
              <a:spcAft>
                <a:spcPts val="800"/>
              </a:spcAft>
              <a:buFont typeface="+mj-lt"/>
              <a:buAutoNum type="arabicPeriod"/>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HANDING OVER OF CONSTRUCTION SITE AT NJALA</a:t>
            </a:r>
          </a:p>
          <a:p>
            <a:pPr marL="457200" marR="0" indent="-457200">
              <a:lnSpc>
                <a:spcPct val="107000"/>
              </a:lnSpc>
              <a:spcBef>
                <a:spcPts val="0"/>
              </a:spcBef>
              <a:spcAft>
                <a:spcPts val="800"/>
              </a:spcAft>
              <a:buFont typeface="+mj-lt"/>
              <a:buAutoNum type="arabicPeriod"/>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STAKEHOLDER ENGAGEMENT ON IMPLEMENTATION OF FIELD TRIALS IN SIERRA LEONE</a:t>
            </a:r>
          </a:p>
          <a:p>
            <a:pPr marL="457200" marR="0" indent="-457200" algn="just">
              <a:lnSpc>
                <a:spcPct val="107000"/>
              </a:lnSpc>
              <a:spcBef>
                <a:spcPts val="0"/>
              </a:spcBef>
              <a:spcAft>
                <a:spcPts val="800"/>
              </a:spcAft>
              <a:buFont typeface="+mj-lt"/>
              <a:buAutoNum type="arabicPeriod" startAt="6"/>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EXPLORATION OF SOURCES AND KINDS OF LIMING MATERIALS THAT CAN BE SUSTAINABLY PRODUCED IN SIERRA LEONE.</a:t>
            </a:r>
          </a:p>
          <a:p>
            <a:pPr marL="457200" marR="0" indent="-457200" algn="just">
              <a:lnSpc>
                <a:spcPct val="107000"/>
              </a:lnSpc>
              <a:spcBef>
                <a:spcPts val="0"/>
              </a:spcBef>
              <a:spcAft>
                <a:spcPts val="800"/>
              </a:spcAft>
              <a:buFont typeface="+mj-lt"/>
              <a:buAutoNum type="arabicPeriod" startAt="6"/>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TRAINING ON SOIL FERTILITY AND MANAGEMENT SHORT COURSE ORGANIZED BY OCP FOUNDATION AND SLARI IN MOROCCO</a:t>
            </a:r>
          </a:p>
          <a:p>
            <a:pPr marL="457200" marR="0" indent="-457200">
              <a:lnSpc>
                <a:spcPct val="107000"/>
              </a:lnSpc>
              <a:spcBef>
                <a:spcPts val="0"/>
              </a:spcBef>
              <a:spcAft>
                <a:spcPts val="800"/>
              </a:spcAft>
              <a:buFont typeface="+mj-lt"/>
              <a:buAutoNum type="arabicPeriod"/>
            </a:pP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buFont typeface="+mj-lt"/>
              <a:buAutoNum type="arabicPeriod"/>
            </a:pP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D8BFCE5B-E309-4757-A9FC-4D284B52EDC4}"/>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ORDER OF PRESENTATION</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0873677"/>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61CDA3D-B614-467C-A4D0-D31DC9A0CDF0}"/>
              </a:ext>
            </a:extLst>
          </p:cNvPr>
          <p:cNvSpPr txBox="1"/>
          <p:nvPr/>
        </p:nvSpPr>
        <p:spPr>
          <a:xfrm>
            <a:off x="247106" y="838200"/>
            <a:ext cx="8592094" cy="6718314"/>
          </a:xfrm>
          <a:prstGeom prst="rect">
            <a:avLst/>
          </a:prstGeom>
          <a:noFill/>
        </p:spPr>
        <p:txBody>
          <a:bodyPr wrap="square">
            <a:spAutoFit/>
          </a:bodyPr>
          <a:lstStyle/>
          <a:p>
            <a:pPr marL="457200" marR="0" indent="-457200" algn="just">
              <a:lnSpc>
                <a:spcPct val="107000"/>
              </a:lnSpc>
              <a:spcBef>
                <a:spcPts val="0"/>
              </a:spcBef>
              <a:spcAft>
                <a:spcPts val="800"/>
              </a:spcAft>
              <a:buFont typeface="+mj-lt"/>
              <a:buAutoNum type="arabicPeriod" startAt="9"/>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SLARI ORGANIZES THE SIERRA LEONE SOIL INFORMATION SYSTEMS ROADMAP-DEVELOPMENT </a:t>
            </a:r>
          </a:p>
          <a:p>
            <a:pPr marL="457200" marR="0" indent="-457200" algn="just">
              <a:lnSpc>
                <a:spcPct val="107000"/>
              </a:lnSpc>
              <a:spcBef>
                <a:spcPts val="0"/>
              </a:spcBef>
              <a:spcAft>
                <a:spcPts val="800"/>
              </a:spcAft>
              <a:buFont typeface="+mj-lt"/>
              <a:buAutoNum type="arabicPeriod" startAt="9"/>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DEPUTY DIRECTOR GENERAL OF IITA VISITS SLARI AND PLEDGES SUPPORT FOR MAKING SLARI A CENTRE OF EXCELLENCE</a:t>
            </a:r>
          </a:p>
          <a:p>
            <a:pPr marL="457200" marR="0" indent="-457200" algn="just">
              <a:lnSpc>
                <a:spcPct val="107000"/>
              </a:lnSpc>
              <a:spcBef>
                <a:spcPts val="0"/>
              </a:spcBef>
              <a:spcAft>
                <a:spcPts val="800"/>
              </a:spcAft>
              <a:buFont typeface="+mj-lt"/>
              <a:buAutoNum type="arabicPeriod" startAt="9"/>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SLARI JOINS THE PRESIDENT TO COMMEMORATE THE 2025 WORLD FOOD DAY IN KAMBIA DISTRICT</a:t>
            </a:r>
          </a:p>
          <a:p>
            <a:pPr marL="457200" indent="-457200" algn="just">
              <a:lnSpc>
                <a:spcPct val="107000"/>
              </a:lnSpc>
              <a:spcAft>
                <a:spcPts val="800"/>
              </a:spcAft>
              <a:buFont typeface="+mj-lt"/>
              <a:buAutoNum type="arabicPeriod" startAt="9"/>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H.E. PRESIDENT BIO VISITS SLARI ROKUPR</a:t>
            </a:r>
          </a:p>
          <a:p>
            <a:pPr marL="457200" indent="-457200" algn="just">
              <a:lnSpc>
                <a:spcPct val="107000"/>
              </a:lnSpc>
              <a:spcAft>
                <a:spcPts val="800"/>
              </a:spcAft>
              <a:buFont typeface="+mj-lt"/>
              <a:buAutoNum type="arabicPeriod" startAt="9"/>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SLARI VALIDATES ITS REVIEWED STRATEGIC AND OPERATIONAL PLANS TO GUIDE AGRICULTURAL RESEARCH FOR THE NEXT DECADE</a:t>
            </a:r>
          </a:p>
          <a:p>
            <a:pPr marL="457200" indent="-457200" algn="just">
              <a:lnSpc>
                <a:spcPct val="107000"/>
              </a:lnSpc>
              <a:spcAft>
                <a:spcPts val="800"/>
              </a:spcAft>
              <a:buFont typeface="+mj-lt"/>
              <a:buAutoNum type="arabicPeriod" startAt="9"/>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SLARI JOINS CAASTIA AT THE GENERAL ASSEMBLY HELD IN ADDIS ABABA, ETHIOPIA, ON OCTOBER 26 – 29, 2025.</a:t>
            </a:r>
          </a:p>
          <a:p>
            <a:pPr marL="457200" marR="0" indent="-457200" algn="just">
              <a:lnSpc>
                <a:spcPct val="107000"/>
              </a:lnSpc>
              <a:spcBef>
                <a:spcPts val="0"/>
              </a:spcBef>
              <a:spcAft>
                <a:spcPts val="800"/>
              </a:spcAft>
              <a:buFont typeface="+mj-lt"/>
              <a:buAutoNum type="arabicPeriod" startAt="9"/>
            </a:pPr>
            <a:endPar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457200" marR="0" indent="-457200" algn="just">
              <a:lnSpc>
                <a:spcPct val="107000"/>
              </a:lnSpc>
              <a:spcBef>
                <a:spcPts val="0"/>
              </a:spcBef>
              <a:spcAft>
                <a:spcPts val="800"/>
              </a:spcAft>
              <a:buFont typeface="+mj-lt"/>
              <a:buAutoNum type="arabicPeriod" startAt="9"/>
            </a:pPr>
            <a:endPar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C104FAD-E1C5-4A26-BB1B-C777C4128198}"/>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ORDER OF PRESENTATION</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5211194"/>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41280</TotalTime>
  <Words>4679</Words>
  <Application>Microsoft Office PowerPoint</Application>
  <PresentationFormat>On-screen Show (4:3)</PresentationFormat>
  <Paragraphs>318</Paragraphs>
  <Slides>64</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64</vt:i4>
      </vt:variant>
    </vt:vector>
  </HeadingPairs>
  <TitlesOfParts>
    <vt:vector size="74" baseType="lpstr">
      <vt:lpstr>Agency FB</vt:lpstr>
      <vt:lpstr>Aharoni</vt:lpstr>
      <vt:lpstr>Arial</vt:lpstr>
      <vt:lpstr>Arial Narrow</vt:lpstr>
      <vt:lpstr>Baskerville Old Face</vt:lpstr>
      <vt:lpstr>Berlin Sans FB</vt:lpstr>
      <vt:lpstr>Calibri</vt:lpstr>
      <vt:lpstr>Calibri Light</vt:lpstr>
      <vt:lpstr>Symbol</vt:lpstr>
      <vt:lpstr>Office Theme</vt:lpstr>
      <vt:lpstr> Report to SLARI Council   by   Acting Director-General - Dr Abdul Rahman Conteh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THANK YOU FOR YOUR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Sierra Leone Post Ebola Recovery Strategy Framework Paper</dc:title>
  <dc:creator>SHEKA</dc:creator>
  <cp:lastModifiedBy>Abdul Conteh</cp:lastModifiedBy>
  <cp:revision>1546</cp:revision>
  <cp:lastPrinted>2025-11-26T08:56:10Z</cp:lastPrinted>
  <dcterms:created xsi:type="dcterms:W3CDTF">2015-02-12T10:09:05Z</dcterms:created>
  <dcterms:modified xsi:type="dcterms:W3CDTF">2025-12-17T15:55:53Z</dcterms:modified>
</cp:coreProperties>
</file>