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theme/themeOverride1.xml" ContentType="application/vnd.openxmlformats-officedocument.themeOverride+xml"/>
  <Override PartName="/ppt/drawings/drawing1.xml" ContentType="application/vnd.openxmlformats-officedocument.drawingml.chartshapes+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theme/themeOverride2.xml" ContentType="application/vnd.openxmlformats-officedocument.themeOverr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theme/themeOverride3.xml" ContentType="application/vnd.openxmlformats-officedocument.themeOverrid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theme/themeOverride4.xml" ContentType="application/vnd.openxmlformats-officedocument.themeOverrid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757" r:id="rId2"/>
    <p:sldId id="813" r:id="rId3"/>
    <p:sldId id="815" r:id="rId4"/>
    <p:sldId id="257" r:id="rId5"/>
    <p:sldId id="792" r:id="rId6"/>
    <p:sldId id="793" r:id="rId7"/>
    <p:sldId id="702" r:id="rId8"/>
    <p:sldId id="703" r:id="rId9"/>
    <p:sldId id="686" r:id="rId10"/>
    <p:sldId id="690" r:id="rId11"/>
    <p:sldId id="712" r:id="rId12"/>
    <p:sldId id="814" r:id="rId13"/>
    <p:sldId id="713" r:id="rId14"/>
    <p:sldId id="711" r:id="rId15"/>
    <p:sldId id="791" r:id="rId16"/>
    <p:sldId id="760" r:id="rId17"/>
    <p:sldId id="804" r:id="rId18"/>
    <p:sldId id="803" r:id="rId19"/>
    <p:sldId id="802" r:id="rId20"/>
    <p:sldId id="800" r:id="rId21"/>
    <p:sldId id="799" r:id="rId22"/>
    <p:sldId id="801" r:id="rId23"/>
    <p:sldId id="795" r:id="rId24"/>
    <p:sldId id="798" r:id="rId25"/>
    <p:sldId id="797" r:id="rId26"/>
    <p:sldId id="794" r:id="rId27"/>
    <p:sldId id="810" r:id="rId28"/>
    <p:sldId id="256" r:id="rId29"/>
    <p:sldId id="809" r:id="rId30"/>
    <p:sldId id="808" r:id="rId31"/>
    <p:sldId id="790" r:id="rId32"/>
    <p:sldId id="807" r:id="rId33"/>
    <p:sldId id="806" r:id="rId34"/>
    <p:sldId id="805" r:id="rId35"/>
    <p:sldId id="812" r:id="rId36"/>
    <p:sldId id="811" r:id="rId37"/>
    <p:sldId id="775" r:id="rId38"/>
    <p:sldId id="774" r:id="rId39"/>
    <p:sldId id="772" r:id="rId40"/>
    <p:sldId id="773" r:id="rId41"/>
    <p:sldId id="770" r:id="rId42"/>
    <p:sldId id="768" r:id="rId43"/>
    <p:sldId id="769" r:id="rId44"/>
    <p:sldId id="767" r:id="rId45"/>
    <p:sldId id="763" r:id="rId46"/>
    <p:sldId id="759" r:id="rId47"/>
    <p:sldId id="786" r:id="rId48"/>
    <p:sldId id="787" r:id="rId49"/>
    <p:sldId id="785" r:id="rId50"/>
    <p:sldId id="784" r:id="rId51"/>
    <p:sldId id="783" r:id="rId52"/>
    <p:sldId id="782" r:id="rId53"/>
    <p:sldId id="781" r:id="rId54"/>
    <p:sldId id="780" r:id="rId55"/>
    <p:sldId id="779" r:id="rId56"/>
    <p:sldId id="778" r:id="rId57"/>
    <p:sldId id="777" r:id="rId58"/>
    <p:sldId id="776" r:id="rId59"/>
    <p:sldId id="632" r:id="rId60"/>
    <p:sldId id="700" r:id="rId61"/>
    <p:sldId id="661" r:id="rId62"/>
    <p:sldId id="765" r:id="rId63"/>
    <p:sldId id="764" r:id="rId64"/>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4995" autoAdjust="0"/>
    <p:restoredTop sz="94660"/>
  </p:normalViewPr>
  <p:slideViewPr>
    <p:cSldViewPr snapToGrid="0">
      <p:cViewPr varScale="1">
        <p:scale>
          <a:sx n="66" d="100"/>
          <a:sy n="66" d="100"/>
        </p:scale>
        <p:origin x="668" y="32"/>
      </p:cViewPr>
      <p:guideLst/>
    </p:cSldViewPr>
  </p:slideViewPr>
  <p:notesTextViewPr>
    <p:cViewPr>
      <p:scale>
        <a:sx n="3" d="2"/>
        <a:sy n="3" d="2"/>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12.xml"/><Relationship Id="rId1" Type="http://schemas.microsoft.com/office/2011/relationships/chartStyle" Target="style12.xml"/><Relationship Id="rId4"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9.xml"/><Relationship Id="rId1" Type="http://schemas.microsoft.com/office/2011/relationships/chartStyle" Target="style9.xml"/><Relationship Id="rId5" Type="http://schemas.openxmlformats.org/officeDocument/2006/relationships/chartUserShapes" Target="../drawings/drawing1.xml"/><Relationship Id="rId4"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3567216163500136E-2"/>
          <c:y val="2.7805362462760674E-2"/>
          <c:w val="0.95286556767299968"/>
          <c:h val="0.87268459367107409"/>
        </c:manualLayout>
      </c:layout>
      <c:barChart>
        <c:barDir val="col"/>
        <c:grouping val="clustered"/>
        <c:varyColors val="0"/>
        <c:ser>
          <c:idx val="0"/>
          <c:order val="0"/>
          <c:tx>
            <c:strRef>
              <c:f>Sheet4!$N$3</c:f>
              <c:strCache>
                <c:ptCount val="1"/>
                <c:pt idx="0">
                  <c:v>Total</c:v>
                </c:pt>
              </c:strCache>
            </c:strRef>
          </c:tx>
          <c:spPr>
            <a:pattFill prst="pct40">
              <a:fgClr>
                <a:srgbClr val="0070C0"/>
              </a:fgClr>
              <a:bgClr>
                <a:schemeClr val="bg1"/>
              </a:bgClr>
            </a:pattFill>
            <a:ln w="19050">
              <a:solidFill>
                <a:schemeClr val="tx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Sheet4!$M$4:$M$14</c:f>
              <c:strCache>
                <c:ptCount val="11"/>
                <c:pt idx="0">
                  <c:v>2020</c:v>
                </c:pt>
                <c:pt idx="1">
                  <c:v>2021</c:v>
                </c:pt>
                <c:pt idx="2">
                  <c:v>2022</c:v>
                </c:pt>
                <c:pt idx="3">
                  <c:v>2023</c:v>
                </c:pt>
                <c:pt idx="4">
                  <c:v>2024</c:v>
                </c:pt>
                <c:pt idx="5">
                  <c:v>2025</c:v>
                </c:pt>
                <c:pt idx="6">
                  <c:v>2026</c:v>
                </c:pt>
                <c:pt idx="10">
                  <c:v>Total</c:v>
                </c:pt>
              </c:strCache>
            </c:strRef>
          </c:cat>
          <c:val>
            <c:numRef>
              <c:f>Sheet4!$N$4:$N$14</c:f>
              <c:numCache>
                <c:formatCode>General</c:formatCode>
                <c:ptCount val="11"/>
                <c:pt idx="0">
                  <c:v>45</c:v>
                </c:pt>
                <c:pt idx="1">
                  <c:v>26</c:v>
                </c:pt>
                <c:pt idx="2">
                  <c:v>22</c:v>
                </c:pt>
                <c:pt idx="3">
                  <c:v>22</c:v>
                </c:pt>
                <c:pt idx="4">
                  <c:v>29</c:v>
                </c:pt>
                <c:pt idx="5">
                  <c:v>20</c:v>
                </c:pt>
                <c:pt idx="6">
                  <c:v>9</c:v>
                </c:pt>
                <c:pt idx="10">
                  <c:v>173</c:v>
                </c:pt>
              </c:numCache>
            </c:numRef>
          </c:val>
          <c:extLst>
            <c:ext xmlns:c16="http://schemas.microsoft.com/office/drawing/2014/chart" uri="{C3380CC4-5D6E-409C-BE32-E72D297353CC}">
              <c16:uniqueId val="{00000000-058E-4F16-9825-4EFEC8B88998}"/>
            </c:ext>
          </c:extLst>
        </c:ser>
        <c:dLbls>
          <c:showLegendKey val="0"/>
          <c:showVal val="0"/>
          <c:showCatName val="0"/>
          <c:showSerName val="0"/>
          <c:showPercent val="0"/>
          <c:showBubbleSize val="0"/>
        </c:dLbls>
        <c:gapWidth val="219"/>
        <c:overlap val="-27"/>
        <c:axId val="1078760944"/>
        <c:axId val="1078762192"/>
      </c:barChart>
      <c:catAx>
        <c:axId val="10787609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crossAx val="1078762192"/>
        <c:crosses val="autoZero"/>
        <c:auto val="1"/>
        <c:lblAlgn val="ctr"/>
        <c:lblOffset val="100"/>
        <c:noMultiLvlLbl val="0"/>
      </c:catAx>
      <c:valAx>
        <c:axId val="1078762192"/>
        <c:scaling>
          <c:orientation val="minMax"/>
        </c:scaling>
        <c:delete val="1"/>
        <c:axPos val="l"/>
        <c:numFmt formatCode="General" sourceLinked="1"/>
        <c:majorTickMark val="none"/>
        <c:minorTickMark val="none"/>
        <c:tickLblPos val="nextTo"/>
        <c:crossAx val="107876094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7.4358061042758508E-2"/>
          <c:y val="4.9433573635427393E-2"/>
          <c:w val="0.90286351706036749"/>
          <c:h val="0.83079964643966364"/>
        </c:manualLayout>
      </c:layout>
      <c:barChart>
        <c:barDir val="col"/>
        <c:grouping val="clustered"/>
        <c:varyColors val="0"/>
        <c:ser>
          <c:idx val="0"/>
          <c:order val="0"/>
          <c:tx>
            <c:strRef>
              <c:f>Sheet3!$AD$40</c:f>
              <c:strCache>
                <c:ptCount val="1"/>
                <c:pt idx="0">
                  <c:v>Diploma</c:v>
                </c:pt>
              </c:strCache>
            </c:strRef>
          </c:tx>
          <c:spPr>
            <a:pattFill prst="dkHorz">
              <a:fgClr>
                <a:srgbClr val="FFC000"/>
              </a:fgClr>
              <a:bgClr>
                <a:sysClr val="window" lastClr="FFFFFF"/>
              </a:bgClr>
            </a:pattFill>
            <a:ln w="22225">
              <a:solidFill>
                <a:schemeClr val="tx1"/>
              </a:solidFill>
            </a:ln>
            <a:effectLst/>
          </c:spPr>
          <c:invertIfNegative val="0"/>
          <c:cat>
            <c:strRef>
              <c:f>Sheet3!$AC$41:$AC$47</c:f>
              <c:strCache>
                <c:ptCount val="7"/>
                <c:pt idx="0">
                  <c:v>HQ</c:v>
                </c:pt>
                <c:pt idx="1">
                  <c:v>ROKUPR</c:v>
                </c:pt>
                <c:pt idx="2">
                  <c:v>NJALA</c:v>
                </c:pt>
                <c:pt idx="3">
                  <c:v>KENEMA</c:v>
                </c:pt>
                <c:pt idx="4">
                  <c:v>KABALA</c:v>
                </c:pt>
                <c:pt idx="5">
                  <c:v>MAGBOSI</c:v>
                </c:pt>
                <c:pt idx="6">
                  <c:v>TEKO</c:v>
                </c:pt>
              </c:strCache>
            </c:strRef>
          </c:cat>
          <c:val>
            <c:numRef>
              <c:f>Sheet3!$AD$41:$AD$47</c:f>
              <c:numCache>
                <c:formatCode>General</c:formatCode>
                <c:ptCount val="7"/>
                <c:pt idx="0">
                  <c:v>5</c:v>
                </c:pt>
                <c:pt idx="1">
                  <c:v>4</c:v>
                </c:pt>
                <c:pt idx="2">
                  <c:v>4</c:v>
                </c:pt>
                <c:pt idx="3">
                  <c:v>3</c:v>
                </c:pt>
                <c:pt idx="4">
                  <c:v>0</c:v>
                </c:pt>
                <c:pt idx="5">
                  <c:v>0</c:v>
                </c:pt>
                <c:pt idx="6">
                  <c:v>4</c:v>
                </c:pt>
              </c:numCache>
            </c:numRef>
          </c:val>
          <c:extLst>
            <c:ext xmlns:c16="http://schemas.microsoft.com/office/drawing/2014/chart" uri="{C3380CC4-5D6E-409C-BE32-E72D297353CC}">
              <c16:uniqueId val="{00000000-0B5F-417F-B6E4-8F1B9E4948AB}"/>
            </c:ext>
          </c:extLst>
        </c:ser>
        <c:ser>
          <c:idx val="1"/>
          <c:order val="1"/>
          <c:tx>
            <c:strRef>
              <c:f>Sheet3!$AE$40</c:f>
              <c:strCache>
                <c:ptCount val="1"/>
                <c:pt idx="0">
                  <c:v>B.Sc.</c:v>
                </c:pt>
              </c:strCache>
            </c:strRef>
          </c:tx>
          <c:spPr>
            <a:pattFill prst="wdDnDiag">
              <a:fgClr>
                <a:srgbClr val="0070C0"/>
              </a:fgClr>
              <a:bgClr>
                <a:sysClr val="window" lastClr="FFFFFF"/>
              </a:bgClr>
            </a:pattFill>
            <a:ln w="22225">
              <a:solidFill>
                <a:schemeClr val="tx1"/>
              </a:solidFill>
            </a:ln>
            <a:effectLst/>
          </c:spPr>
          <c:invertIfNegative val="0"/>
          <c:cat>
            <c:strRef>
              <c:f>Sheet3!$AC$41:$AC$47</c:f>
              <c:strCache>
                <c:ptCount val="7"/>
                <c:pt idx="0">
                  <c:v>HQ</c:v>
                </c:pt>
                <c:pt idx="1">
                  <c:v>ROKUPR</c:v>
                </c:pt>
                <c:pt idx="2">
                  <c:v>NJALA</c:v>
                </c:pt>
                <c:pt idx="3">
                  <c:v>KENEMA</c:v>
                </c:pt>
                <c:pt idx="4">
                  <c:v>KABALA</c:v>
                </c:pt>
                <c:pt idx="5">
                  <c:v>MAGBOSI</c:v>
                </c:pt>
                <c:pt idx="6">
                  <c:v>TEKO</c:v>
                </c:pt>
              </c:strCache>
            </c:strRef>
          </c:cat>
          <c:val>
            <c:numRef>
              <c:f>Sheet3!$AE$41:$AE$47</c:f>
              <c:numCache>
                <c:formatCode>General</c:formatCode>
                <c:ptCount val="7"/>
                <c:pt idx="0">
                  <c:v>12</c:v>
                </c:pt>
                <c:pt idx="1">
                  <c:v>7</c:v>
                </c:pt>
                <c:pt idx="2">
                  <c:v>5</c:v>
                </c:pt>
                <c:pt idx="3">
                  <c:v>5</c:v>
                </c:pt>
                <c:pt idx="4">
                  <c:v>2</c:v>
                </c:pt>
                <c:pt idx="5">
                  <c:v>6</c:v>
                </c:pt>
                <c:pt idx="6">
                  <c:v>5</c:v>
                </c:pt>
              </c:numCache>
            </c:numRef>
          </c:val>
          <c:extLst>
            <c:ext xmlns:c16="http://schemas.microsoft.com/office/drawing/2014/chart" uri="{C3380CC4-5D6E-409C-BE32-E72D297353CC}">
              <c16:uniqueId val="{00000001-0B5F-417F-B6E4-8F1B9E4948AB}"/>
            </c:ext>
          </c:extLst>
        </c:ser>
        <c:ser>
          <c:idx val="2"/>
          <c:order val="2"/>
          <c:tx>
            <c:strRef>
              <c:f>Sheet3!$AF$40</c:f>
              <c:strCache>
                <c:ptCount val="1"/>
                <c:pt idx="0">
                  <c:v>M.Sc.</c:v>
                </c:pt>
              </c:strCache>
            </c:strRef>
          </c:tx>
          <c:spPr>
            <a:solidFill>
              <a:srgbClr val="00B050"/>
            </a:solidFill>
            <a:ln w="22225">
              <a:solidFill>
                <a:schemeClr val="tx1"/>
              </a:solidFill>
            </a:ln>
            <a:effectLst/>
          </c:spPr>
          <c:invertIfNegative val="0"/>
          <c:cat>
            <c:strRef>
              <c:f>Sheet3!$AC$41:$AC$47</c:f>
              <c:strCache>
                <c:ptCount val="7"/>
                <c:pt idx="0">
                  <c:v>HQ</c:v>
                </c:pt>
                <c:pt idx="1">
                  <c:v>ROKUPR</c:v>
                </c:pt>
                <c:pt idx="2">
                  <c:v>NJALA</c:v>
                </c:pt>
                <c:pt idx="3">
                  <c:v>KENEMA</c:v>
                </c:pt>
                <c:pt idx="4">
                  <c:v>KABALA</c:v>
                </c:pt>
                <c:pt idx="5">
                  <c:v>MAGBOSI</c:v>
                </c:pt>
                <c:pt idx="6">
                  <c:v>TEKO</c:v>
                </c:pt>
              </c:strCache>
            </c:strRef>
          </c:cat>
          <c:val>
            <c:numRef>
              <c:f>Sheet3!$AF$41:$AF$47</c:f>
              <c:numCache>
                <c:formatCode>General</c:formatCode>
                <c:ptCount val="7"/>
                <c:pt idx="0">
                  <c:v>13</c:v>
                </c:pt>
                <c:pt idx="1">
                  <c:v>15</c:v>
                </c:pt>
                <c:pt idx="2">
                  <c:v>14</c:v>
                </c:pt>
                <c:pt idx="3">
                  <c:v>3</c:v>
                </c:pt>
                <c:pt idx="4">
                  <c:v>7</c:v>
                </c:pt>
                <c:pt idx="5">
                  <c:v>3</c:v>
                </c:pt>
                <c:pt idx="6">
                  <c:v>9</c:v>
                </c:pt>
              </c:numCache>
            </c:numRef>
          </c:val>
          <c:extLst>
            <c:ext xmlns:c16="http://schemas.microsoft.com/office/drawing/2014/chart" uri="{C3380CC4-5D6E-409C-BE32-E72D297353CC}">
              <c16:uniqueId val="{00000002-0B5F-417F-B6E4-8F1B9E4948AB}"/>
            </c:ext>
          </c:extLst>
        </c:ser>
        <c:ser>
          <c:idx val="3"/>
          <c:order val="3"/>
          <c:tx>
            <c:strRef>
              <c:f>Sheet3!$AG$40</c:f>
              <c:strCache>
                <c:ptCount val="1"/>
                <c:pt idx="0">
                  <c:v>Ph.D.</c:v>
                </c:pt>
              </c:strCache>
            </c:strRef>
          </c:tx>
          <c:spPr>
            <a:pattFill prst="wdDnDiag">
              <a:fgClr>
                <a:srgbClr val="ED7D31">
                  <a:lumMod val="75000"/>
                </a:srgbClr>
              </a:fgClr>
              <a:bgClr>
                <a:sysClr val="window" lastClr="FFFFFF"/>
              </a:bgClr>
            </a:pattFill>
            <a:ln w="22225">
              <a:solidFill>
                <a:schemeClr val="tx1"/>
              </a:solidFill>
            </a:ln>
            <a:effectLst/>
          </c:spPr>
          <c:invertIfNegative val="0"/>
          <c:cat>
            <c:strRef>
              <c:f>Sheet3!$AC$41:$AC$47</c:f>
              <c:strCache>
                <c:ptCount val="7"/>
                <c:pt idx="0">
                  <c:v>HQ</c:v>
                </c:pt>
                <c:pt idx="1">
                  <c:v>ROKUPR</c:v>
                </c:pt>
                <c:pt idx="2">
                  <c:v>NJALA</c:v>
                </c:pt>
                <c:pt idx="3">
                  <c:v>KENEMA</c:v>
                </c:pt>
                <c:pt idx="4">
                  <c:v>KABALA</c:v>
                </c:pt>
                <c:pt idx="5">
                  <c:v>MAGBOSI</c:v>
                </c:pt>
                <c:pt idx="6">
                  <c:v>TEKO</c:v>
                </c:pt>
              </c:strCache>
            </c:strRef>
          </c:cat>
          <c:val>
            <c:numRef>
              <c:f>Sheet3!$AG$41:$AG$47</c:f>
              <c:numCache>
                <c:formatCode>General</c:formatCode>
                <c:ptCount val="7"/>
                <c:pt idx="0">
                  <c:v>3</c:v>
                </c:pt>
                <c:pt idx="1">
                  <c:v>6</c:v>
                </c:pt>
                <c:pt idx="2">
                  <c:v>6</c:v>
                </c:pt>
                <c:pt idx="3">
                  <c:v>4</c:v>
                </c:pt>
                <c:pt idx="4">
                  <c:v>0</c:v>
                </c:pt>
                <c:pt idx="5">
                  <c:v>1</c:v>
                </c:pt>
                <c:pt idx="6">
                  <c:v>3</c:v>
                </c:pt>
              </c:numCache>
            </c:numRef>
          </c:val>
          <c:extLst>
            <c:ext xmlns:c16="http://schemas.microsoft.com/office/drawing/2014/chart" uri="{C3380CC4-5D6E-409C-BE32-E72D297353CC}">
              <c16:uniqueId val="{00000003-0B5F-417F-B6E4-8F1B9E4948AB}"/>
            </c:ext>
          </c:extLst>
        </c:ser>
        <c:dLbls>
          <c:showLegendKey val="0"/>
          <c:showVal val="0"/>
          <c:showCatName val="0"/>
          <c:showSerName val="0"/>
          <c:showPercent val="0"/>
          <c:showBubbleSize val="0"/>
        </c:dLbls>
        <c:gapWidth val="219"/>
        <c:overlap val="-27"/>
        <c:axId val="1743012559"/>
        <c:axId val="1743012975"/>
      </c:barChart>
      <c:catAx>
        <c:axId val="174301255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crossAx val="1743012975"/>
        <c:crosses val="autoZero"/>
        <c:auto val="1"/>
        <c:lblAlgn val="ctr"/>
        <c:lblOffset val="100"/>
        <c:noMultiLvlLbl val="0"/>
      </c:catAx>
      <c:valAx>
        <c:axId val="1743012975"/>
        <c:scaling>
          <c:orientation val="minMax"/>
        </c:scaling>
        <c:delete val="1"/>
        <c:axPos val="l"/>
        <c:numFmt formatCode="General" sourceLinked="1"/>
        <c:majorTickMark val="none"/>
        <c:minorTickMark val="none"/>
        <c:tickLblPos val="nextTo"/>
        <c:crossAx val="1743012559"/>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1600" b="1" i="0" u="none" strike="noStrike" kern="1200" baseline="0">
                <a:solidFill>
                  <a:schemeClr val="tx1">
                    <a:lumMod val="65000"/>
                    <a:lumOff val="35000"/>
                  </a:schemeClr>
                </a:solidFill>
                <a:latin typeface="+mn-lt"/>
                <a:ea typeface="+mn-ea"/>
                <a:cs typeface="+mn-cs"/>
              </a:defRPr>
            </a:pPr>
            <a:endParaRPr lang="en-US"/>
          </a:p>
        </c:txPr>
      </c:dTable>
      <c:spPr>
        <a:noFill/>
        <a:ln w="25400">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pPr>
      <a:endParaRPr lang="en-US"/>
    </a:p>
  </c:txPr>
  <c:externalData r:id="rId4">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Sheet3!$AA$87</c:f>
              <c:strCache>
                <c:ptCount val="1"/>
                <c:pt idx="0">
                  <c:v>Male</c:v>
                </c:pt>
              </c:strCache>
            </c:strRef>
          </c:tx>
          <c:spPr>
            <a:pattFill prst="trellis">
              <a:fgClr>
                <a:srgbClr val="00B050"/>
              </a:fgClr>
              <a:bgClr>
                <a:sysClr val="window" lastClr="FFFFFF"/>
              </a:bgClr>
            </a:pattFill>
            <a:ln w="22225">
              <a:solidFill>
                <a:schemeClr val="tx1"/>
              </a:solidFill>
            </a:ln>
            <a:effectLst/>
          </c:spPr>
          <c:invertIfNegative val="0"/>
          <c:cat>
            <c:strRef>
              <c:f>Sheet3!$Z$88:$Z$94</c:f>
              <c:strCache>
                <c:ptCount val="7"/>
                <c:pt idx="0">
                  <c:v>HQ</c:v>
                </c:pt>
                <c:pt idx="1">
                  <c:v>ROKUPR</c:v>
                </c:pt>
                <c:pt idx="2">
                  <c:v>NJALA</c:v>
                </c:pt>
                <c:pt idx="3">
                  <c:v>KENEMA</c:v>
                </c:pt>
                <c:pt idx="4">
                  <c:v>KABALA</c:v>
                </c:pt>
                <c:pt idx="5">
                  <c:v>MAGBOSI</c:v>
                </c:pt>
                <c:pt idx="6">
                  <c:v>TEKO</c:v>
                </c:pt>
              </c:strCache>
            </c:strRef>
          </c:cat>
          <c:val>
            <c:numRef>
              <c:f>Sheet3!$AA$88:$AA$94</c:f>
              <c:numCache>
                <c:formatCode>General</c:formatCode>
                <c:ptCount val="7"/>
                <c:pt idx="0">
                  <c:v>10</c:v>
                </c:pt>
                <c:pt idx="1">
                  <c:v>13</c:v>
                </c:pt>
                <c:pt idx="2">
                  <c:v>9</c:v>
                </c:pt>
                <c:pt idx="3">
                  <c:v>2</c:v>
                </c:pt>
                <c:pt idx="4">
                  <c:v>4</c:v>
                </c:pt>
                <c:pt idx="5">
                  <c:v>3</c:v>
                </c:pt>
                <c:pt idx="6">
                  <c:v>8</c:v>
                </c:pt>
              </c:numCache>
            </c:numRef>
          </c:val>
          <c:extLst>
            <c:ext xmlns:c16="http://schemas.microsoft.com/office/drawing/2014/chart" uri="{C3380CC4-5D6E-409C-BE32-E72D297353CC}">
              <c16:uniqueId val="{00000000-F3F5-4267-920E-527975371EF3}"/>
            </c:ext>
          </c:extLst>
        </c:ser>
        <c:ser>
          <c:idx val="1"/>
          <c:order val="1"/>
          <c:tx>
            <c:strRef>
              <c:f>Sheet3!$AB$87</c:f>
              <c:strCache>
                <c:ptCount val="1"/>
                <c:pt idx="0">
                  <c:v>Female</c:v>
                </c:pt>
              </c:strCache>
            </c:strRef>
          </c:tx>
          <c:spPr>
            <a:pattFill prst="dkHorz">
              <a:fgClr>
                <a:srgbClr val="00B0F0"/>
              </a:fgClr>
              <a:bgClr>
                <a:sysClr val="window" lastClr="FFFFFF"/>
              </a:bgClr>
            </a:pattFill>
            <a:ln w="22225">
              <a:solidFill>
                <a:schemeClr val="tx1"/>
              </a:solidFill>
            </a:ln>
            <a:effectLst/>
          </c:spPr>
          <c:invertIfNegative val="0"/>
          <c:cat>
            <c:strRef>
              <c:f>Sheet3!$Z$88:$Z$94</c:f>
              <c:strCache>
                <c:ptCount val="7"/>
                <c:pt idx="0">
                  <c:v>HQ</c:v>
                </c:pt>
                <c:pt idx="1">
                  <c:v>ROKUPR</c:v>
                </c:pt>
                <c:pt idx="2">
                  <c:v>NJALA</c:v>
                </c:pt>
                <c:pt idx="3">
                  <c:v>KENEMA</c:v>
                </c:pt>
                <c:pt idx="4">
                  <c:v>KABALA</c:v>
                </c:pt>
                <c:pt idx="5">
                  <c:v>MAGBOSI</c:v>
                </c:pt>
                <c:pt idx="6">
                  <c:v>TEKO</c:v>
                </c:pt>
              </c:strCache>
            </c:strRef>
          </c:cat>
          <c:val>
            <c:numRef>
              <c:f>Sheet3!$AB$88:$AB$94</c:f>
              <c:numCache>
                <c:formatCode>General</c:formatCode>
                <c:ptCount val="7"/>
                <c:pt idx="0">
                  <c:v>3</c:v>
                </c:pt>
                <c:pt idx="1">
                  <c:v>2</c:v>
                </c:pt>
                <c:pt idx="2">
                  <c:v>5</c:v>
                </c:pt>
                <c:pt idx="3">
                  <c:v>1</c:v>
                </c:pt>
                <c:pt idx="4">
                  <c:v>3</c:v>
                </c:pt>
                <c:pt idx="5">
                  <c:v>0</c:v>
                </c:pt>
                <c:pt idx="6">
                  <c:v>1</c:v>
                </c:pt>
              </c:numCache>
            </c:numRef>
          </c:val>
          <c:extLst>
            <c:ext xmlns:c16="http://schemas.microsoft.com/office/drawing/2014/chart" uri="{C3380CC4-5D6E-409C-BE32-E72D297353CC}">
              <c16:uniqueId val="{00000001-F3F5-4267-920E-527975371EF3}"/>
            </c:ext>
          </c:extLst>
        </c:ser>
        <c:ser>
          <c:idx val="2"/>
          <c:order val="2"/>
          <c:tx>
            <c:strRef>
              <c:f>Sheet3!$AC$87</c:f>
              <c:strCache>
                <c:ptCount val="1"/>
                <c:pt idx="0">
                  <c:v>Total</c:v>
                </c:pt>
              </c:strCache>
            </c:strRef>
          </c:tx>
          <c:spPr>
            <a:solidFill>
              <a:srgbClr val="5B9BD5"/>
            </a:solidFill>
            <a:ln w="22225">
              <a:solidFill>
                <a:schemeClr val="tx1"/>
              </a:solidFill>
            </a:ln>
            <a:effectLst/>
          </c:spPr>
          <c:invertIfNegative val="0"/>
          <c:cat>
            <c:strRef>
              <c:f>Sheet3!$Z$88:$Z$94</c:f>
              <c:strCache>
                <c:ptCount val="7"/>
                <c:pt idx="0">
                  <c:v>HQ</c:v>
                </c:pt>
                <c:pt idx="1">
                  <c:v>ROKUPR</c:v>
                </c:pt>
                <c:pt idx="2">
                  <c:v>NJALA</c:v>
                </c:pt>
                <c:pt idx="3">
                  <c:v>KENEMA</c:v>
                </c:pt>
                <c:pt idx="4">
                  <c:v>KABALA</c:v>
                </c:pt>
                <c:pt idx="5">
                  <c:v>MAGBOSI</c:v>
                </c:pt>
                <c:pt idx="6">
                  <c:v>TEKO</c:v>
                </c:pt>
              </c:strCache>
            </c:strRef>
          </c:cat>
          <c:val>
            <c:numRef>
              <c:f>Sheet3!$AC$88:$AC$94</c:f>
              <c:numCache>
                <c:formatCode>General</c:formatCode>
                <c:ptCount val="7"/>
                <c:pt idx="0">
                  <c:v>13</c:v>
                </c:pt>
                <c:pt idx="1">
                  <c:v>15</c:v>
                </c:pt>
                <c:pt idx="2">
                  <c:v>14</c:v>
                </c:pt>
                <c:pt idx="3">
                  <c:v>3</c:v>
                </c:pt>
                <c:pt idx="4">
                  <c:v>7</c:v>
                </c:pt>
                <c:pt idx="5">
                  <c:v>3</c:v>
                </c:pt>
                <c:pt idx="6">
                  <c:v>9</c:v>
                </c:pt>
              </c:numCache>
            </c:numRef>
          </c:val>
          <c:extLst>
            <c:ext xmlns:c16="http://schemas.microsoft.com/office/drawing/2014/chart" uri="{C3380CC4-5D6E-409C-BE32-E72D297353CC}">
              <c16:uniqueId val="{00000002-F3F5-4267-920E-527975371EF3}"/>
            </c:ext>
          </c:extLst>
        </c:ser>
        <c:dLbls>
          <c:showLegendKey val="0"/>
          <c:showVal val="0"/>
          <c:showCatName val="0"/>
          <c:showSerName val="0"/>
          <c:showPercent val="0"/>
          <c:showBubbleSize val="0"/>
        </c:dLbls>
        <c:gapWidth val="219"/>
        <c:overlap val="-27"/>
        <c:axId val="1729966575"/>
        <c:axId val="1729966991"/>
      </c:barChart>
      <c:catAx>
        <c:axId val="172996657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29966991"/>
        <c:crosses val="autoZero"/>
        <c:auto val="1"/>
        <c:lblAlgn val="ctr"/>
        <c:lblOffset val="100"/>
        <c:noMultiLvlLbl val="0"/>
      </c:catAx>
      <c:valAx>
        <c:axId val="1729966991"/>
        <c:scaling>
          <c:orientation val="minMax"/>
        </c:scaling>
        <c:delete val="1"/>
        <c:axPos val="l"/>
        <c:numFmt formatCode="General" sourceLinked="1"/>
        <c:majorTickMark val="none"/>
        <c:minorTickMark val="none"/>
        <c:tickLblPos val="nextTo"/>
        <c:crossAx val="1729966575"/>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1600" b="1"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pPr>
      <a:endParaRPr lang="en-US"/>
    </a:p>
  </c:txPr>
  <c:externalData r:id="rId4">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Sheet3!$AA$105</c:f>
              <c:strCache>
                <c:ptCount val="1"/>
                <c:pt idx="0">
                  <c:v>Male</c:v>
                </c:pt>
              </c:strCache>
            </c:strRef>
          </c:tx>
          <c:spPr>
            <a:pattFill prst="wdDnDiag">
              <a:fgClr>
                <a:srgbClr val="FFC000"/>
              </a:fgClr>
              <a:bgClr>
                <a:sysClr val="window" lastClr="FFFFFF"/>
              </a:bgClr>
            </a:pattFill>
            <a:ln w="22225">
              <a:solidFill>
                <a:schemeClr val="tx1"/>
              </a:solidFill>
            </a:ln>
            <a:effectLst/>
          </c:spPr>
          <c:invertIfNegative val="0"/>
          <c:cat>
            <c:strRef>
              <c:f>Sheet3!$Z$106:$Z$112</c:f>
              <c:strCache>
                <c:ptCount val="7"/>
                <c:pt idx="0">
                  <c:v>HQ</c:v>
                </c:pt>
                <c:pt idx="1">
                  <c:v>ROKUPR</c:v>
                </c:pt>
                <c:pt idx="2">
                  <c:v>NJALA</c:v>
                </c:pt>
                <c:pt idx="3">
                  <c:v>KENEMA</c:v>
                </c:pt>
                <c:pt idx="4">
                  <c:v>KABALA</c:v>
                </c:pt>
                <c:pt idx="5">
                  <c:v>MAGBOSI</c:v>
                </c:pt>
                <c:pt idx="6">
                  <c:v>TEKO</c:v>
                </c:pt>
              </c:strCache>
            </c:strRef>
          </c:cat>
          <c:val>
            <c:numRef>
              <c:f>Sheet3!$AA$106:$AA$112</c:f>
              <c:numCache>
                <c:formatCode>General</c:formatCode>
                <c:ptCount val="7"/>
                <c:pt idx="0">
                  <c:v>2</c:v>
                </c:pt>
                <c:pt idx="1">
                  <c:v>6</c:v>
                </c:pt>
                <c:pt idx="2">
                  <c:v>4</c:v>
                </c:pt>
                <c:pt idx="3">
                  <c:v>4</c:v>
                </c:pt>
                <c:pt idx="4">
                  <c:v>0</c:v>
                </c:pt>
                <c:pt idx="5">
                  <c:v>1</c:v>
                </c:pt>
                <c:pt idx="6">
                  <c:v>2</c:v>
                </c:pt>
              </c:numCache>
            </c:numRef>
          </c:val>
          <c:extLst>
            <c:ext xmlns:c16="http://schemas.microsoft.com/office/drawing/2014/chart" uri="{C3380CC4-5D6E-409C-BE32-E72D297353CC}">
              <c16:uniqueId val="{00000000-7D55-401B-B603-D5A4DC88D922}"/>
            </c:ext>
          </c:extLst>
        </c:ser>
        <c:ser>
          <c:idx val="1"/>
          <c:order val="1"/>
          <c:tx>
            <c:strRef>
              <c:f>Sheet3!$AB$105</c:f>
              <c:strCache>
                <c:ptCount val="1"/>
                <c:pt idx="0">
                  <c:v>Female</c:v>
                </c:pt>
              </c:strCache>
            </c:strRef>
          </c:tx>
          <c:spPr>
            <a:pattFill prst="dkHorz">
              <a:fgClr>
                <a:srgbClr val="00B050"/>
              </a:fgClr>
              <a:bgClr>
                <a:sysClr val="window" lastClr="FFFFFF"/>
              </a:bgClr>
            </a:pattFill>
            <a:ln w="22225">
              <a:solidFill>
                <a:schemeClr val="tx1"/>
              </a:solidFill>
            </a:ln>
            <a:effectLst/>
          </c:spPr>
          <c:invertIfNegative val="0"/>
          <c:cat>
            <c:strRef>
              <c:f>Sheet3!$Z$106:$Z$112</c:f>
              <c:strCache>
                <c:ptCount val="7"/>
                <c:pt idx="0">
                  <c:v>HQ</c:v>
                </c:pt>
                <c:pt idx="1">
                  <c:v>ROKUPR</c:v>
                </c:pt>
                <c:pt idx="2">
                  <c:v>NJALA</c:v>
                </c:pt>
                <c:pt idx="3">
                  <c:v>KENEMA</c:v>
                </c:pt>
                <c:pt idx="4">
                  <c:v>KABALA</c:v>
                </c:pt>
                <c:pt idx="5">
                  <c:v>MAGBOSI</c:v>
                </c:pt>
                <c:pt idx="6">
                  <c:v>TEKO</c:v>
                </c:pt>
              </c:strCache>
            </c:strRef>
          </c:cat>
          <c:val>
            <c:numRef>
              <c:f>Sheet3!$AB$106:$AB$112</c:f>
              <c:numCache>
                <c:formatCode>General</c:formatCode>
                <c:ptCount val="7"/>
                <c:pt idx="0">
                  <c:v>1</c:v>
                </c:pt>
                <c:pt idx="1">
                  <c:v>0</c:v>
                </c:pt>
                <c:pt idx="2">
                  <c:v>2</c:v>
                </c:pt>
                <c:pt idx="3">
                  <c:v>0</c:v>
                </c:pt>
                <c:pt idx="4">
                  <c:v>0</c:v>
                </c:pt>
                <c:pt idx="5">
                  <c:v>0</c:v>
                </c:pt>
                <c:pt idx="6">
                  <c:v>1</c:v>
                </c:pt>
              </c:numCache>
            </c:numRef>
          </c:val>
          <c:extLst>
            <c:ext xmlns:c16="http://schemas.microsoft.com/office/drawing/2014/chart" uri="{C3380CC4-5D6E-409C-BE32-E72D297353CC}">
              <c16:uniqueId val="{00000001-7D55-401B-B603-D5A4DC88D922}"/>
            </c:ext>
          </c:extLst>
        </c:ser>
        <c:ser>
          <c:idx val="2"/>
          <c:order val="2"/>
          <c:tx>
            <c:strRef>
              <c:f>Sheet3!$AC$105</c:f>
              <c:strCache>
                <c:ptCount val="1"/>
                <c:pt idx="0">
                  <c:v>Total</c:v>
                </c:pt>
              </c:strCache>
            </c:strRef>
          </c:tx>
          <c:spPr>
            <a:pattFill prst="wdUpDiag">
              <a:fgClr>
                <a:srgbClr val="00B050"/>
              </a:fgClr>
              <a:bgClr>
                <a:sysClr val="window" lastClr="FFFFFF"/>
              </a:bgClr>
            </a:pattFill>
            <a:ln w="22225">
              <a:solidFill>
                <a:schemeClr val="tx1"/>
              </a:solidFill>
            </a:ln>
            <a:effectLst/>
          </c:spPr>
          <c:invertIfNegative val="0"/>
          <c:cat>
            <c:strRef>
              <c:f>Sheet3!$Z$106:$Z$112</c:f>
              <c:strCache>
                <c:ptCount val="7"/>
                <c:pt idx="0">
                  <c:v>HQ</c:v>
                </c:pt>
                <c:pt idx="1">
                  <c:v>ROKUPR</c:v>
                </c:pt>
                <c:pt idx="2">
                  <c:v>NJALA</c:v>
                </c:pt>
                <c:pt idx="3">
                  <c:v>KENEMA</c:v>
                </c:pt>
                <c:pt idx="4">
                  <c:v>KABALA</c:v>
                </c:pt>
                <c:pt idx="5">
                  <c:v>MAGBOSI</c:v>
                </c:pt>
                <c:pt idx="6">
                  <c:v>TEKO</c:v>
                </c:pt>
              </c:strCache>
            </c:strRef>
          </c:cat>
          <c:val>
            <c:numRef>
              <c:f>Sheet3!$AC$106:$AC$112</c:f>
              <c:numCache>
                <c:formatCode>General</c:formatCode>
                <c:ptCount val="7"/>
                <c:pt idx="0">
                  <c:v>3</c:v>
                </c:pt>
                <c:pt idx="1">
                  <c:v>6</c:v>
                </c:pt>
                <c:pt idx="2">
                  <c:v>6</c:v>
                </c:pt>
                <c:pt idx="3">
                  <c:v>4</c:v>
                </c:pt>
                <c:pt idx="4">
                  <c:v>0</c:v>
                </c:pt>
                <c:pt idx="5">
                  <c:v>1</c:v>
                </c:pt>
                <c:pt idx="6">
                  <c:v>3</c:v>
                </c:pt>
              </c:numCache>
            </c:numRef>
          </c:val>
          <c:extLst>
            <c:ext xmlns:c16="http://schemas.microsoft.com/office/drawing/2014/chart" uri="{C3380CC4-5D6E-409C-BE32-E72D297353CC}">
              <c16:uniqueId val="{00000002-7D55-401B-B603-D5A4DC88D922}"/>
            </c:ext>
          </c:extLst>
        </c:ser>
        <c:dLbls>
          <c:showLegendKey val="0"/>
          <c:showVal val="0"/>
          <c:showCatName val="0"/>
          <c:showSerName val="0"/>
          <c:showPercent val="0"/>
          <c:showBubbleSize val="0"/>
        </c:dLbls>
        <c:gapWidth val="219"/>
        <c:overlap val="-27"/>
        <c:axId val="1783516559"/>
        <c:axId val="1783515311"/>
      </c:barChart>
      <c:catAx>
        <c:axId val="178351655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83515311"/>
        <c:crosses val="autoZero"/>
        <c:auto val="1"/>
        <c:lblAlgn val="ctr"/>
        <c:lblOffset val="100"/>
        <c:noMultiLvlLbl val="0"/>
      </c:catAx>
      <c:valAx>
        <c:axId val="1783515311"/>
        <c:scaling>
          <c:orientation val="minMax"/>
        </c:scaling>
        <c:delete val="1"/>
        <c:axPos val="l"/>
        <c:numFmt formatCode="General" sourceLinked="1"/>
        <c:majorTickMark val="none"/>
        <c:minorTickMark val="none"/>
        <c:tickLblPos val="nextTo"/>
        <c:crossAx val="1783516559"/>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1600" b="1"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pPr>
      <a:endParaRPr lang="en-US"/>
    </a:p>
  </c:txPr>
  <c:externalData r:id="rId4">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r>
              <a:rPr lang="en-US" sz="1800" b="1" dirty="0"/>
              <a:t>2020 Staff Attrition</a:t>
            </a:r>
          </a:p>
        </c:rich>
      </c:tx>
      <c:layout>
        <c:manualLayout>
          <c:xMode val="edge"/>
          <c:yMode val="edge"/>
          <c:x val="0.58715524043018485"/>
          <c:y val="7.8703703703703706E-2"/>
        </c:manualLayout>
      </c:layout>
      <c:overlay val="0"/>
      <c:spPr>
        <a:noFill/>
        <a:ln>
          <a:noFill/>
        </a:ln>
        <a:effectLst/>
      </c:spPr>
      <c:txPr>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6.4476486505091371E-2"/>
          <c:y val="5.8564814814814813E-2"/>
          <c:w val="0.90593373541824418"/>
          <c:h val="0.77661944768865609"/>
        </c:manualLayout>
      </c:layout>
      <c:barChart>
        <c:barDir val="col"/>
        <c:grouping val="clustered"/>
        <c:varyColors val="0"/>
        <c:ser>
          <c:idx val="0"/>
          <c:order val="0"/>
          <c:tx>
            <c:strRef>
              <c:f>Sheet2!$G$4</c:f>
              <c:strCache>
                <c:ptCount val="1"/>
                <c:pt idx="0">
                  <c:v>Staff Attrition</c:v>
                </c:pt>
              </c:strCache>
            </c:strRef>
          </c:tx>
          <c:spPr>
            <a:pattFill prst="lgCheck">
              <a:fgClr>
                <a:srgbClr val="FFC000"/>
              </a:fgClr>
              <a:bgClr>
                <a:schemeClr val="bg1"/>
              </a:bgClr>
            </a:pattFill>
            <a:ln w="19050">
              <a:solidFill>
                <a:schemeClr val="tx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Sheet2!$F$5:$F$11</c:f>
              <c:strCache>
                <c:ptCount val="7"/>
                <c:pt idx="0">
                  <c:v>HQ</c:v>
                </c:pt>
                <c:pt idx="1">
                  <c:v>Rokupr</c:v>
                </c:pt>
                <c:pt idx="2">
                  <c:v>Njala</c:v>
                </c:pt>
                <c:pt idx="3">
                  <c:v>Kenema</c:v>
                </c:pt>
                <c:pt idx="4">
                  <c:v>Kabala</c:v>
                </c:pt>
                <c:pt idx="5">
                  <c:v>Magbosi</c:v>
                </c:pt>
                <c:pt idx="6">
                  <c:v>Teko</c:v>
                </c:pt>
              </c:strCache>
            </c:strRef>
          </c:cat>
          <c:val>
            <c:numRef>
              <c:f>Sheet2!$G$5:$G$11</c:f>
              <c:numCache>
                <c:formatCode>General</c:formatCode>
                <c:ptCount val="7"/>
                <c:pt idx="0">
                  <c:v>2</c:v>
                </c:pt>
                <c:pt idx="1">
                  <c:v>18</c:v>
                </c:pt>
                <c:pt idx="2">
                  <c:v>22</c:v>
                </c:pt>
                <c:pt idx="3">
                  <c:v>0</c:v>
                </c:pt>
                <c:pt idx="4">
                  <c:v>1</c:v>
                </c:pt>
                <c:pt idx="5">
                  <c:v>1</c:v>
                </c:pt>
                <c:pt idx="6">
                  <c:v>1</c:v>
                </c:pt>
              </c:numCache>
            </c:numRef>
          </c:val>
          <c:extLst>
            <c:ext xmlns:c16="http://schemas.microsoft.com/office/drawing/2014/chart" uri="{C3380CC4-5D6E-409C-BE32-E72D297353CC}">
              <c16:uniqueId val="{00000000-7EF1-468D-8A38-FCCD2E714D0E}"/>
            </c:ext>
          </c:extLst>
        </c:ser>
        <c:dLbls>
          <c:dLblPos val="outEnd"/>
          <c:showLegendKey val="0"/>
          <c:showVal val="1"/>
          <c:showCatName val="0"/>
          <c:showSerName val="0"/>
          <c:showPercent val="0"/>
          <c:showBubbleSize val="0"/>
        </c:dLbls>
        <c:gapWidth val="219"/>
        <c:overlap val="-27"/>
        <c:axId val="1244400704"/>
        <c:axId val="1244408608"/>
      </c:barChart>
      <c:catAx>
        <c:axId val="12444007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crossAx val="1244408608"/>
        <c:crosses val="autoZero"/>
        <c:auto val="1"/>
        <c:lblAlgn val="ctr"/>
        <c:lblOffset val="100"/>
        <c:noMultiLvlLbl val="0"/>
      </c:catAx>
      <c:valAx>
        <c:axId val="1244408608"/>
        <c:scaling>
          <c:orientation val="minMax"/>
        </c:scaling>
        <c:delete val="1"/>
        <c:axPos val="l"/>
        <c:numFmt formatCode="General" sourceLinked="1"/>
        <c:majorTickMark val="none"/>
        <c:minorTickMark val="none"/>
        <c:tickLblPos val="nextTo"/>
        <c:crossAx val="124440070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r>
              <a:rPr lang="en-US" sz="1800" b="1" dirty="0"/>
              <a:t>2021 Staff Attrition</a:t>
            </a:r>
          </a:p>
        </c:rich>
      </c:tx>
      <c:layout>
        <c:manualLayout>
          <c:xMode val="edge"/>
          <c:yMode val="edge"/>
          <c:x val="0.58289579123406032"/>
          <c:y val="5.9322232262805419E-2"/>
        </c:manualLayout>
      </c:layout>
      <c:overlay val="0"/>
      <c:spPr>
        <a:noFill/>
        <a:ln>
          <a:noFill/>
        </a:ln>
        <a:effectLst/>
      </c:spPr>
      <c:txPr>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6.6580927384076991E-2"/>
          <c:y val="6.3194444444444442E-2"/>
          <c:w val="0.90286351706036749"/>
          <c:h val="0.79337354610542787"/>
        </c:manualLayout>
      </c:layout>
      <c:barChart>
        <c:barDir val="col"/>
        <c:grouping val="clustered"/>
        <c:varyColors val="0"/>
        <c:ser>
          <c:idx val="0"/>
          <c:order val="0"/>
          <c:tx>
            <c:strRef>
              <c:f>Sheet2!$J$4</c:f>
              <c:strCache>
                <c:ptCount val="1"/>
                <c:pt idx="0">
                  <c:v>Staff Attrition</c:v>
                </c:pt>
              </c:strCache>
            </c:strRef>
          </c:tx>
          <c:spPr>
            <a:pattFill prst="lgCheck">
              <a:fgClr>
                <a:srgbClr val="FFC000"/>
              </a:fgClr>
              <a:bgClr>
                <a:schemeClr val="bg1"/>
              </a:bgClr>
            </a:pattFill>
            <a:ln w="19050">
              <a:solidFill>
                <a:schemeClr val="tx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Sheet2!$I$5:$I$11</c:f>
              <c:strCache>
                <c:ptCount val="7"/>
                <c:pt idx="0">
                  <c:v>HQ</c:v>
                </c:pt>
                <c:pt idx="1">
                  <c:v>Rokupr</c:v>
                </c:pt>
                <c:pt idx="2">
                  <c:v>Njala</c:v>
                </c:pt>
                <c:pt idx="3">
                  <c:v>Kenema</c:v>
                </c:pt>
                <c:pt idx="4">
                  <c:v>Kabala</c:v>
                </c:pt>
                <c:pt idx="5">
                  <c:v>Magbosi</c:v>
                </c:pt>
                <c:pt idx="6">
                  <c:v>Teko</c:v>
                </c:pt>
              </c:strCache>
            </c:strRef>
          </c:cat>
          <c:val>
            <c:numRef>
              <c:f>Sheet2!$J$5:$J$11</c:f>
              <c:numCache>
                <c:formatCode>General</c:formatCode>
                <c:ptCount val="7"/>
                <c:pt idx="0">
                  <c:v>6</c:v>
                </c:pt>
                <c:pt idx="1">
                  <c:v>5</c:v>
                </c:pt>
                <c:pt idx="2">
                  <c:v>11</c:v>
                </c:pt>
                <c:pt idx="3">
                  <c:v>2</c:v>
                </c:pt>
                <c:pt idx="4">
                  <c:v>0</c:v>
                </c:pt>
                <c:pt idx="5">
                  <c:v>2</c:v>
                </c:pt>
                <c:pt idx="6">
                  <c:v>0</c:v>
                </c:pt>
              </c:numCache>
            </c:numRef>
          </c:val>
          <c:extLst>
            <c:ext xmlns:c16="http://schemas.microsoft.com/office/drawing/2014/chart" uri="{C3380CC4-5D6E-409C-BE32-E72D297353CC}">
              <c16:uniqueId val="{00000000-F5D3-4536-BC1C-1EFAC0E185C3}"/>
            </c:ext>
          </c:extLst>
        </c:ser>
        <c:dLbls>
          <c:showLegendKey val="0"/>
          <c:showVal val="0"/>
          <c:showCatName val="0"/>
          <c:showSerName val="0"/>
          <c:showPercent val="0"/>
          <c:showBubbleSize val="0"/>
        </c:dLbls>
        <c:gapWidth val="219"/>
        <c:overlap val="-27"/>
        <c:axId val="1151602960"/>
        <c:axId val="1163202592"/>
      </c:barChart>
      <c:catAx>
        <c:axId val="11516029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crossAx val="1163202592"/>
        <c:crosses val="autoZero"/>
        <c:auto val="1"/>
        <c:lblAlgn val="ctr"/>
        <c:lblOffset val="100"/>
        <c:noMultiLvlLbl val="0"/>
      </c:catAx>
      <c:valAx>
        <c:axId val="1163202592"/>
        <c:scaling>
          <c:orientation val="minMax"/>
        </c:scaling>
        <c:delete val="1"/>
        <c:axPos val="l"/>
        <c:numFmt formatCode="General" sourceLinked="1"/>
        <c:majorTickMark val="none"/>
        <c:minorTickMark val="none"/>
        <c:tickLblPos val="nextTo"/>
        <c:crossAx val="1151602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r>
              <a:rPr lang="en-US" sz="1800" b="1" dirty="0"/>
              <a:t>2022 Staff Attrition</a:t>
            </a:r>
          </a:p>
        </c:rich>
      </c:tx>
      <c:layout>
        <c:manualLayout>
          <c:xMode val="edge"/>
          <c:yMode val="edge"/>
          <c:x val="0.55460058290259728"/>
          <c:y val="0.12037041424993229"/>
        </c:manualLayout>
      </c:layout>
      <c:overlay val="0"/>
      <c:spPr>
        <a:noFill/>
        <a:ln>
          <a:noFill/>
        </a:ln>
        <a:effectLst/>
      </c:spPr>
      <c:txPr>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5.2140050660222204E-2"/>
          <c:y val="5.3935185185185176E-2"/>
          <c:w val="0.91830991576019416"/>
          <c:h val="0.78773942393533969"/>
        </c:manualLayout>
      </c:layout>
      <c:barChart>
        <c:barDir val="col"/>
        <c:grouping val="clustered"/>
        <c:varyColors val="0"/>
        <c:ser>
          <c:idx val="0"/>
          <c:order val="0"/>
          <c:tx>
            <c:strRef>
              <c:f>Sheet2!$M$4</c:f>
              <c:strCache>
                <c:ptCount val="1"/>
                <c:pt idx="0">
                  <c:v>Staff Attrition</c:v>
                </c:pt>
              </c:strCache>
            </c:strRef>
          </c:tx>
          <c:spPr>
            <a:pattFill prst="sphere">
              <a:fgClr>
                <a:srgbClr val="00B050"/>
              </a:fgClr>
              <a:bgClr>
                <a:schemeClr val="bg1"/>
              </a:bgClr>
            </a:pattFill>
            <a:ln w="19050">
              <a:solidFill>
                <a:schemeClr val="tx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Sheet2!$L$5:$L$11</c:f>
              <c:strCache>
                <c:ptCount val="7"/>
                <c:pt idx="0">
                  <c:v>HQ</c:v>
                </c:pt>
                <c:pt idx="1">
                  <c:v>Rokupr</c:v>
                </c:pt>
                <c:pt idx="2">
                  <c:v>Njala</c:v>
                </c:pt>
                <c:pt idx="3">
                  <c:v>Kenema</c:v>
                </c:pt>
                <c:pt idx="4">
                  <c:v>Kabala</c:v>
                </c:pt>
                <c:pt idx="5">
                  <c:v>Magbosi</c:v>
                </c:pt>
                <c:pt idx="6">
                  <c:v>Teko</c:v>
                </c:pt>
              </c:strCache>
            </c:strRef>
          </c:cat>
          <c:val>
            <c:numRef>
              <c:f>Sheet2!$M$5:$M$11</c:f>
              <c:numCache>
                <c:formatCode>General</c:formatCode>
                <c:ptCount val="7"/>
                <c:pt idx="0">
                  <c:v>5</c:v>
                </c:pt>
                <c:pt idx="1">
                  <c:v>7</c:v>
                </c:pt>
                <c:pt idx="2">
                  <c:v>8</c:v>
                </c:pt>
                <c:pt idx="3">
                  <c:v>2</c:v>
                </c:pt>
                <c:pt idx="4">
                  <c:v>0</c:v>
                </c:pt>
                <c:pt idx="5">
                  <c:v>0</c:v>
                </c:pt>
                <c:pt idx="6">
                  <c:v>0</c:v>
                </c:pt>
              </c:numCache>
            </c:numRef>
          </c:val>
          <c:extLst>
            <c:ext xmlns:c16="http://schemas.microsoft.com/office/drawing/2014/chart" uri="{C3380CC4-5D6E-409C-BE32-E72D297353CC}">
              <c16:uniqueId val="{00000000-162E-4D9A-9197-5773A0B24549}"/>
            </c:ext>
          </c:extLst>
        </c:ser>
        <c:dLbls>
          <c:dLblPos val="outEnd"/>
          <c:showLegendKey val="0"/>
          <c:showVal val="1"/>
          <c:showCatName val="0"/>
          <c:showSerName val="0"/>
          <c:showPercent val="0"/>
          <c:showBubbleSize val="0"/>
        </c:dLbls>
        <c:gapWidth val="219"/>
        <c:overlap val="-27"/>
        <c:axId val="852389568"/>
        <c:axId val="852392064"/>
      </c:barChart>
      <c:catAx>
        <c:axId val="8523895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US"/>
          </a:p>
        </c:txPr>
        <c:crossAx val="852392064"/>
        <c:crosses val="autoZero"/>
        <c:auto val="1"/>
        <c:lblAlgn val="ctr"/>
        <c:lblOffset val="100"/>
        <c:noMultiLvlLbl val="0"/>
      </c:catAx>
      <c:valAx>
        <c:axId val="852392064"/>
        <c:scaling>
          <c:orientation val="minMax"/>
        </c:scaling>
        <c:delete val="1"/>
        <c:axPos val="l"/>
        <c:numFmt formatCode="General" sourceLinked="1"/>
        <c:majorTickMark val="none"/>
        <c:minorTickMark val="none"/>
        <c:tickLblPos val="nextTo"/>
        <c:crossAx val="85238956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r>
              <a:rPr lang="en-US" sz="1800" b="1" dirty="0"/>
              <a:t>2023 Staff Attrition</a:t>
            </a:r>
          </a:p>
        </c:rich>
      </c:tx>
      <c:layout>
        <c:manualLayout>
          <c:xMode val="edge"/>
          <c:yMode val="edge"/>
          <c:x val="0.59768139731719205"/>
          <c:y val="0.14346910791478859"/>
        </c:manualLayout>
      </c:layout>
      <c:overlay val="0"/>
      <c:spPr>
        <a:noFill/>
        <a:ln>
          <a:noFill/>
        </a:ln>
        <a:effectLst/>
      </c:spPr>
      <c:txPr>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3.0555555555555555E-2"/>
          <c:y val="4.4675925925925918E-2"/>
          <c:w val="0.93888888888888888"/>
          <c:h val="0.84792468649752117"/>
        </c:manualLayout>
      </c:layout>
      <c:barChart>
        <c:barDir val="col"/>
        <c:grouping val="clustered"/>
        <c:varyColors val="0"/>
        <c:ser>
          <c:idx val="0"/>
          <c:order val="0"/>
          <c:tx>
            <c:strRef>
              <c:f>Sheet2!$P$4</c:f>
              <c:strCache>
                <c:ptCount val="1"/>
                <c:pt idx="0">
                  <c:v>Staff Attrition</c:v>
                </c:pt>
              </c:strCache>
            </c:strRef>
          </c:tx>
          <c:spPr>
            <a:pattFill prst="pct80">
              <a:fgClr>
                <a:srgbClr val="0070C0"/>
              </a:fgClr>
              <a:bgClr>
                <a:schemeClr val="bg1"/>
              </a:bgClr>
            </a:pattFill>
            <a:ln w="19050">
              <a:solidFill>
                <a:schemeClr val="tx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Sheet2!$O$5:$O$11</c:f>
              <c:strCache>
                <c:ptCount val="7"/>
                <c:pt idx="0">
                  <c:v>HQ</c:v>
                </c:pt>
                <c:pt idx="1">
                  <c:v>Rokupr</c:v>
                </c:pt>
                <c:pt idx="2">
                  <c:v>Njala</c:v>
                </c:pt>
                <c:pt idx="3">
                  <c:v>Kenema</c:v>
                </c:pt>
                <c:pt idx="4">
                  <c:v>Kabala</c:v>
                </c:pt>
                <c:pt idx="5">
                  <c:v>Magbosi</c:v>
                </c:pt>
                <c:pt idx="6">
                  <c:v>Teko</c:v>
                </c:pt>
              </c:strCache>
            </c:strRef>
          </c:cat>
          <c:val>
            <c:numRef>
              <c:f>Sheet2!$P$5:$P$11</c:f>
              <c:numCache>
                <c:formatCode>General</c:formatCode>
                <c:ptCount val="7"/>
                <c:pt idx="0">
                  <c:v>5</c:v>
                </c:pt>
                <c:pt idx="1">
                  <c:v>5</c:v>
                </c:pt>
                <c:pt idx="2">
                  <c:v>6</c:v>
                </c:pt>
                <c:pt idx="3">
                  <c:v>2</c:v>
                </c:pt>
                <c:pt idx="4">
                  <c:v>1</c:v>
                </c:pt>
                <c:pt idx="5">
                  <c:v>2</c:v>
                </c:pt>
                <c:pt idx="6">
                  <c:v>1</c:v>
                </c:pt>
              </c:numCache>
            </c:numRef>
          </c:val>
          <c:extLst>
            <c:ext xmlns:c16="http://schemas.microsoft.com/office/drawing/2014/chart" uri="{C3380CC4-5D6E-409C-BE32-E72D297353CC}">
              <c16:uniqueId val="{00000000-83F9-4548-AE22-31680C9E811C}"/>
            </c:ext>
          </c:extLst>
        </c:ser>
        <c:dLbls>
          <c:dLblPos val="outEnd"/>
          <c:showLegendKey val="0"/>
          <c:showVal val="1"/>
          <c:showCatName val="0"/>
          <c:showSerName val="0"/>
          <c:showPercent val="0"/>
          <c:showBubbleSize val="0"/>
        </c:dLbls>
        <c:gapWidth val="219"/>
        <c:overlap val="-27"/>
        <c:axId val="1153824976"/>
        <c:axId val="1153827472"/>
      </c:barChart>
      <c:catAx>
        <c:axId val="11538249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crossAx val="1153827472"/>
        <c:crosses val="autoZero"/>
        <c:auto val="1"/>
        <c:lblAlgn val="ctr"/>
        <c:lblOffset val="100"/>
        <c:noMultiLvlLbl val="0"/>
      </c:catAx>
      <c:valAx>
        <c:axId val="1153827472"/>
        <c:scaling>
          <c:orientation val="minMax"/>
        </c:scaling>
        <c:delete val="1"/>
        <c:axPos val="l"/>
        <c:numFmt formatCode="General" sourceLinked="1"/>
        <c:majorTickMark val="none"/>
        <c:minorTickMark val="none"/>
        <c:tickLblPos val="nextTo"/>
        <c:crossAx val="115382497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r>
              <a:rPr lang="en-US" sz="1800" b="1"/>
              <a:t>2024 Staff Attrition</a:t>
            </a:r>
          </a:p>
        </c:rich>
      </c:tx>
      <c:layout>
        <c:manualLayout>
          <c:xMode val="edge"/>
          <c:yMode val="edge"/>
          <c:x val="0.48606445826254191"/>
          <c:y val="4.315696610612528E-2"/>
        </c:manualLayout>
      </c:layout>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3.0555555555555555E-2"/>
          <c:y val="3.2824074074074089E-2"/>
          <c:w val="0.93888888888888888"/>
          <c:h val="0.85119604841061536"/>
        </c:manualLayout>
      </c:layout>
      <c:barChart>
        <c:barDir val="col"/>
        <c:grouping val="clustered"/>
        <c:varyColors val="0"/>
        <c:ser>
          <c:idx val="0"/>
          <c:order val="0"/>
          <c:tx>
            <c:strRef>
              <c:f>Sheet2!$S$4</c:f>
              <c:strCache>
                <c:ptCount val="1"/>
                <c:pt idx="0">
                  <c:v>Staff Attrition</c:v>
                </c:pt>
              </c:strCache>
            </c:strRef>
          </c:tx>
          <c:spPr>
            <a:pattFill prst="sphere">
              <a:fgClr>
                <a:srgbClr val="0070C0"/>
              </a:fgClr>
              <a:bgClr>
                <a:schemeClr val="bg1"/>
              </a:bgClr>
            </a:pattFill>
            <a:ln w="19050">
              <a:solidFill>
                <a:schemeClr val="tx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Sheet2!$R$5:$R$11</c:f>
              <c:strCache>
                <c:ptCount val="7"/>
                <c:pt idx="0">
                  <c:v>HQ</c:v>
                </c:pt>
                <c:pt idx="1">
                  <c:v>Rokupr</c:v>
                </c:pt>
                <c:pt idx="2">
                  <c:v>Njala</c:v>
                </c:pt>
                <c:pt idx="3">
                  <c:v>Kenema</c:v>
                </c:pt>
                <c:pt idx="4">
                  <c:v>Kabala</c:v>
                </c:pt>
                <c:pt idx="5">
                  <c:v>Magbosi</c:v>
                </c:pt>
                <c:pt idx="6">
                  <c:v>Teko</c:v>
                </c:pt>
              </c:strCache>
            </c:strRef>
          </c:cat>
          <c:val>
            <c:numRef>
              <c:f>Sheet2!$S$5:$S$11</c:f>
              <c:numCache>
                <c:formatCode>General</c:formatCode>
                <c:ptCount val="7"/>
                <c:pt idx="0">
                  <c:v>4</c:v>
                </c:pt>
                <c:pt idx="1">
                  <c:v>12</c:v>
                </c:pt>
                <c:pt idx="2">
                  <c:v>7</c:v>
                </c:pt>
                <c:pt idx="3">
                  <c:v>2</c:v>
                </c:pt>
                <c:pt idx="4">
                  <c:v>1</c:v>
                </c:pt>
                <c:pt idx="5">
                  <c:v>2</c:v>
                </c:pt>
                <c:pt idx="6">
                  <c:v>1</c:v>
                </c:pt>
              </c:numCache>
            </c:numRef>
          </c:val>
          <c:extLst>
            <c:ext xmlns:c16="http://schemas.microsoft.com/office/drawing/2014/chart" uri="{C3380CC4-5D6E-409C-BE32-E72D297353CC}">
              <c16:uniqueId val="{00000000-85B1-4037-8790-C900FE5AE175}"/>
            </c:ext>
          </c:extLst>
        </c:ser>
        <c:dLbls>
          <c:showLegendKey val="0"/>
          <c:showVal val="0"/>
          <c:showCatName val="0"/>
          <c:showSerName val="0"/>
          <c:showPercent val="0"/>
          <c:showBubbleSize val="0"/>
        </c:dLbls>
        <c:gapWidth val="219"/>
        <c:overlap val="-27"/>
        <c:axId val="1162509664"/>
        <c:axId val="1162510912"/>
      </c:barChart>
      <c:catAx>
        <c:axId val="11625096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crossAx val="1162510912"/>
        <c:crosses val="autoZero"/>
        <c:auto val="1"/>
        <c:lblAlgn val="ctr"/>
        <c:lblOffset val="100"/>
        <c:noMultiLvlLbl val="0"/>
      </c:catAx>
      <c:valAx>
        <c:axId val="1162510912"/>
        <c:scaling>
          <c:orientation val="minMax"/>
        </c:scaling>
        <c:delete val="1"/>
        <c:axPos val="l"/>
        <c:numFmt formatCode="General" sourceLinked="1"/>
        <c:majorTickMark val="none"/>
        <c:minorTickMark val="none"/>
        <c:tickLblPos val="nextTo"/>
        <c:crossAx val="116250966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r>
              <a:rPr lang="en-US" sz="1800" b="1" dirty="0"/>
              <a:t>2025 Staff Attrition</a:t>
            </a:r>
          </a:p>
        </c:rich>
      </c:tx>
      <c:layout>
        <c:manualLayout>
          <c:xMode val="edge"/>
          <c:yMode val="edge"/>
          <c:x val="0.5738551040494938"/>
          <c:y val="9.2547218263707556E-2"/>
        </c:manualLayout>
      </c:layout>
      <c:overlay val="0"/>
      <c:spPr>
        <a:noFill/>
        <a:ln>
          <a:noFill/>
        </a:ln>
        <a:effectLst/>
      </c:spPr>
      <c:txPr>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3.0555555555555555E-2"/>
          <c:y val="4.0046296296296288E-2"/>
          <c:w val="0.93888888888888888"/>
          <c:h val="0.84397382618839312"/>
        </c:manualLayout>
      </c:layout>
      <c:barChart>
        <c:barDir val="col"/>
        <c:grouping val="clustered"/>
        <c:varyColors val="0"/>
        <c:ser>
          <c:idx val="0"/>
          <c:order val="0"/>
          <c:tx>
            <c:strRef>
              <c:f>Sheet2!$V$4</c:f>
              <c:strCache>
                <c:ptCount val="1"/>
                <c:pt idx="0">
                  <c:v>Staff Attrition</c:v>
                </c:pt>
              </c:strCache>
            </c:strRef>
          </c:tx>
          <c:spPr>
            <a:pattFill prst="pct30">
              <a:fgClr>
                <a:srgbClr val="0070C0"/>
              </a:fgClr>
              <a:bgClr>
                <a:schemeClr val="bg1"/>
              </a:bgClr>
            </a:pattFill>
            <a:ln w="19050">
              <a:solidFill>
                <a:schemeClr val="tx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Sheet2!$U$5:$U$11</c:f>
              <c:strCache>
                <c:ptCount val="7"/>
                <c:pt idx="0">
                  <c:v>HQ</c:v>
                </c:pt>
                <c:pt idx="1">
                  <c:v>Rokupr</c:v>
                </c:pt>
                <c:pt idx="2">
                  <c:v>Njala</c:v>
                </c:pt>
                <c:pt idx="3">
                  <c:v>Kenema</c:v>
                </c:pt>
                <c:pt idx="4">
                  <c:v>Kabala</c:v>
                </c:pt>
                <c:pt idx="5">
                  <c:v>Magbosi</c:v>
                </c:pt>
                <c:pt idx="6">
                  <c:v>Teko</c:v>
                </c:pt>
              </c:strCache>
            </c:strRef>
          </c:cat>
          <c:val>
            <c:numRef>
              <c:f>Sheet2!$V$5:$V$11</c:f>
              <c:numCache>
                <c:formatCode>General</c:formatCode>
                <c:ptCount val="7"/>
                <c:pt idx="0">
                  <c:v>3</c:v>
                </c:pt>
                <c:pt idx="1">
                  <c:v>4</c:v>
                </c:pt>
                <c:pt idx="2">
                  <c:v>7</c:v>
                </c:pt>
                <c:pt idx="3">
                  <c:v>3</c:v>
                </c:pt>
                <c:pt idx="4">
                  <c:v>1</c:v>
                </c:pt>
                <c:pt idx="5">
                  <c:v>0</c:v>
                </c:pt>
                <c:pt idx="6">
                  <c:v>2</c:v>
                </c:pt>
              </c:numCache>
            </c:numRef>
          </c:val>
          <c:extLst>
            <c:ext xmlns:c16="http://schemas.microsoft.com/office/drawing/2014/chart" uri="{C3380CC4-5D6E-409C-BE32-E72D297353CC}">
              <c16:uniqueId val="{00000000-AE0D-407B-B448-868983BD2BBF}"/>
            </c:ext>
          </c:extLst>
        </c:ser>
        <c:dLbls>
          <c:showLegendKey val="0"/>
          <c:showVal val="0"/>
          <c:showCatName val="0"/>
          <c:showSerName val="0"/>
          <c:showPercent val="0"/>
          <c:showBubbleSize val="0"/>
        </c:dLbls>
        <c:gapWidth val="219"/>
        <c:overlap val="-27"/>
        <c:axId val="852604576"/>
        <c:axId val="852604160"/>
      </c:barChart>
      <c:catAx>
        <c:axId val="8526045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crossAx val="852604160"/>
        <c:crosses val="autoZero"/>
        <c:auto val="1"/>
        <c:lblAlgn val="ctr"/>
        <c:lblOffset val="100"/>
        <c:noMultiLvlLbl val="0"/>
      </c:catAx>
      <c:valAx>
        <c:axId val="852604160"/>
        <c:scaling>
          <c:orientation val="minMax"/>
        </c:scaling>
        <c:delete val="1"/>
        <c:axPos val="l"/>
        <c:numFmt formatCode="General" sourceLinked="1"/>
        <c:majorTickMark val="none"/>
        <c:minorTickMark val="none"/>
        <c:tickLblPos val="nextTo"/>
        <c:crossAx val="85260457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r>
              <a:rPr lang="en-US" sz="1800" b="1" dirty="0"/>
              <a:t>2026 Staff Attrition</a:t>
            </a:r>
          </a:p>
        </c:rich>
      </c:tx>
      <c:layout>
        <c:manualLayout>
          <c:xMode val="edge"/>
          <c:yMode val="edge"/>
          <c:x val="0.52680838217906478"/>
          <c:y val="5.3312087829908275E-2"/>
        </c:manualLayout>
      </c:layout>
      <c:overlay val="0"/>
      <c:spPr>
        <a:noFill/>
        <a:ln>
          <a:noFill/>
        </a:ln>
        <a:effectLst/>
      </c:spPr>
      <c:txPr>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5.3914260717410324E-2"/>
          <c:y val="3.2824074074074089E-2"/>
          <c:w val="0.9155301837270341"/>
          <c:h val="0.81602609811985172"/>
        </c:manualLayout>
      </c:layout>
      <c:barChart>
        <c:barDir val="col"/>
        <c:grouping val="clustered"/>
        <c:varyColors val="0"/>
        <c:ser>
          <c:idx val="0"/>
          <c:order val="0"/>
          <c:tx>
            <c:strRef>
              <c:f>Sheet2!$Y$4</c:f>
              <c:strCache>
                <c:ptCount val="1"/>
                <c:pt idx="0">
                  <c:v>Staff Attrition</c:v>
                </c:pt>
              </c:strCache>
            </c:strRef>
          </c:tx>
          <c:spPr>
            <a:pattFill prst="pct80">
              <a:fgClr>
                <a:srgbClr val="00B050"/>
              </a:fgClr>
              <a:bgClr>
                <a:schemeClr val="bg1"/>
              </a:bgClr>
            </a:pattFill>
            <a:ln w="19050">
              <a:solidFill>
                <a:schemeClr val="tx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Sheet2!$X$5:$X$11</c:f>
              <c:strCache>
                <c:ptCount val="7"/>
                <c:pt idx="0">
                  <c:v>HQ</c:v>
                </c:pt>
                <c:pt idx="1">
                  <c:v>Rokupr</c:v>
                </c:pt>
                <c:pt idx="2">
                  <c:v>Njala</c:v>
                </c:pt>
                <c:pt idx="3">
                  <c:v>Kenema</c:v>
                </c:pt>
                <c:pt idx="4">
                  <c:v>Kabala</c:v>
                </c:pt>
                <c:pt idx="5">
                  <c:v>Magbosi</c:v>
                </c:pt>
                <c:pt idx="6">
                  <c:v>Teko</c:v>
                </c:pt>
              </c:strCache>
            </c:strRef>
          </c:cat>
          <c:val>
            <c:numRef>
              <c:f>Sheet2!$Y$5:$Y$11</c:f>
              <c:numCache>
                <c:formatCode>General</c:formatCode>
                <c:ptCount val="7"/>
                <c:pt idx="0">
                  <c:v>0</c:v>
                </c:pt>
                <c:pt idx="1">
                  <c:v>6</c:v>
                </c:pt>
                <c:pt idx="2">
                  <c:v>3</c:v>
                </c:pt>
                <c:pt idx="3">
                  <c:v>0</c:v>
                </c:pt>
                <c:pt idx="4">
                  <c:v>0</c:v>
                </c:pt>
                <c:pt idx="5">
                  <c:v>0</c:v>
                </c:pt>
                <c:pt idx="6">
                  <c:v>0</c:v>
                </c:pt>
              </c:numCache>
            </c:numRef>
          </c:val>
          <c:extLst>
            <c:ext xmlns:c16="http://schemas.microsoft.com/office/drawing/2014/chart" uri="{C3380CC4-5D6E-409C-BE32-E72D297353CC}">
              <c16:uniqueId val="{00000000-C568-4ADF-AF3E-399337D20A05}"/>
            </c:ext>
          </c:extLst>
        </c:ser>
        <c:dLbls>
          <c:showLegendKey val="0"/>
          <c:showVal val="0"/>
          <c:showCatName val="0"/>
          <c:showSerName val="0"/>
          <c:showPercent val="0"/>
          <c:showBubbleSize val="0"/>
        </c:dLbls>
        <c:gapWidth val="219"/>
        <c:overlap val="-27"/>
        <c:axId val="1250296096"/>
        <c:axId val="1250289440"/>
      </c:barChart>
      <c:catAx>
        <c:axId val="12502960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crossAx val="1250289440"/>
        <c:crosses val="autoZero"/>
        <c:auto val="1"/>
        <c:lblAlgn val="ctr"/>
        <c:lblOffset val="100"/>
        <c:noMultiLvlLbl val="0"/>
      </c:catAx>
      <c:valAx>
        <c:axId val="1250289440"/>
        <c:scaling>
          <c:orientation val="minMax"/>
        </c:scaling>
        <c:delete val="1"/>
        <c:axPos val="l"/>
        <c:numFmt formatCode="General" sourceLinked="1"/>
        <c:majorTickMark val="none"/>
        <c:minorTickMark val="none"/>
        <c:tickLblPos val="nextTo"/>
        <c:crossAx val="125029609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pattFill prst="lgCheck">
              <a:fgClr>
                <a:srgbClr val="00B0F0"/>
              </a:fgClr>
              <a:bgClr>
                <a:schemeClr val="bg1"/>
              </a:bgClr>
            </a:pattFill>
            <a:ln w="19050">
              <a:solidFill>
                <a:schemeClr val="tx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'cause of attrition'!$Z$4:$Z$7</c:f>
              <c:strCache>
                <c:ptCount val="4"/>
                <c:pt idx="0">
                  <c:v>Death</c:v>
                </c:pt>
                <c:pt idx="1">
                  <c:v>Retired</c:v>
                </c:pt>
                <c:pt idx="2">
                  <c:v>Resignation</c:v>
                </c:pt>
                <c:pt idx="3">
                  <c:v>Dismissed</c:v>
                </c:pt>
              </c:strCache>
            </c:strRef>
          </c:cat>
          <c:val>
            <c:numRef>
              <c:f>'cause of attrition'!$AA$4:$AA$7</c:f>
              <c:numCache>
                <c:formatCode>General</c:formatCode>
                <c:ptCount val="4"/>
                <c:pt idx="0">
                  <c:v>31</c:v>
                </c:pt>
                <c:pt idx="1">
                  <c:v>86</c:v>
                </c:pt>
                <c:pt idx="2">
                  <c:v>40</c:v>
                </c:pt>
                <c:pt idx="3">
                  <c:v>16</c:v>
                </c:pt>
              </c:numCache>
            </c:numRef>
          </c:val>
          <c:extLst>
            <c:ext xmlns:c16="http://schemas.microsoft.com/office/drawing/2014/chart" uri="{C3380CC4-5D6E-409C-BE32-E72D297353CC}">
              <c16:uniqueId val="{00000000-ECAE-44A5-9F1B-C8C0B13411CB}"/>
            </c:ext>
          </c:extLst>
        </c:ser>
        <c:dLbls>
          <c:showLegendKey val="0"/>
          <c:showVal val="0"/>
          <c:showCatName val="0"/>
          <c:showSerName val="0"/>
          <c:showPercent val="0"/>
          <c:showBubbleSize val="0"/>
        </c:dLbls>
        <c:gapWidth val="219"/>
        <c:overlap val="-27"/>
        <c:axId val="1603170896"/>
        <c:axId val="1603172560"/>
      </c:barChart>
      <c:catAx>
        <c:axId val="16031708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US"/>
          </a:p>
        </c:txPr>
        <c:crossAx val="1603172560"/>
        <c:crosses val="autoZero"/>
        <c:auto val="1"/>
        <c:lblAlgn val="ctr"/>
        <c:lblOffset val="100"/>
        <c:noMultiLvlLbl val="0"/>
      </c:catAx>
      <c:valAx>
        <c:axId val="1603172560"/>
        <c:scaling>
          <c:orientation val="minMax"/>
        </c:scaling>
        <c:delete val="1"/>
        <c:axPos val="l"/>
        <c:numFmt formatCode="General" sourceLinked="1"/>
        <c:majorTickMark val="none"/>
        <c:minorTickMark val="none"/>
        <c:tickLblPos val="nextTo"/>
        <c:crossAx val="160317089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435918258240385E-2"/>
          <c:y val="4.5977011494252873E-2"/>
          <c:w val="0.92495892753859743"/>
          <c:h val="0.87795917359859799"/>
        </c:manualLayout>
      </c:layout>
      <c:barChart>
        <c:barDir val="col"/>
        <c:grouping val="clustered"/>
        <c:varyColors val="0"/>
        <c:ser>
          <c:idx val="0"/>
          <c:order val="0"/>
          <c:tx>
            <c:strRef>
              <c:f>'cause of attrition'!$S$2</c:f>
              <c:strCache>
                <c:ptCount val="1"/>
                <c:pt idx="0">
                  <c:v>Death</c:v>
                </c:pt>
              </c:strCache>
            </c:strRef>
          </c:tx>
          <c:spPr>
            <a:pattFill prst="lgCheck">
              <a:fgClr>
                <a:srgbClr val="FFC000"/>
              </a:fgClr>
              <a:bgClr>
                <a:schemeClr val="bg1"/>
              </a:bgClr>
            </a:pattFill>
            <a:ln w="19050">
              <a:solidFill>
                <a:schemeClr val="tx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'cause of attrition'!$R$3:$R$9</c:f>
              <c:strCache>
                <c:ptCount val="7"/>
                <c:pt idx="0">
                  <c:v>2020</c:v>
                </c:pt>
                <c:pt idx="1">
                  <c:v>2021</c:v>
                </c:pt>
                <c:pt idx="2">
                  <c:v>2022</c:v>
                </c:pt>
                <c:pt idx="3">
                  <c:v>2023</c:v>
                </c:pt>
                <c:pt idx="4">
                  <c:v>2024</c:v>
                </c:pt>
                <c:pt idx="5">
                  <c:v>2025</c:v>
                </c:pt>
                <c:pt idx="6">
                  <c:v>2026</c:v>
                </c:pt>
              </c:strCache>
            </c:strRef>
          </c:cat>
          <c:val>
            <c:numRef>
              <c:f>'cause of attrition'!$S$3:$S$9</c:f>
              <c:numCache>
                <c:formatCode>General</c:formatCode>
                <c:ptCount val="7"/>
                <c:pt idx="0">
                  <c:v>10</c:v>
                </c:pt>
                <c:pt idx="1">
                  <c:v>4</c:v>
                </c:pt>
                <c:pt idx="2">
                  <c:v>4</c:v>
                </c:pt>
                <c:pt idx="3">
                  <c:v>4</c:v>
                </c:pt>
                <c:pt idx="4">
                  <c:v>3</c:v>
                </c:pt>
                <c:pt idx="5">
                  <c:v>4</c:v>
                </c:pt>
                <c:pt idx="6">
                  <c:v>2</c:v>
                </c:pt>
              </c:numCache>
            </c:numRef>
          </c:val>
          <c:extLst>
            <c:ext xmlns:c16="http://schemas.microsoft.com/office/drawing/2014/chart" uri="{C3380CC4-5D6E-409C-BE32-E72D297353CC}">
              <c16:uniqueId val="{00000000-77AE-4139-84F3-77A26C41D486}"/>
            </c:ext>
          </c:extLst>
        </c:ser>
        <c:ser>
          <c:idx val="1"/>
          <c:order val="1"/>
          <c:tx>
            <c:strRef>
              <c:f>'cause of attrition'!$T$2</c:f>
              <c:strCache>
                <c:ptCount val="1"/>
                <c:pt idx="0">
                  <c:v>Retired</c:v>
                </c:pt>
              </c:strCache>
            </c:strRef>
          </c:tx>
          <c:spPr>
            <a:pattFill prst="dkHorz">
              <a:fgClr>
                <a:srgbClr val="00B0F0"/>
              </a:fgClr>
              <a:bgClr>
                <a:schemeClr val="bg1"/>
              </a:bgClr>
            </a:pattFill>
            <a:ln w="19050">
              <a:solidFill>
                <a:schemeClr val="tx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'cause of attrition'!$R$3:$R$9</c:f>
              <c:strCache>
                <c:ptCount val="7"/>
                <c:pt idx="0">
                  <c:v>2020</c:v>
                </c:pt>
                <c:pt idx="1">
                  <c:v>2021</c:v>
                </c:pt>
                <c:pt idx="2">
                  <c:v>2022</c:v>
                </c:pt>
                <c:pt idx="3">
                  <c:v>2023</c:v>
                </c:pt>
                <c:pt idx="4">
                  <c:v>2024</c:v>
                </c:pt>
                <c:pt idx="5">
                  <c:v>2025</c:v>
                </c:pt>
                <c:pt idx="6">
                  <c:v>2026</c:v>
                </c:pt>
              </c:strCache>
            </c:strRef>
          </c:cat>
          <c:val>
            <c:numRef>
              <c:f>'cause of attrition'!$T$3:$T$9</c:f>
              <c:numCache>
                <c:formatCode>General</c:formatCode>
                <c:ptCount val="7"/>
                <c:pt idx="0">
                  <c:v>20</c:v>
                </c:pt>
                <c:pt idx="1">
                  <c:v>11</c:v>
                </c:pt>
                <c:pt idx="2">
                  <c:v>11</c:v>
                </c:pt>
                <c:pt idx="3">
                  <c:v>9</c:v>
                </c:pt>
                <c:pt idx="4">
                  <c:v>18</c:v>
                </c:pt>
                <c:pt idx="5">
                  <c:v>11</c:v>
                </c:pt>
                <c:pt idx="6">
                  <c:v>6</c:v>
                </c:pt>
              </c:numCache>
            </c:numRef>
          </c:val>
          <c:extLst>
            <c:ext xmlns:c16="http://schemas.microsoft.com/office/drawing/2014/chart" uri="{C3380CC4-5D6E-409C-BE32-E72D297353CC}">
              <c16:uniqueId val="{00000001-77AE-4139-84F3-77A26C41D486}"/>
            </c:ext>
          </c:extLst>
        </c:ser>
        <c:ser>
          <c:idx val="2"/>
          <c:order val="2"/>
          <c:tx>
            <c:strRef>
              <c:f>'cause of attrition'!$U$2</c:f>
              <c:strCache>
                <c:ptCount val="1"/>
                <c:pt idx="0">
                  <c:v>Resignation</c:v>
                </c:pt>
              </c:strCache>
            </c:strRef>
          </c:tx>
          <c:spPr>
            <a:solidFill>
              <a:srgbClr val="FF0000"/>
            </a:solidFill>
            <a:ln w="22225">
              <a:solidFill>
                <a:schemeClr val="tx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'cause of attrition'!$R$3:$R$9</c:f>
              <c:strCache>
                <c:ptCount val="7"/>
                <c:pt idx="0">
                  <c:v>2020</c:v>
                </c:pt>
                <c:pt idx="1">
                  <c:v>2021</c:v>
                </c:pt>
                <c:pt idx="2">
                  <c:v>2022</c:v>
                </c:pt>
                <c:pt idx="3">
                  <c:v>2023</c:v>
                </c:pt>
                <c:pt idx="4">
                  <c:v>2024</c:v>
                </c:pt>
                <c:pt idx="5">
                  <c:v>2025</c:v>
                </c:pt>
                <c:pt idx="6">
                  <c:v>2026</c:v>
                </c:pt>
              </c:strCache>
            </c:strRef>
          </c:cat>
          <c:val>
            <c:numRef>
              <c:f>'cause of attrition'!$U$3:$U$9</c:f>
              <c:numCache>
                <c:formatCode>General</c:formatCode>
                <c:ptCount val="7"/>
                <c:pt idx="0">
                  <c:v>15</c:v>
                </c:pt>
                <c:pt idx="1">
                  <c:v>7</c:v>
                </c:pt>
                <c:pt idx="2">
                  <c:v>2</c:v>
                </c:pt>
                <c:pt idx="3">
                  <c:v>5</c:v>
                </c:pt>
                <c:pt idx="4">
                  <c:v>6</c:v>
                </c:pt>
                <c:pt idx="5">
                  <c:v>4</c:v>
                </c:pt>
                <c:pt idx="6">
                  <c:v>1</c:v>
                </c:pt>
              </c:numCache>
            </c:numRef>
          </c:val>
          <c:extLst>
            <c:ext xmlns:c16="http://schemas.microsoft.com/office/drawing/2014/chart" uri="{C3380CC4-5D6E-409C-BE32-E72D297353CC}">
              <c16:uniqueId val="{00000002-77AE-4139-84F3-77A26C41D486}"/>
            </c:ext>
          </c:extLst>
        </c:ser>
        <c:ser>
          <c:idx val="3"/>
          <c:order val="3"/>
          <c:tx>
            <c:strRef>
              <c:f>'cause of attrition'!$V$2</c:f>
              <c:strCache>
                <c:ptCount val="1"/>
                <c:pt idx="0">
                  <c:v>Dismissed</c:v>
                </c:pt>
              </c:strCache>
            </c:strRef>
          </c:tx>
          <c:spPr>
            <a:pattFill prst="dkHorz">
              <a:fgClr>
                <a:srgbClr val="00B050"/>
              </a:fgClr>
              <a:bgClr>
                <a:schemeClr val="bg1"/>
              </a:bgClr>
            </a:pattFill>
            <a:ln w="19050">
              <a:solidFill>
                <a:schemeClr val="tx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'cause of attrition'!$R$3:$R$9</c:f>
              <c:strCache>
                <c:ptCount val="7"/>
                <c:pt idx="0">
                  <c:v>2020</c:v>
                </c:pt>
                <c:pt idx="1">
                  <c:v>2021</c:v>
                </c:pt>
                <c:pt idx="2">
                  <c:v>2022</c:v>
                </c:pt>
                <c:pt idx="3">
                  <c:v>2023</c:v>
                </c:pt>
                <c:pt idx="4">
                  <c:v>2024</c:v>
                </c:pt>
                <c:pt idx="5">
                  <c:v>2025</c:v>
                </c:pt>
                <c:pt idx="6">
                  <c:v>2026</c:v>
                </c:pt>
              </c:strCache>
            </c:strRef>
          </c:cat>
          <c:val>
            <c:numRef>
              <c:f>'cause of attrition'!$V$3:$V$9</c:f>
              <c:numCache>
                <c:formatCode>General</c:formatCode>
                <c:ptCount val="7"/>
                <c:pt idx="0">
                  <c:v>0</c:v>
                </c:pt>
                <c:pt idx="1">
                  <c:v>4</c:v>
                </c:pt>
                <c:pt idx="2">
                  <c:v>5</c:v>
                </c:pt>
                <c:pt idx="3">
                  <c:v>4</c:v>
                </c:pt>
                <c:pt idx="4">
                  <c:v>2</c:v>
                </c:pt>
                <c:pt idx="5">
                  <c:v>1</c:v>
                </c:pt>
                <c:pt idx="6">
                  <c:v>0</c:v>
                </c:pt>
              </c:numCache>
            </c:numRef>
          </c:val>
          <c:extLst>
            <c:ext xmlns:c16="http://schemas.microsoft.com/office/drawing/2014/chart" uri="{C3380CC4-5D6E-409C-BE32-E72D297353CC}">
              <c16:uniqueId val="{00000003-77AE-4139-84F3-77A26C41D486}"/>
            </c:ext>
          </c:extLst>
        </c:ser>
        <c:dLbls>
          <c:dLblPos val="outEnd"/>
          <c:showLegendKey val="0"/>
          <c:showVal val="1"/>
          <c:showCatName val="0"/>
          <c:showSerName val="0"/>
          <c:showPercent val="0"/>
          <c:showBubbleSize val="0"/>
        </c:dLbls>
        <c:gapWidth val="219"/>
        <c:overlap val="-27"/>
        <c:axId val="1347683712"/>
        <c:axId val="1347685792"/>
      </c:barChart>
      <c:catAx>
        <c:axId val="13476837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US"/>
          </a:p>
        </c:txPr>
        <c:crossAx val="1347685792"/>
        <c:crosses val="autoZero"/>
        <c:auto val="1"/>
        <c:lblAlgn val="ctr"/>
        <c:lblOffset val="100"/>
        <c:noMultiLvlLbl val="0"/>
      </c:catAx>
      <c:valAx>
        <c:axId val="1347685792"/>
        <c:scaling>
          <c:orientation val="minMax"/>
        </c:scaling>
        <c:delete val="1"/>
        <c:axPos val="l"/>
        <c:numFmt formatCode="General" sourceLinked="1"/>
        <c:majorTickMark val="none"/>
        <c:minorTickMark val="none"/>
        <c:tickLblPos val="nextTo"/>
        <c:crossAx val="1347683712"/>
        <c:crosses val="autoZero"/>
        <c:crossBetween val="between"/>
      </c:valAx>
      <c:spPr>
        <a:noFill/>
        <a:ln>
          <a:noFill/>
        </a:ln>
        <a:effectLst/>
      </c:spPr>
    </c:plotArea>
    <c:legend>
      <c:legendPos val="b"/>
      <c:layout>
        <c:manualLayout>
          <c:xMode val="edge"/>
          <c:yMode val="edge"/>
          <c:x val="0.16095922125373938"/>
          <c:y val="3.9184459309357454E-2"/>
          <c:w val="0.73322527864129849"/>
          <c:h val="7.0533409029200508E-2"/>
        </c:manualLayout>
      </c:layout>
      <c:overlay val="0"/>
      <c:spPr>
        <a:noFill/>
        <a:ln>
          <a:noFill/>
        </a:ln>
        <a:effectLst/>
      </c:spPr>
      <c:txPr>
        <a:bodyPr rot="0" spcFirstLastPara="1" vertOverflow="ellipsis" vert="horz" wrap="square" anchor="ctr" anchorCtr="1"/>
        <a:lstStyle/>
        <a:p>
          <a:pPr>
            <a:defRPr sz="1800" b="1" i="0" u="none" strike="noStrike" kern="1200" baseline="0">
              <a:solidFill>
                <a:schemeClr val="tx1">
                  <a:lumMod val="65000"/>
                  <a:lumOff val="35000"/>
                </a:schemeClr>
              </a:solidFill>
              <a:effectLst>
                <a:outerShdw blurRad="38100" dist="38100" dir="2700000" algn="tl">
                  <a:srgbClr val="000000">
                    <a:alpha val="43137"/>
                  </a:srgbClr>
                </a:outerShdw>
              </a:effectLst>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pattFill prst="lgCheck">
              <a:fgClr>
                <a:schemeClr val="accent1">
                  <a:lumMod val="75000"/>
                </a:schemeClr>
              </a:fgClr>
              <a:bgClr>
                <a:schemeClr val="bg1"/>
              </a:bgClr>
            </a:pattFill>
            <a:ln w="19050">
              <a:solidFill>
                <a:schemeClr val="tx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'Staff attrition'!$B$50:$B$52</c:f>
              <c:strCache>
                <c:ptCount val="3"/>
                <c:pt idx="0">
                  <c:v>Junior Staff</c:v>
                </c:pt>
                <c:pt idx="1">
                  <c:v>Admin Staff</c:v>
                </c:pt>
                <c:pt idx="2">
                  <c:v>Research Staff</c:v>
                </c:pt>
              </c:strCache>
            </c:strRef>
          </c:cat>
          <c:val>
            <c:numRef>
              <c:f>'Staff attrition'!$C$50:$C$52</c:f>
              <c:numCache>
                <c:formatCode>General</c:formatCode>
                <c:ptCount val="3"/>
                <c:pt idx="0">
                  <c:v>125</c:v>
                </c:pt>
                <c:pt idx="1">
                  <c:v>12</c:v>
                </c:pt>
                <c:pt idx="2">
                  <c:v>36</c:v>
                </c:pt>
              </c:numCache>
            </c:numRef>
          </c:val>
          <c:extLst>
            <c:ext xmlns:c16="http://schemas.microsoft.com/office/drawing/2014/chart" uri="{C3380CC4-5D6E-409C-BE32-E72D297353CC}">
              <c16:uniqueId val="{00000000-EF01-49F7-AB68-29397C860EC6}"/>
            </c:ext>
          </c:extLst>
        </c:ser>
        <c:dLbls>
          <c:showLegendKey val="0"/>
          <c:showVal val="0"/>
          <c:showCatName val="0"/>
          <c:showSerName val="0"/>
          <c:showPercent val="0"/>
          <c:showBubbleSize val="0"/>
        </c:dLbls>
        <c:gapWidth val="219"/>
        <c:overlap val="-27"/>
        <c:axId val="1081472864"/>
        <c:axId val="1081471200"/>
      </c:barChart>
      <c:catAx>
        <c:axId val="10814728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1" i="0" u="none" strike="noStrike" kern="1200" baseline="0">
                <a:solidFill>
                  <a:schemeClr val="tx1">
                    <a:lumMod val="65000"/>
                    <a:lumOff val="35000"/>
                  </a:schemeClr>
                </a:solidFill>
                <a:latin typeface="+mn-lt"/>
                <a:ea typeface="+mn-ea"/>
                <a:cs typeface="+mn-cs"/>
              </a:defRPr>
            </a:pPr>
            <a:endParaRPr lang="en-US"/>
          </a:p>
        </c:txPr>
        <c:crossAx val="1081471200"/>
        <c:crosses val="autoZero"/>
        <c:auto val="1"/>
        <c:lblAlgn val="ctr"/>
        <c:lblOffset val="100"/>
        <c:noMultiLvlLbl val="0"/>
      </c:catAx>
      <c:valAx>
        <c:axId val="1081471200"/>
        <c:scaling>
          <c:orientation val="minMax"/>
        </c:scaling>
        <c:delete val="1"/>
        <c:axPos val="l"/>
        <c:numFmt formatCode="General" sourceLinked="1"/>
        <c:majorTickMark val="none"/>
        <c:minorTickMark val="none"/>
        <c:tickLblPos val="nextTo"/>
        <c:crossAx val="108147286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pattFill prst="ltVert">
              <a:fgClr>
                <a:srgbClr val="92D050"/>
              </a:fgClr>
              <a:bgClr>
                <a:schemeClr val="bg1"/>
              </a:bgClr>
            </a:pattFill>
            <a:ln w="19050">
              <a:solidFill>
                <a:schemeClr val="tx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'Staff attrition'!$J$39:$J$45</c:f>
              <c:strCache>
                <c:ptCount val="7"/>
                <c:pt idx="0">
                  <c:v>HQ</c:v>
                </c:pt>
                <c:pt idx="1">
                  <c:v>Rokupr</c:v>
                </c:pt>
                <c:pt idx="2">
                  <c:v>Njala</c:v>
                </c:pt>
                <c:pt idx="3">
                  <c:v>Kenema</c:v>
                </c:pt>
                <c:pt idx="4">
                  <c:v>Kabala</c:v>
                </c:pt>
                <c:pt idx="5">
                  <c:v>Magbosi</c:v>
                </c:pt>
                <c:pt idx="6">
                  <c:v>Teko</c:v>
                </c:pt>
              </c:strCache>
            </c:strRef>
          </c:cat>
          <c:val>
            <c:numRef>
              <c:f>'Staff attrition'!$K$39:$K$45</c:f>
              <c:numCache>
                <c:formatCode>General</c:formatCode>
                <c:ptCount val="7"/>
                <c:pt idx="0">
                  <c:v>25</c:v>
                </c:pt>
                <c:pt idx="1">
                  <c:v>57</c:v>
                </c:pt>
                <c:pt idx="2">
                  <c:v>64</c:v>
                </c:pt>
                <c:pt idx="3">
                  <c:v>11</c:v>
                </c:pt>
                <c:pt idx="4">
                  <c:v>4</c:v>
                </c:pt>
                <c:pt idx="5">
                  <c:v>7</c:v>
                </c:pt>
                <c:pt idx="6">
                  <c:v>5</c:v>
                </c:pt>
              </c:numCache>
            </c:numRef>
          </c:val>
          <c:extLst>
            <c:ext xmlns:c16="http://schemas.microsoft.com/office/drawing/2014/chart" uri="{C3380CC4-5D6E-409C-BE32-E72D297353CC}">
              <c16:uniqueId val="{00000000-8246-4CC0-A5C9-2159636B4CB4}"/>
            </c:ext>
          </c:extLst>
        </c:ser>
        <c:dLbls>
          <c:showLegendKey val="0"/>
          <c:showVal val="0"/>
          <c:showCatName val="0"/>
          <c:showSerName val="0"/>
          <c:showPercent val="0"/>
          <c:showBubbleSize val="0"/>
        </c:dLbls>
        <c:gapWidth val="219"/>
        <c:overlap val="-27"/>
        <c:axId val="1081480352"/>
        <c:axId val="1081475776"/>
      </c:barChart>
      <c:catAx>
        <c:axId val="10814803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US"/>
          </a:p>
        </c:txPr>
        <c:crossAx val="1081475776"/>
        <c:crosses val="autoZero"/>
        <c:auto val="1"/>
        <c:lblAlgn val="ctr"/>
        <c:lblOffset val="100"/>
        <c:noMultiLvlLbl val="0"/>
      </c:catAx>
      <c:valAx>
        <c:axId val="1081475776"/>
        <c:scaling>
          <c:orientation val="minMax"/>
        </c:scaling>
        <c:delete val="1"/>
        <c:axPos val="l"/>
        <c:numFmt formatCode="General" sourceLinked="1"/>
        <c:majorTickMark val="none"/>
        <c:minorTickMark val="none"/>
        <c:tickLblPos val="nextTo"/>
        <c:crossAx val="108148035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5614931854448427"/>
          <c:y val="2.3166885584440213E-2"/>
          <c:w val="0.7669227060903101"/>
          <c:h val="0.68855900594941244"/>
        </c:manualLayout>
      </c:layout>
      <c:barChart>
        <c:barDir val="col"/>
        <c:grouping val="clustered"/>
        <c:varyColors val="0"/>
        <c:ser>
          <c:idx val="0"/>
          <c:order val="0"/>
          <c:tx>
            <c:strRef>
              <c:f>Sheet3!$D$5</c:f>
              <c:strCache>
                <c:ptCount val="1"/>
                <c:pt idx="0">
                  <c:v>Junior Staff</c:v>
                </c:pt>
              </c:strCache>
            </c:strRef>
          </c:tx>
          <c:spPr>
            <a:pattFill prst="pct30">
              <a:fgClr>
                <a:srgbClr val="00B0F0"/>
              </a:fgClr>
              <a:bgClr>
                <a:schemeClr val="bg1"/>
              </a:bgClr>
            </a:pattFill>
            <a:ln w="19050">
              <a:solidFill>
                <a:schemeClr val="tx1"/>
              </a:solidFill>
            </a:ln>
            <a:effectLst/>
          </c:spPr>
          <c:invertIfNegative val="0"/>
          <c:cat>
            <c:strRef>
              <c:f>Sheet3!$C$6:$C$12</c:f>
              <c:strCache>
                <c:ptCount val="7"/>
                <c:pt idx="0">
                  <c:v>2020</c:v>
                </c:pt>
                <c:pt idx="1">
                  <c:v>2021</c:v>
                </c:pt>
                <c:pt idx="2">
                  <c:v>2022</c:v>
                </c:pt>
                <c:pt idx="3">
                  <c:v>2023</c:v>
                </c:pt>
                <c:pt idx="4">
                  <c:v>2024</c:v>
                </c:pt>
                <c:pt idx="5">
                  <c:v>2025</c:v>
                </c:pt>
                <c:pt idx="6">
                  <c:v>2026</c:v>
                </c:pt>
              </c:strCache>
            </c:strRef>
          </c:cat>
          <c:val>
            <c:numRef>
              <c:f>Sheet3!$D$6:$D$12</c:f>
              <c:numCache>
                <c:formatCode>General</c:formatCode>
                <c:ptCount val="7"/>
                <c:pt idx="0">
                  <c:v>32</c:v>
                </c:pt>
                <c:pt idx="1">
                  <c:v>14</c:v>
                </c:pt>
                <c:pt idx="2">
                  <c:v>19</c:v>
                </c:pt>
                <c:pt idx="3">
                  <c:v>18</c:v>
                </c:pt>
                <c:pt idx="4">
                  <c:v>20</c:v>
                </c:pt>
                <c:pt idx="5">
                  <c:v>15</c:v>
                </c:pt>
                <c:pt idx="6">
                  <c:v>7</c:v>
                </c:pt>
              </c:numCache>
            </c:numRef>
          </c:val>
          <c:extLst>
            <c:ext xmlns:c16="http://schemas.microsoft.com/office/drawing/2014/chart" uri="{C3380CC4-5D6E-409C-BE32-E72D297353CC}">
              <c16:uniqueId val="{00000000-AC65-4641-AB3C-A4B7819656FF}"/>
            </c:ext>
          </c:extLst>
        </c:ser>
        <c:ser>
          <c:idx val="1"/>
          <c:order val="1"/>
          <c:tx>
            <c:strRef>
              <c:f>Sheet3!$E$5</c:f>
              <c:strCache>
                <c:ptCount val="1"/>
                <c:pt idx="0">
                  <c:v>Administrative </c:v>
                </c:pt>
              </c:strCache>
            </c:strRef>
          </c:tx>
          <c:spPr>
            <a:pattFill prst="pct75">
              <a:fgClr>
                <a:srgbClr val="FFC000"/>
              </a:fgClr>
              <a:bgClr>
                <a:schemeClr val="bg1"/>
              </a:bgClr>
            </a:pattFill>
            <a:ln w="19050">
              <a:solidFill>
                <a:schemeClr val="tx1"/>
              </a:solidFill>
            </a:ln>
            <a:effectLst/>
          </c:spPr>
          <c:invertIfNegative val="0"/>
          <c:cat>
            <c:strRef>
              <c:f>Sheet3!$C$6:$C$12</c:f>
              <c:strCache>
                <c:ptCount val="7"/>
                <c:pt idx="0">
                  <c:v>2020</c:v>
                </c:pt>
                <c:pt idx="1">
                  <c:v>2021</c:v>
                </c:pt>
                <c:pt idx="2">
                  <c:v>2022</c:v>
                </c:pt>
                <c:pt idx="3">
                  <c:v>2023</c:v>
                </c:pt>
                <c:pt idx="4">
                  <c:v>2024</c:v>
                </c:pt>
                <c:pt idx="5">
                  <c:v>2025</c:v>
                </c:pt>
                <c:pt idx="6">
                  <c:v>2026</c:v>
                </c:pt>
              </c:strCache>
            </c:strRef>
          </c:cat>
          <c:val>
            <c:numRef>
              <c:f>Sheet3!$E$6:$E$12</c:f>
              <c:numCache>
                <c:formatCode>General</c:formatCode>
                <c:ptCount val="7"/>
                <c:pt idx="0">
                  <c:v>3</c:v>
                </c:pt>
                <c:pt idx="1">
                  <c:v>5</c:v>
                </c:pt>
                <c:pt idx="2">
                  <c:v>1</c:v>
                </c:pt>
                <c:pt idx="3">
                  <c:v>1</c:v>
                </c:pt>
                <c:pt idx="4">
                  <c:v>2</c:v>
                </c:pt>
                <c:pt idx="5">
                  <c:v>0</c:v>
                </c:pt>
                <c:pt idx="6">
                  <c:v>0</c:v>
                </c:pt>
              </c:numCache>
            </c:numRef>
          </c:val>
          <c:extLst>
            <c:ext xmlns:c16="http://schemas.microsoft.com/office/drawing/2014/chart" uri="{C3380CC4-5D6E-409C-BE32-E72D297353CC}">
              <c16:uniqueId val="{00000001-AC65-4641-AB3C-A4B7819656FF}"/>
            </c:ext>
          </c:extLst>
        </c:ser>
        <c:ser>
          <c:idx val="2"/>
          <c:order val="2"/>
          <c:tx>
            <c:strRef>
              <c:f>Sheet3!$F$5</c:f>
              <c:strCache>
                <c:ptCount val="1"/>
                <c:pt idx="0">
                  <c:v>Scientific</c:v>
                </c:pt>
              </c:strCache>
            </c:strRef>
          </c:tx>
          <c:spPr>
            <a:pattFill prst="pct80">
              <a:fgClr>
                <a:srgbClr val="00B050"/>
              </a:fgClr>
              <a:bgClr>
                <a:schemeClr val="bg1"/>
              </a:bgClr>
            </a:pattFill>
            <a:ln w="19050">
              <a:solidFill>
                <a:schemeClr val="tx1"/>
              </a:solidFill>
            </a:ln>
            <a:effectLst/>
          </c:spPr>
          <c:invertIfNegative val="0"/>
          <c:cat>
            <c:strRef>
              <c:f>Sheet3!$C$6:$C$12</c:f>
              <c:strCache>
                <c:ptCount val="7"/>
                <c:pt idx="0">
                  <c:v>2020</c:v>
                </c:pt>
                <c:pt idx="1">
                  <c:v>2021</c:v>
                </c:pt>
                <c:pt idx="2">
                  <c:v>2022</c:v>
                </c:pt>
                <c:pt idx="3">
                  <c:v>2023</c:v>
                </c:pt>
                <c:pt idx="4">
                  <c:v>2024</c:v>
                </c:pt>
                <c:pt idx="5">
                  <c:v>2025</c:v>
                </c:pt>
                <c:pt idx="6">
                  <c:v>2026</c:v>
                </c:pt>
              </c:strCache>
            </c:strRef>
          </c:cat>
          <c:val>
            <c:numRef>
              <c:f>Sheet3!$F$6:$F$12</c:f>
              <c:numCache>
                <c:formatCode>General</c:formatCode>
                <c:ptCount val="7"/>
                <c:pt idx="0">
                  <c:v>10</c:v>
                </c:pt>
                <c:pt idx="1">
                  <c:v>8</c:v>
                </c:pt>
                <c:pt idx="2">
                  <c:v>2</c:v>
                </c:pt>
                <c:pt idx="3">
                  <c:v>3</c:v>
                </c:pt>
                <c:pt idx="4">
                  <c:v>7</c:v>
                </c:pt>
                <c:pt idx="5">
                  <c:v>5</c:v>
                </c:pt>
                <c:pt idx="6">
                  <c:v>2</c:v>
                </c:pt>
              </c:numCache>
            </c:numRef>
          </c:val>
          <c:extLst>
            <c:ext xmlns:c16="http://schemas.microsoft.com/office/drawing/2014/chart" uri="{C3380CC4-5D6E-409C-BE32-E72D297353CC}">
              <c16:uniqueId val="{00000002-AC65-4641-AB3C-A4B7819656FF}"/>
            </c:ext>
          </c:extLst>
        </c:ser>
        <c:ser>
          <c:idx val="3"/>
          <c:order val="3"/>
          <c:tx>
            <c:strRef>
              <c:f>Sheet3!$G$5</c:f>
              <c:strCache>
                <c:ptCount val="1"/>
                <c:pt idx="0">
                  <c:v>Senior</c:v>
                </c:pt>
              </c:strCache>
            </c:strRef>
          </c:tx>
          <c:spPr>
            <a:pattFill prst="wdUpDiag">
              <a:fgClr>
                <a:schemeClr val="accent2">
                  <a:lumMod val="75000"/>
                </a:schemeClr>
              </a:fgClr>
              <a:bgClr>
                <a:schemeClr val="bg1"/>
              </a:bgClr>
            </a:pattFill>
            <a:ln w="19050">
              <a:solidFill>
                <a:schemeClr val="tx1">
                  <a:alpha val="99000"/>
                </a:schemeClr>
              </a:solidFill>
            </a:ln>
            <a:effectLst/>
          </c:spPr>
          <c:invertIfNegative val="0"/>
          <c:cat>
            <c:strRef>
              <c:f>Sheet3!$C$6:$C$12</c:f>
              <c:strCache>
                <c:ptCount val="7"/>
                <c:pt idx="0">
                  <c:v>2020</c:v>
                </c:pt>
                <c:pt idx="1">
                  <c:v>2021</c:v>
                </c:pt>
                <c:pt idx="2">
                  <c:v>2022</c:v>
                </c:pt>
                <c:pt idx="3">
                  <c:v>2023</c:v>
                </c:pt>
                <c:pt idx="4">
                  <c:v>2024</c:v>
                </c:pt>
                <c:pt idx="5">
                  <c:v>2025</c:v>
                </c:pt>
                <c:pt idx="6">
                  <c:v>2026</c:v>
                </c:pt>
              </c:strCache>
            </c:strRef>
          </c:cat>
          <c:val>
            <c:numRef>
              <c:f>Sheet3!$G$6:$G$12</c:f>
              <c:numCache>
                <c:formatCode>General</c:formatCode>
                <c:ptCount val="7"/>
                <c:pt idx="0">
                  <c:v>13</c:v>
                </c:pt>
                <c:pt idx="1">
                  <c:v>13</c:v>
                </c:pt>
                <c:pt idx="2">
                  <c:v>3</c:v>
                </c:pt>
                <c:pt idx="3">
                  <c:v>4</c:v>
                </c:pt>
                <c:pt idx="4">
                  <c:v>9</c:v>
                </c:pt>
                <c:pt idx="5">
                  <c:v>5</c:v>
                </c:pt>
                <c:pt idx="6">
                  <c:v>2</c:v>
                </c:pt>
              </c:numCache>
            </c:numRef>
          </c:val>
          <c:extLst>
            <c:ext xmlns:c16="http://schemas.microsoft.com/office/drawing/2014/chart" uri="{C3380CC4-5D6E-409C-BE32-E72D297353CC}">
              <c16:uniqueId val="{00000003-AC65-4641-AB3C-A4B7819656FF}"/>
            </c:ext>
          </c:extLst>
        </c:ser>
        <c:dLbls>
          <c:showLegendKey val="0"/>
          <c:showVal val="0"/>
          <c:showCatName val="0"/>
          <c:showSerName val="0"/>
          <c:showPercent val="0"/>
          <c:showBubbleSize val="0"/>
        </c:dLbls>
        <c:gapWidth val="219"/>
        <c:overlap val="-27"/>
        <c:axId val="959702240"/>
        <c:axId val="1153567040"/>
      </c:barChart>
      <c:catAx>
        <c:axId val="9597022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53567040"/>
        <c:crosses val="autoZero"/>
        <c:auto val="1"/>
        <c:lblAlgn val="ctr"/>
        <c:lblOffset val="100"/>
        <c:noMultiLvlLbl val="0"/>
      </c:catAx>
      <c:valAx>
        <c:axId val="1153567040"/>
        <c:scaling>
          <c:orientation val="minMax"/>
        </c:scaling>
        <c:delete val="1"/>
        <c:axPos val="l"/>
        <c:numFmt formatCode="General" sourceLinked="1"/>
        <c:majorTickMark val="none"/>
        <c:minorTickMark val="none"/>
        <c:tickLblPos val="nextTo"/>
        <c:crossAx val="959702240"/>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1600" b="1"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legend>
      <c:legendPos val="r"/>
      <c:layout>
        <c:manualLayout>
          <c:xMode val="edge"/>
          <c:yMode val="edge"/>
          <c:x val="0.20356561742074603"/>
          <c:y val="4.7724261942725499E-2"/>
          <c:w val="0.63886437783316952"/>
          <c:h val="0.13024254216215836"/>
        </c:manualLayout>
      </c:layout>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4914260717410336E-2"/>
          <c:y val="0.14715596330275232"/>
          <c:w val="0.90286351706036749"/>
          <c:h val="0.66090362557891269"/>
        </c:manualLayout>
      </c:layout>
      <c:barChart>
        <c:barDir val="col"/>
        <c:grouping val="clustered"/>
        <c:varyColors val="0"/>
        <c:ser>
          <c:idx val="0"/>
          <c:order val="0"/>
          <c:tx>
            <c:strRef>
              <c:f>Sheet4!$C$7</c:f>
              <c:strCache>
                <c:ptCount val="1"/>
                <c:pt idx="0">
                  <c:v>HQ</c:v>
                </c:pt>
              </c:strCache>
            </c:strRef>
          </c:tx>
          <c:spPr>
            <a:pattFill prst="pct40">
              <a:fgClr>
                <a:srgbClr val="00B0F0"/>
              </a:fgClr>
              <a:bgClr>
                <a:schemeClr val="bg1"/>
              </a:bgClr>
            </a:pattFill>
            <a:ln w="19050">
              <a:solidFill>
                <a:schemeClr val="tx1"/>
              </a:solidFill>
            </a:ln>
            <a:effectLst/>
          </c:spPr>
          <c:invertIfNegative val="0"/>
          <c:cat>
            <c:strRef>
              <c:f>Sheet4!$D$6:$J$6</c:f>
              <c:strCache>
                <c:ptCount val="7"/>
                <c:pt idx="0">
                  <c:v>2020</c:v>
                </c:pt>
                <c:pt idx="1">
                  <c:v>2021</c:v>
                </c:pt>
                <c:pt idx="2">
                  <c:v>2022</c:v>
                </c:pt>
                <c:pt idx="3">
                  <c:v>2023</c:v>
                </c:pt>
                <c:pt idx="4">
                  <c:v>2024</c:v>
                </c:pt>
                <c:pt idx="5">
                  <c:v>2025</c:v>
                </c:pt>
                <c:pt idx="6">
                  <c:v>2026</c:v>
                </c:pt>
              </c:strCache>
            </c:strRef>
          </c:cat>
          <c:val>
            <c:numRef>
              <c:f>Sheet4!$D$7:$J$7</c:f>
              <c:numCache>
                <c:formatCode>General</c:formatCode>
                <c:ptCount val="7"/>
                <c:pt idx="0">
                  <c:v>2</c:v>
                </c:pt>
                <c:pt idx="1">
                  <c:v>6</c:v>
                </c:pt>
                <c:pt idx="2">
                  <c:v>5</c:v>
                </c:pt>
                <c:pt idx="3">
                  <c:v>5</c:v>
                </c:pt>
                <c:pt idx="4">
                  <c:v>4</c:v>
                </c:pt>
                <c:pt idx="5">
                  <c:v>3</c:v>
                </c:pt>
                <c:pt idx="6">
                  <c:v>0</c:v>
                </c:pt>
              </c:numCache>
            </c:numRef>
          </c:val>
          <c:extLst>
            <c:ext xmlns:c16="http://schemas.microsoft.com/office/drawing/2014/chart" uri="{C3380CC4-5D6E-409C-BE32-E72D297353CC}">
              <c16:uniqueId val="{00000000-562A-4D32-9549-40F483564FC6}"/>
            </c:ext>
          </c:extLst>
        </c:ser>
        <c:ser>
          <c:idx val="1"/>
          <c:order val="1"/>
          <c:tx>
            <c:strRef>
              <c:f>Sheet4!$C$8</c:f>
              <c:strCache>
                <c:ptCount val="1"/>
                <c:pt idx="0">
                  <c:v>Rokupr</c:v>
                </c:pt>
              </c:strCache>
            </c:strRef>
          </c:tx>
          <c:spPr>
            <a:pattFill prst="dkHorz">
              <a:fgClr>
                <a:schemeClr val="accent6">
                  <a:lumMod val="75000"/>
                </a:schemeClr>
              </a:fgClr>
              <a:bgClr>
                <a:schemeClr val="bg1"/>
              </a:bgClr>
            </a:pattFill>
            <a:ln w="19050">
              <a:solidFill>
                <a:schemeClr val="tx1"/>
              </a:solidFill>
            </a:ln>
            <a:effectLst/>
          </c:spPr>
          <c:invertIfNegative val="0"/>
          <c:cat>
            <c:strRef>
              <c:f>Sheet4!$D$6:$J$6</c:f>
              <c:strCache>
                <c:ptCount val="7"/>
                <c:pt idx="0">
                  <c:v>2020</c:v>
                </c:pt>
                <c:pt idx="1">
                  <c:v>2021</c:v>
                </c:pt>
                <c:pt idx="2">
                  <c:v>2022</c:v>
                </c:pt>
                <c:pt idx="3">
                  <c:v>2023</c:v>
                </c:pt>
                <c:pt idx="4">
                  <c:v>2024</c:v>
                </c:pt>
                <c:pt idx="5">
                  <c:v>2025</c:v>
                </c:pt>
                <c:pt idx="6">
                  <c:v>2026</c:v>
                </c:pt>
              </c:strCache>
            </c:strRef>
          </c:cat>
          <c:val>
            <c:numRef>
              <c:f>Sheet4!$D$8:$J$8</c:f>
              <c:numCache>
                <c:formatCode>General</c:formatCode>
                <c:ptCount val="7"/>
                <c:pt idx="0">
                  <c:v>18</c:v>
                </c:pt>
                <c:pt idx="1">
                  <c:v>5</c:v>
                </c:pt>
                <c:pt idx="2">
                  <c:v>7</c:v>
                </c:pt>
                <c:pt idx="3">
                  <c:v>5</c:v>
                </c:pt>
                <c:pt idx="4">
                  <c:v>12</c:v>
                </c:pt>
                <c:pt idx="5">
                  <c:v>4</c:v>
                </c:pt>
                <c:pt idx="6">
                  <c:v>6</c:v>
                </c:pt>
              </c:numCache>
            </c:numRef>
          </c:val>
          <c:extLst>
            <c:ext xmlns:c16="http://schemas.microsoft.com/office/drawing/2014/chart" uri="{C3380CC4-5D6E-409C-BE32-E72D297353CC}">
              <c16:uniqueId val="{00000001-562A-4D32-9549-40F483564FC6}"/>
            </c:ext>
          </c:extLst>
        </c:ser>
        <c:ser>
          <c:idx val="2"/>
          <c:order val="2"/>
          <c:tx>
            <c:strRef>
              <c:f>Sheet4!$C$9</c:f>
              <c:strCache>
                <c:ptCount val="1"/>
                <c:pt idx="0">
                  <c:v>Njala</c:v>
                </c:pt>
              </c:strCache>
            </c:strRef>
          </c:tx>
          <c:spPr>
            <a:pattFill prst="wdUpDiag">
              <a:fgClr>
                <a:srgbClr val="FFC000"/>
              </a:fgClr>
              <a:bgClr>
                <a:schemeClr val="bg1"/>
              </a:bgClr>
            </a:pattFill>
            <a:ln w="19050">
              <a:solidFill>
                <a:schemeClr val="tx1"/>
              </a:solidFill>
            </a:ln>
            <a:effectLst/>
          </c:spPr>
          <c:invertIfNegative val="0"/>
          <c:cat>
            <c:strRef>
              <c:f>Sheet4!$D$6:$J$6</c:f>
              <c:strCache>
                <c:ptCount val="7"/>
                <c:pt idx="0">
                  <c:v>2020</c:v>
                </c:pt>
                <c:pt idx="1">
                  <c:v>2021</c:v>
                </c:pt>
                <c:pt idx="2">
                  <c:v>2022</c:v>
                </c:pt>
                <c:pt idx="3">
                  <c:v>2023</c:v>
                </c:pt>
                <c:pt idx="4">
                  <c:v>2024</c:v>
                </c:pt>
                <c:pt idx="5">
                  <c:v>2025</c:v>
                </c:pt>
                <c:pt idx="6">
                  <c:v>2026</c:v>
                </c:pt>
              </c:strCache>
            </c:strRef>
          </c:cat>
          <c:val>
            <c:numRef>
              <c:f>Sheet4!$D$9:$J$9</c:f>
              <c:numCache>
                <c:formatCode>General</c:formatCode>
                <c:ptCount val="7"/>
                <c:pt idx="0">
                  <c:v>22</c:v>
                </c:pt>
                <c:pt idx="1">
                  <c:v>11</c:v>
                </c:pt>
                <c:pt idx="2">
                  <c:v>8</c:v>
                </c:pt>
                <c:pt idx="3">
                  <c:v>6</c:v>
                </c:pt>
                <c:pt idx="4">
                  <c:v>7</c:v>
                </c:pt>
                <c:pt idx="5">
                  <c:v>7</c:v>
                </c:pt>
                <c:pt idx="6">
                  <c:v>3</c:v>
                </c:pt>
              </c:numCache>
            </c:numRef>
          </c:val>
          <c:extLst>
            <c:ext xmlns:c16="http://schemas.microsoft.com/office/drawing/2014/chart" uri="{C3380CC4-5D6E-409C-BE32-E72D297353CC}">
              <c16:uniqueId val="{00000002-562A-4D32-9549-40F483564FC6}"/>
            </c:ext>
          </c:extLst>
        </c:ser>
        <c:ser>
          <c:idx val="3"/>
          <c:order val="3"/>
          <c:tx>
            <c:strRef>
              <c:f>Sheet4!$C$10</c:f>
              <c:strCache>
                <c:ptCount val="1"/>
                <c:pt idx="0">
                  <c:v>Kenema</c:v>
                </c:pt>
              </c:strCache>
            </c:strRef>
          </c:tx>
          <c:spPr>
            <a:pattFill prst="wdUpDiag">
              <a:fgClr>
                <a:schemeClr val="tx1"/>
              </a:fgClr>
              <a:bgClr>
                <a:schemeClr val="bg1"/>
              </a:bgClr>
            </a:pattFill>
            <a:ln w="19050">
              <a:solidFill>
                <a:schemeClr val="tx1"/>
              </a:solidFill>
            </a:ln>
            <a:effectLst/>
          </c:spPr>
          <c:invertIfNegative val="0"/>
          <c:cat>
            <c:strRef>
              <c:f>Sheet4!$D$6:$J$6</c:f>
              <c:strCache>
                <c:ptCount val="7"/>
                <c:pt idx="0">
                  <c:v>2020</c:v>
                </c:pt>
                <c:pt idx="1">
                  <c:v>2021</c:v>
                </c:pt>
                <c:pt idx="2">
                  <c:v>2022</c:v>
                </c:pt>
                <c:pt idx="3">
                  <c:v>2023</c:v>
                </c:pt>
                <c:pt idx="4">
                  <c:v>2024</c:v>
                </c:pt>
                <c:pt idx="5">
                  <c:v>2025</c:v>
                </c:pt>
                <c:pt idx="6">
                  <c:v>2026</c:v>
                </c:pt>
              </c:strCache>
            </c:strRef>
          </c:cat>
          <c:val>
            <c:numRef>
              <c:f>Sheet4!$D$10:$J$10</c:f>
              <c:numCache>
                <c:formatCode>General</c:formatCode>
                <c:ptCount val="7"/>
                <c:pt idx="0">
                  <c:v>0</c:v>
                </c:pt>
                <c:pt idx="1">
                  <c:v>2</c:v>
                </c:pt>
                <c:pt idx="2">
                  <c:v>2</c:v>
                </c:pt>
                <c:pt idx="3">
                  <c:v>2</c:v>
                </c:pt>
                <c:pt idx="4">
                  <c:v>2</c:v>
                </c:pt>
                <c:pt idx="5">
                  <c:v>3</c:v>
                </c:pt>
                <c:pt idx="6">
                  <c:v>0</c:v>
                </c:pt>
              </c:numCache>
            </c:numRef>
          </c:val>
          <c:extLst>
            <c:ext xmlns:c16="http://schemas.microsoft.com/office/drawing/2014/chart" uri="{C3380CC4-5D6E-409C-BE32-E72D297353CC}">
              <c16:uniqueId val="{00000003-562A-4D32-9549-40F483564FC6}"/>
            </c:ext>
          </c:extLst>
        </c:ser>
        <c:ser>
          <c:idx val="4"/>
          <c:order val="4"/>
          <c:tx>
            <c:strRef>
              <c:f>Sheet4!$C$11</c:f>
              <c:strCache>
                <c:ptCount val="1"/>
                <c:pt idx="0">
                  <c:v>Kabala</c:v>
                </c:pt>
              </c:strCache>
            </c:strRef>
          </c:tx>
          <c:spPr>
            <a:pattFill prst="pct25">
              <a:fgClr>
                <a:schemeClr val="tx1"/>
              </a:fgClr>
              <a:bgClr>
                <a:schemeClr val="bg1"/>
              </a:bgClr>
            </a:pattFill>
            <a:ln w="19050">
              <a:solidFill>
                <a:schemeClr val="tx1"/>
              </a:solidFill>
            </a:ln>
            <a:effectLst/>
          </c:spPr>
          <c:invertIfNegative val="0"/>
          <c:cat>
            <c:strRef>
              <c:f>Sheet4!$D$6:$J$6</c:f>
              <c:strCache>
                <c:ptCount val="7"/>
                <c:pt idx="0">
                  <c:v>2020</c:v>
                </c:pt>
                <c:pt idx="1">
                  <c:v>2021</c:v>
                </c:pt>
                <c:pt idx="2">
                  <c:v>2022</c:v>
                </c:pt>
                <c:pt idx="3">
                  <c:v>2023</c:v>
                </c:pt>
                <c:pt idx="4">
                  <c:v>2024</c:v>
                </c:pt>
                <c:pt idx="5">
                  <c:v>2025</c:v>
                </c:pt>
                <c:pt idx="6">
                  <c:v>2026</c:v>
                </c:pt>
              </c:strCache>
            </c:strRef>
          </c:cat>
          <c:val>
            <c:numRef>
              <c:f>Sheet4!$D$11:$J$11</c:f>
              <c:numCache>
                <c:formatCode>General</c:formatCode>
                <c:ptCount val="7"/>
                <c:pt idx="0">
                  <c:v>1</c:v>
                </c:pt>
                <c:pt idx="1">
                  <c:v>0</c:v>
                </c:pt>
                <c:pt idx="2">
                  <c:v>0</c:v>
                </c:pt>
                <c:pt idx="3">
                  <c:v>1</c:v>
                </c:pt>
                <c:pt idx="4">
                  <c:v>1</c:v>
                </c:pt>
                <c:pt idx="5">
                  <c:v>1</c:v>
                </c:pt>
                <c:pt idx="6">
                  <c:v>0</c:v>
                </c:pt>
              </c:numCache>
            </c:numRef>
          </c:val>
          <c:extLst>
            <c:ext xmlns:c16="http://schemas.microsoft.com/office/drawing/2014/chart" uri="{C3380CC4-5D6E-409C-BE32-E72D297353CC}">
              <c16:uniqueId val="{00000004-562A-4D32-9549-40F483564FC6}"/>
            </c:ext>
          </c:extLst>
        </c:ser>
        <c:ser>
          <c:idx val="5"/>
          <c:order val="5"/>
          <c:tx>
            <c:strRef>
              <c:f>Sheet4!$C$12</c:f>
              <c:strCache>
                <c:ptCount val="1"/>
                <c:pt idx="0">
                  <c:v>Magbosi</c:v>
                </c:pt>
              </c:strCache>
            </c:strRef>
          </c:tx>
          <c:spPr>
            <a:pattFill prst="smConfetti">
              <a:fgClr>
                <a:schemeClr val="tx1"/>
              </a:fgClr>
              <a:bgClr>
                <a:schemeClr val="bg1"/>
              </a:bgClr>
            </a:pattFill>
            <a:ln w="19050">
              <a:solidFill>
                <a:schemeClr val="tx1"/>
              </a:solidFill>
            </a:ln>
            <a:effectLst/>
          </c:spPr>
          <c:invertIfNegative val="0"/>
          <c:cat>
            <c:strRef>
              <c:f>Sheet4!$D$6:$J$6</c:f>
              <c:strCache>
                <c:ptCount val="7"/>
                <c:pt idx="0">
                  <c:v>2020</c:v>
                </c:pt>
                <c:pt idx="1">
                  <c:v>2021</c:v>
                </c:pt>
                <c:pt idx="2">
                  <c:v>2022</c:v>
                </c:pt>
                <c:pt idx="3">
                  <c:v>2023</c:v>
                </c:pt>
                <c:pt idx="4">
                  <c:v>2024</c:v>
                </c:pt>
                <c:pt idx="5">
                  <c:v>2025</c:v>
                </c:pt>
                <c:pt idx="6">
                  <c:v>2026</c:v>
                </c:pt>
              </c:strCache>
            </c:strRef>
          </c:cat>
          <c:val>
            <c:numRef>
              <c:f>Sheet4!$D$12:$J$12</c:f>
              <c:numCache>
                <c:formatCode>General</c:formatCode>
                <c:ptCount val="7"/>
                <c:pt idx="0">
                  <c:v>1</c:v>
                </c:pt>
                <c:pt idx="1">
                  <c:v>2</c:v>
                </c:pt>
                <c:pt idx="2">
                  <c:v>0</c:v>
                </c:pt>
                <c:pt idx="3">
                  <c:v>2</c:v>
                </c:pt>
                <c:pt idx="4">
                  <c:v>2</c:v>
                </c:pt>
                <c:pt idx="5">
                  <c:v>0</c:v>
                </c:pt>
                <c:pt idx="6">
                  <c:v>0</c:v>
                </c:pt>
              </c:numCache>
            </c:numRef>
          </c:val>
          <c:extLst>
            <c:ext xmlns:c16="http://schemas.microsoft.com/office/drawing/2014/chart" uri="{C3380CC4-5D6E-409C-BE32-E72D297353CC}">
              <c16:uniqueId val="{00000005-562A-4D32-9549-40F483564FC6}"/>
            </c:ext>
          </c:extLst>
        </c:ser>
        <c:ser>
          <c:idx val="6"/>
          <c:order val="6"/>
          <c:tx>
            <c:strRef>
              <c:f>Sheet4!$C$13</c:f>
              <c:strCache>
                <c:ptCount val="1"/>
                <c:pt idx="0">
                  <c:v>Teko</c:v>
                </c:pt>
              </c:strCache>
            </c:strRef>
          </c:tx>
          <c:spPr>
            <a:solidFill>
              <a:schemeClr val="tx1"/>
            </a:solidFill>
            <a:ln w="19050">
              <a:solidFill>
                <a:schemeClr val="tx1"/>
              </a:solidFill>
            </a:ln>
            <a:effectLst/>
          </c:spPr>
          <c:invertIfNegative val="0"/>
          <c:cat>
            <c:strRef>
              <c:f>Sheet4!$D$6:$J$6</c:f>
              <c:strCache>
                <c:ptCount val="7"/>
                <c:pt idx="0">
                  <c:v>2020</c:v>
                </c:pt>
                <c:pt idx="1">
                  <c:v>2021</c:v>
                </c:pt>
                <c:pt idx="2">
                  <c:v>2022</c:v>
                </c:pt>
                <c:pt idx="3">
                  <c:v>2023</c:v>
                </c:pt>
                <c:pt idx="4">
                  <c:v>2024</c:v>
                </c:pt>
                <c:pt idx="5">
                  <c:v>2025</c:v>
                </c:pt>
                <c:pt idx="6">
                  <c:v>2026</c:v>
                </c:pt>
              </c:strCache>
            </c:strRef>
          </c:cat>
          <c:val>
            <c:numRef>
              <c:f>Sheet4!$D$13:$J$13</c:f>
              <c:numCache>
                <c:formatCode>General</c:formatCode>
                <c:ptCount val="7"/>
                <c:pt idx="0">
                  <c:v>1</c:v>
                </c:pt>
                <c:pt idx="1">
                  <c:v>0</c:v>
                </c:pt>
                <c:pt idx="2">
                  <c:v>0</c:v>
                </c:pt>
                <c:pt idx="3">
                  <c:v>1</c:v>
                </c:pt>
                <c:pt idx="4">
                  <c:v>1</c:v>
                </c:pt>
                <c:pt idx="5">
                  <c:v>2</c:v>
                </c:pt>
                <c:pt idx="6">
                  <c:v>0</c:v>
                </c:pt>
              </c:numCache>
            </c:numRef>
          </c:val>
          <c:extLst>
            <c:ext xmlns:c16="http://schemas.microsoft.com/office/drawing/2014/chart" uri="{C3380CC4-5D6E-409C-BE32-E72D297353CC}">
              <c16:uniqueId val="{00000006-562A-4D32-9549-40F483564FC6}"/>
            </c:ext>
          </c:extLst>
        </c:ser>
        <c:dLbls>
          <c:showLegendKey val="0"/>
          <c:showVal val="0"/>
          <c:showCatName val="0"/>
          <c:showSerName val="0"/>
          <c:showPercent val="0"/>
          <c:showBubbleSize val="0"/>
        </c:dLbls>
        <c:gapWidth val="219"/>
        <c:overlap val="-27"/>
        <c:axId val="1160289296"/>
        <c:axId val="1160288880"/>
      </c:barChart>
      <c:catAx>
        <c:axId val="11602892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60288880"/>
        <c:crosses val="autoZero"/>
        <c:auto val="1"/>
        <c:lblAlgn val="ctr"/>
        <c:lblOffset val="100"/>
        <c:noMultiLvlLbl val="0"/>
      </c:catAx>
      <c:valAx>
        <c:axId val="1160288880"/>
        <c:scaling>
          <c:orientation val="minMax"/>
        </c:scaling>
        <c:delete val="1"/>
        <c:axPos val="l"/>
        <c:numFmt formatCode="General" sourceLinked="1"/>
        <c:majorTickMark val="none"/>
        <c:minorTickMark val="none"/>
        <c:tickLblPos val="nextTo"/>
        <c:crossAx val="1160289296"/>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1600" b="1"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pattFill prst="wdDnDiag">
              <a:fgClr>
                <a:schemeClr val="accent6">
                  <a:lumMod val="75000"/>
                </a:schemeClr>
              </a:fgClr>
              <a:bgClr>
                <a:schemeClr val="bg1"/>
              </a:bgClr>
            </a:pattFill>
            <a:ln w="22225">
              <a:solidFill>
                <a:schemeClr val="tx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Sheet4!$M$45:$R$46</c:f>
              <c:multiLvlStrCache>
                <c:ptCount val="6"/>
                <c:lvl>
                  <c:pt idx="0">
                    <c:v>Current</c:v>
                  </c:pt>
                  <c:pt idx="1">
                    <c:v>Optimum</c:v>
                  </c:pt>
                  <c:pt idx="2">
                    <c:v>Current</c:v>
                  </c:pt>
                  <c:pt idx="3">
                    <c:v>Optimum</c:v>
                  </c:pt>
                  <c:pt idx="4">
                    <c:v>Current</c:v>
                  </c:pt>
                  <c:pt idx="5">
                    <c:v>Optimum</c:v>
                  </c:pt>
                </c:lvl>
                <c:lvl>
                  <c:pt idx="0">
                    <c:v>Junior Staff</c:v>
                  </c:pt>
                  <c:pt idx="2">
                    <c:v>Senior Staff</c:v>
                  </c:pt>
                  <c:pt idx="4">
                    <c:v>Total</c:v>
                  </c:pt>
                </c:lvl>
              </c:multiLvlStrCache>
            </c:multiLvlStrRef>
          </c:cat>
          <c:val>
            <c:numRef>
              <c:f>Sheet4!$M$47:$R$47</c:f>
              <c:numCache>
                <c:formatCode>General</c:formatCode>
                <c:ptCount val="6"/>
                <c:pt idx="0">
                  <c:v>197</c:v>
                </c:pt>
                <c:pt idx="1">
                  <c:v>433</c:v>
                </c:pt>
                <c:pt idx="2">
                  <c:v>138</c:v>
                </c:pt>
                <c:pt idx="3">
                  <c:v>1045</c:v>
                </c:pt>
                <c:pt idx="4">
                  <c:v>335</c:v>
                </c:pt>
                <c:pt idx="5">
                  <c:v>1478</c:v>
                </c:pt>
              </c:numCache>
            </c:numRef>
          </c:val>
          <c:extLst>
            <c:ext xmlns:c16="http://schemas.microsoft.com/office/drawing/2014/chart" uri="{C3380CC4-5D6E-409C-BE32-E72D297353CC}">
              <c16:uniqueId val="{00000000-E140-4453-8075-6E15ACDFC0F7}"/>
            </c:ext>
          </c:extLst>
        </c:ser>
        <c:dLbls>
          <c:showLegendKey val="0"/>
          <c:showVal val="0"/>
          <c:showCatName val="0"/>
          <c:showSerName val="0"/>
          <c:showPercent val="0"/>
          <c:showBubbleSize val="0"/>
        </c:dLbls>
        <c:gapWidth val="219"/>
        <c:overlap val="-27"/>
        <c:axId val="427253599"/>
        <c:axId val="427244863"/>
      </c:barChart>
      <c:catAx>
        <c:axId val="427253599"/>
        <c:scaling>
          <c:orientation val="minMax"/>
        </c:scaling>
        <c:delete val="0"/>
        <c:axPos val="b"/>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crossAx val="427244863"/>
        <c:crosses val="autoZero"/>
        <c:auto val="1"/>
        <c:lblAlgn val="ctr"/>
        <c:lblOffset val="100"/>
        <c:noMultiLvlLbl val="0"/>
      </c:catAx>
      <c:valAx>
        <c:axId val="427244863"/>
        <c:scaling>
          <c:orientation val="minMax"/>
        </c:scaling>
        <c:delete val="1"/>
        <c:axPos val="l"/>
        <c:numFmt formatCode="General" sourceLinked="1"/>
        <c:majorTickMark val="none"/>
        <c:minorTickMark val="none"/>
        <c:tickLblPos val="nextTo"/>
        <c:crossAx val="42725359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2.5000000000000001E-2"/>
          <c:y val="0"/>
          <c:w val="0.95"/>
          <c:h val="0.8416746864975212"/>
        </c:manualLayout>
      </c:layout>
      <c:barChart>
        <c:barDir val="col"/>
        <c:grouping val="clustered"/>
        <c:varyColors val="0"/>
        <c:ser>
          <c:idx val="0"/>
          <c:order val="0"/>
          <c:tx>
            <c:strRef>
              <c:f>Sheet3!$Z$17</c:f>
              <c:strCache>
                <c:ptCount val="1"/>
                <c:pt idx="0">
                  <c:v>TOTAL</c:v>
                </c:pt>
              </c:strCache>
            </c:strRef>
          </c:tx>
          <c:spPr>
            <a:pattFill prst="pct5">
              <a:fgClr>
                <a:schemeClr val="lt1"/>
              </a:fgClr>
              <a:bgClr>
                <a:schemeClr val="bg2"/>
              </a:bgClr>
            </a:pattFill>
            <a:ln w="25400" cap="flat" cmpd="sng" algn="ctr">
              <a:solidFill>
                <a:schemeClr val="accent1"/>
              </a:solidFill>
              <a:miter lim="800000"/>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65000"/>
                        <a:lumOff val="3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Sheet3!$AA$16:$AK$16</c:f>
              <c:strCache>
                <c:ptCount val="11"/>
                <c:pt idx="0">
                  <c:v>Male</c:v>
                </c:pt>
                <c:pt idx="1">
                  <c:v>Female</c:v>
                </c:pt>
                <c:pt idx="3">
                  <c:v>Male</c:v>
                </c:pt>
                <c:pt idx="4">
                  <c:v>Female</c:v>
                </c:pt>
                <c:pt idx="6">
                  <c:v>Male</c:v>
                </c:pt>
                <c:pt idx="7">
                  <c:v>Female</c:v>
                </c:pt>
                <c:pt idx="9">
                  <c:v>Male</c:v>
                </c:pt>
                <c:pt idx="10">
                  <c:v>Female</c:v>
                </c:pt>
              </c:strCache>
            </c:strRef>
          </c:cat>
          <c:val>
            <c:numRef>
              <c:f>Sheet3!$AA$17:$AK$17</c:f>
              <c:numCache>
                <c:formatCode>General</c:formatCode>
                <c:ptCount val="11"/>
                <c:pt idx="0">
                  <c:v>15</c:v>
                </c:pt>
                <c:pt idx="1">
                  <c:v>5</c:v>
                </c:pt>
                <c:pt idx="3">
                  <c:v>25</c:v>
                </c:pt>
                <c:pt idx="4">
                  <c:v>17</c:v>
                </c:pt>
                <c:pt idx="6">
                  <c:v>49</c:v>
                </c:pt>
                <c:pt idx="7">
                  <c:v>15</c:v>
                </c:pt>
                <c:pt idx="9">
                  <c:v>19</c:v>
                </c:pt>
                <c:pt idx="10">
                  <c:v>4</c:v>
                </c:pt>
              </c:numCache>
            </c:numRef>
          </c:val>
          <c:extLst>
            <c:ext xmlns:c16="http://schemas.microsoft.com/office/drawing/2014/chart" uri="{C3380CC4-5D6E-409C-BE32-E72D297353CC}">
              <c16:uniqueId val="{00000000-386B-4EA3-B81B-8DFE06184CD4}"/>
            </c:ext>
          </c:extLst>
        </c:ser>
        <c:dLbls>
          <c:showLegendKey val="0"/>
          <c:showVal val="0"/>
          <c:showCatName val="0"/>
          <c:showSerName val="0"/>
          <c:showPercent val="0"/>
          <c:showBubbleSize val="0"/>
        </c:dLbls>
        <c:gapWidth val="164"/>
        <c:overlap val="-35"/>
        <c:axId val="1727678959"/>
        <c:axId val="1727679375"/>
      </c:barChart>
      <c:catAx>
        <c:axId val="1727678959"/>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1" i="0" u="none" strike="noStrike" kern="1200" baseline="0">
                <a:solidFill>
                  <a:schemeClr val="tx1">
                    <a:lumMod val="50000"/>
                    <a:lumOff val="50000"/>
                  </a:schemeClr>
                </a:solidFill>
                <a:latin typeface="+mn-lt"/>
                <a:ea typeface="+mn-ea"/>
                <a:cs typeface="+mn-cs"/>
              </a:defRPr>
            </a:pPr>
            <a:endParaRPr lang="en-US"/>
          </a:p>
        </c:txPr>
        <c:crossAx val="1727679375"/>
        <c:crosses val="autoZero"/>
        <c:auto val="1"/>
        <c:lblAlgn val="ctr"/>
        <c:lblOffset val="100"/>
        <c:noMultiLvlLbl val="0"/>
      </c:catAx>
      <c:valAx>
        <c:axId val="1727679375"/>
        <c:scaling>
          <c:orientation val="minMax"/>
        </c:scaling>
        <c:delete val="1"/>
        <c:axPos val="l"/>
        <c:numFmt formatCode="General" sourceLinked="1"/>
        <c:majorTickMark val="none"/>
        <c:minorTickMark val="none"/>
        <c:tickLblPos val="nextTo"/>
        <c:crossAx val="172767895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pPr>
      <a:endParaRPr lang="en-US"/>
    </a:p>
  </c:txPr>
  <c:externalData r:id="rId4">
    <c:autoUpdate val="0"/>
  </c:externalData>
  <c:userShapes r:id="rId5"/>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11">
  <cs:axisTitle>
    <cs:lnRef idx="0"/>
    <cs:fillRef idx="0"/>
    <cs:effectRef idx="0"/>
    <cs:fontRef idx="minor">
      <a:schemeClr val="tx1">
        <a:lumMod val="50000"/>
        <a:lumOff val="50000"/>
      </a:schemeClr>
    </cs:fontRef>
    <cs:defRPr sz="900" kern="1200"/>
  </cs:axisTitle>
  <cs:categoryAxis>
    <cs:lnRef idx="0"/>
    <cs:fillRef idx="0"/>
    <cs:effectRef idx="0"/>
    <cs:fontRef idx="minor">
      <a:schemeClr val="tx1">
        <a:lumMod val="50000"/>
        <a:lumOff val="50000"/>
      </a:schemeClr>
    </cs:fontRef>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65000"/>
        <a:lumOff val="35000"/>
      </a:schemeClr>
    </cs:fontRef>
    <cs:defRPr sz="900" kern="1200"/>
  </cs:dataLabel>
  <cs:dataLabelCallout>
    <cs:lnRef idx="0"/>
    <cs:fillRef idx="0"/>
    <cs:effectRef idx="0"/>
    <cs:fontRef idx="minor">
      <a:schemeClr val="bg1"/>
    </cs:fontRef>
    <cs:spPr>
      <a:solidFill>
        <a:schemeClr val="tx1">
          <a:lumMod val="35000"/>
          <a:lumOff val="65000"/>
        </a:schemeClr>
      </a:solidFill>
    </cs:spPr>
    <cs:defRPr sz="900"/>
    <cs:bodyPr rot="0" spcFirstLastPara="1" vertOverflow="clip" horzOverflow="clip" vert="horz" wrap="square" lIns="36576" tIns="18288" rIns="36576" bIns="18288" anchor="ctr" anchorCtr="1">
      <a:spAutoFit/>
    </cs:bodyPr>
  </cs:dataLabelCallout>
  <cs:dataPoint>
    <cs:lnRef idx="0">
      <cs:styleClr val="auto"/>
    </cs:lnRef>
    <cs:fillRef idx="0"/>
    <cs:effectRef idx="0"/>
    <cs:fontRef idx="minor">
      <a:schemeClr val="dk1"/>
    </cs:fontRef>
    <cs:spPr>
      <a:noFill/>
      <a:ln w="25400" cap="flat" cmpd="sng" algn="ctr">
        <a:solidFill>
          <a:schemeClr val="phClr"/>
        </a:solidFill>
        <a:miter lim="800000"/>
      </a:ln>
    </cs:spPr>
  </cs:dataPoint>
  <cs:dataPoint3D>
    <cs:lnRef idx="0">
      <cs:styleClr val="auto"/>
    </cs:lnRef>
    <cs:fillRef idx="0">
      <cs:styleClr val="auto"/>
    </cs:fillRef>
    <cs:effectRef idx="0"/>
    <cs:fontRef idx="minor">
      <a:schemeClr val="dk1"/>
    </cs:fontRef>
    <cs:spPr>
      <a:ln w="19050" cap="flat" cmpd="sng" algn="ctr">
        <a:solidFill>
          <a:schemeClr val="phClr"/>
        </a:solidFill>
        <a:miter lim="800000"/>
      </a:ln>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ln w="19050" cap="rnd">
        <a:solidFill>
          <a:schemeClr val="phClr"/>
        </a:solidFill>
        <a:round/>
      </a:ln>
    </cs:spPr>
  </cs:dataPointMarker>
  <cs:dataPointMarkerLayout symbol="circle" size="6"/>
  <cs:dataPointWireframe>
    <cs:lnRef idx="0">
      <cs:styleClr val="auto"/>
    </cs:lnRef>
    <cs:fillRef idx="1"/>
    <cs:effectRef idx="0"/>
    <cs:fontRef idx="minor">
      <a:schemeClr val="tx1"/>
    </cs:fontRef>
    <cs:spPr>
      <a:ln w="9525">
        <a:solidFill>
          <a:schemeClr val="phClr"/>
        </a:solidFill>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cap="flat" cmpd="sng" algn="ctr">
        <a:solidFill>
          <a:schemeClr val="tx1">
            <a:lumMod val="50000"/>
            <a:lumOff val="50000"/>
          </a:schemeClr>
        </a:solidFill>
        <a:round/>
      </a:ln>
    </cs:spPr>
  </cs:downBar>
  <cs:dropLine>
    <cs:lnRef idx="0"/>
    <cs:fillRef idx="0"/>
    <cs:effectRef idx="0"/>
    <cs:fontRef idx="minor">
      <a:schemeClr val="dk1"/>
    </cs:fontRef>
    <cs:spPr>
      <a:ln w="9525" cap="flat" cmpd="sng" algn="ctr">
        <a:solidFill>
          <a:schemeClr val="tx1">
            <a:lumMod val="35000"/>
            <a:lumOff val="65000"/>
          </a:schemeClr>
        </a:solidFill>
        <a:round/>
      </a:ln>
    </cs:spPr>
  </cs:dropLine>
  <cs:errorBar>
    <cs:lnRef idx="0"/>
    <cs:fillRef idx="0"/>
    <cs:effectRef idx="0"/>
    <cs:fontRef idx="minor">
      <a:schemeClr val="dk1"/>
    </cs:fontRef>
    <cs:spPr>
      <a:ln w="9525" cap="flat" cmpd="sng" algn="ctr">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a:solidFill>
          <a:schemeClr val="tx1">
            <a:lumMod val="15000"/>
            <a:lumOff val="85000"/>
          </a:schemeClr>
        </a:solidFill>
      </a:ln>
    </cs:spPr>
  </cs:gridlineMajor>
  <cs:gridlineMinor>
    <cs:lnRef idx="0"/>
    <cs:fillRef idx="0"/>
    <cs:effectRef idx="0"/>
    <cs:fontRef idx="minor">
      <a:schemeClr val="dk1"/>
    </cs:fontRef>
    <cs:spPr>
      <a:ln w="9525">
        <a:solidFill>
          <a:schemeClr val="tx1">
            <a:lumMod val="5000"/>
            <a:lumOff val="95000"/>
          </a:schemeClr>
        </a:solidFill>
      </a:ln>
    </cs:spPr>
  </cs:gridlineMinor>
  <cs:hiLoLine>
    <cs:lnRef idx="0"/>
    <cs:fillRef idx="0"/>
    <cs:effectRef idx="0"/>
    <cs:fontRef idx="minor">
      <a:schemeClr val="dk1"/>
    </cs:fontRef>
    <cs:spPr>
      <a:ln w="9525" cap="flat" cmpd="sng" algn="ctr">
        <a:solidFill>
          <a:schemeClr val="tx1">
            <a:lumMod val="35000"/>
            <a:lumOff val="65000"/>
          </a:schemeClr>
        </a:solidFill>
        <a:round/>
      </a:ln>
    </cs:spPr>
  </cs:hiLoLine>
  <cs:leaderLine>
    <cs:lnRef idx="0"/>
    <cs:fillRef idx="0"/>
    <cs:effectRef idx="0"/>
    <cs:fontRef idx="minor">
      <a:schemeClr val="dk1"/>
    </cs:fontRef>
    <cs:spPr>
      <a:ln w="9525" cap="flat" cmpd="sng" algn="ctr">
        <a:solidFill>
          <a:schemeClr val="tx1">
            <a:lumMod val="35000"/>
            <a:lumOff val="65000"/>
          </a:schemeClr>
        </a:solidFill>
        <a:round/>
      </a:ln>
    </cs:spPr>
  </cs:leaderLine>
  <cs:legend>
    <cs:lnRef idx="0"/>
    <cs:fillRef idx="0"/>
    <cs:effectRef idx="0"/>
    <cs:fontRef idx="minor">
      <a:schemeClr val="tx1">
        <a:lumMod val="50000"/>
        <a:lumOff val="50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defRPr sz="900" kern="1200"/>
  </cs:seriesAxis>
  <cs:seriesLine>
    <cs:lnRef idx="0"/>
    <cs:fillRef idx="0"/>
    <cs:effectRef idx="0"/>
    <cs:fontRef idx="minor">
      <a:schemeClr val="dk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00" b="0" kern="1200" cap="none" spc="5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tx1">
        <a:lumMod val="50000"/>
        <a:lumOff val="50000"/>
      </a:schemeClr>
    </cs:fontRef>
    <cs:defRPr sz="900" kern="1200"/>
  </cs:trendlineLabel>
  <cs:upBar>
    <cs:lnRef idx="0"/>
    <cs:fillRef idx="0"/>
    <cs:effectRef idx="0"/>
    <cs:fontRef idx="minor">
      <a:schemeClr val="dk1"/>
    </cs:fontRef>
    <cs:spPr>
      <a:solidFill>
        <a:schemeClr val="lt1"/>
      </a:solidFill>
      <a:ln w="9525" cap="flat" cmpd="sng" algn="ctr">
        <a:solidFill>
          <a:schemeClr val="tx1">
            <a:lumMod val="50000"/>
            <a:lumOff val="50000"/>
          </a:schemeClr>
        </a:solidFill>
        <a:round/>
      </a:ln>
    </cs:spPr>
  </cs:upBar>
  <cs:valueAxis>
    <cs:lnRef idx="0"/>
    <cs:fillRef idx="0"/>
    <cs:effectRef idx="0"/>
    <cs:fontRef idx="minor">
      <a:schemeClr val="tx1">
        <a:lumMod val="50000"/>
        <a:lumOff val="50000"/>
      </a:schemeClr>
    </cs:fontRef>
    <cs:defRPr sz="900" kern="1200"/>
  </cs:valueAxis>
  <cs:wall>
    <cs:lnRef idx="0"/>
    <cs:fillRef idx="0"/>
    <cs:effectRef idx="0"/>
    <cs:fontRef idx="minor">
      <a:schemeClr val="dk1"/>
    </cs:fontRef>
  </cs:wall>
</cs:chartStyle>
</file>

<file path=ppt/drawings/drawing1.xml><?xml version="1.0" encoding="utf-8"?>
<c:userShapes xmlns:c="http://schemas.openxmlformats.org/drawingml/2006/chart">
  <cdr:relSizeAnchor xmlns:cdr="http://schemas.openxmlformats.org/drawingml/2006/chartDrawing">
    <cdr:from>
      <cdr:x>0.07293</cdr:x>
      <cdr:y>0.23264</cdr:y>
    </cdr:from>
    <cdr:to>
      <cdr:x>0.24932</cdr:x>
      <cdr:y>0.3206</cdr:y>
    </cdr:to>
    <cdr:sp macro="" textlink="">
      <cdr:nvSpPr>
        <cdr:cNvPr id="2" name="TextBox 1">
          <a:extLst xmlns:a="http://schemas.openxmlformats.org/drawingml/2006/main">
            <a:ext uri="{FF2B5EF4-FFF2-40B4-BE49-F238E27FC236}">
              <a16:creationId xmlns:a16="http://schemas.microsoft.com/office/drawing/2014/main" id="{6A089FD1-3B7D-4F0C-B906-98DE77C71582}"/>
            </a:ext>
          </a:extLst>
        </cdr:cNvPr>
        <cdr:cNvSpPr txBox="1"/>
      </cdr:nvSpPr>
      <cdr:spPr>
        <a:xfrm xmlns:a="http://schemas.openxmlformats.org/drawingml/2006/main">
          <a:off x="407506" y="638169"/>
          <a:ext cx="985667" cy="24129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600" b="1" dirty="0"/>
            <a:t>Diploma</a:t>
          </a:r>
        </a:p>
      </cdr:txBody>
    </cdr:sp>
  </cdr:relSizeAnchor>
  <cdr:relSizeAnchor xmlns:cdr="http://schemas.openxmlformats.org/drawingml/2006/chartDrawing">
    <cdr:from>
      <cdr:x>0.36126</cdr:x>
      <cdr:y>0.25211</cdr:y>
    </cdr:from>
    <cdr:to>
      <cdr:x>0.52376</cdr:x>
      <cdr:y>0.33081</cdr:y>
    </cdr:to>
    <cdr:sp macro="" textlink="">
      <cdr:nvSpPr>
        <cdr:cNvPr id="3" name="TextBox 2">
          <a:extLst xmlns:a="http://schemas.openxmlformats.org/drawingml/2006/main">
            <a:ext uri="{FF2B5EF4-FFF2-40B4-BE49-F238E27FC236}">
              <a16:creationId xmlns:a16="http://schemas.microsoft.com/office/drawing/2014/main" id="{065C9A91-1079-4CE6-983E-8EAB377B0C80}"/>
            </a:ext>
          </a:extLst>
        </cdr:cNvPr>
        <cdr:cNvSpPr txBox="1"/>
      </cdr:nvSpPr>
      <cdr:spPr>
        <a:xfrm xmlns:a="http://schemas.openxmlformats.org/drawingml/2006/main">
          <a:off x="3790147" y="1341924"/>
          <a:ext cx="1704875" cy="41890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600" b="1" dirty="0"/>
            <a:t>B.Sc</a:t>
          </a:r>
          <a:r>
            <a:rPr lang="en-US" sz="1600" dirty="0"/>
            <a:t>.</a:t>
          </a:r>
        </a:p>
      </cdr:txBody>
    </cdr:sp>
  </cdr:relSizeAnchor>
  <cdr:relSizeAnchor xmlns:cdr="http://schemas.openxmlformats.org/drawingml/2006/chartDrawing">
    <cdr:from>
      <cdr:x>0.6138</cdr:x>
      <cdr:y>0.29398</cdr:y>
    </cdr:from>
    <cdr:to>
      <cdr:x>0.71308</cdr:x>
      <cdr:y>0.39583</cdr:y>
    </cdr:to>
    <cdr:sp macro="" textlink="">
      <cdr:nvSpPr>
        <cdr:cNvPr id="4" name="Text Box 2"/>
        <cdr:cNvSpPr txBox="1">
          <a:spLocks xmlns:a="http://schemas.openxmlformats.org/drawingml/2006/main" noChangeArrowheads="1"/>
        </cdr:cNvSpPr>
      </cdr:nvSpPr>
      <cdr:spPr bwMode="auto">
        <a:xfrm xmlns:a="http://schemas.openxmlformats.org/drawingml/2006/main">
          <a:off x="3219450" y="806450"/>
          <a:ext cx="520700" cy="279400"/>
        </a:xfrm>
        <a:prstGeom xmlns:a="http://schemas.openxmlformats.org/drawingml/2006/main" prst="rect">
          <a:avLst/>
        </a:prstGeom>
        <a:solidFill xmlns:a="http://schemas.openxmlformats.org/drawingml/2006/main">
          <a:srgbClr val="FFFFFF"/>
        </a:solidFill>
        <a:ln xmlns:a="http://schemas.openxmlformats.org/drawingml/2006/main" w="9525">
          <a:noFill/>
          <a:miter lim="800000"/>
          <a:headEnd/>
          <a:tailEnd/>
        </a:ln>
      </cdr:spPr>
      <cdr:txBody>
        <a:bodyPr xmlns:a="http://schemas.openxmlformats.org/drawingml/2006/main" rot="0" vert="horz" wrap="square" lIns="91440" tIns="45720" rIns="91440" bIns="45720" anchor="t" anchorCtr="0">
          <a:noAutofit/>
        </a:bodyPr>
        <a:lstStyle xmlns:a="http://schemas.openxmlformats.org/drawingml/2006/main"/>
        <a:p xmlns:a="http://schemas.openxmlformats.org/drawingml/2006/main">
          <a:pPr marL="0" marR="0">
            <a:lnSpc>
              <a:spcPct val="107000"/>
            </a:lnSpc>
            <a:spcBef>
              <a:spcPts val="0"/>
            </a:spcBef>
            <a:spcAft>
              <a:spcPts val="800"/>
            </a:spcAft>
          </a:pPr>
          <a:r>
            <a:rPr lang="en-US" sz="1600" b="1" dirty="0">
              <a:effectLst/>
              <a:latin typeface="Calibri" panose="020F0502020204030204" pitchFamily="34" charset="0"/>
              <a:ea typeface="Calibri" panose="020F0502020204030204" pitchFamily="34" charset="0"/>
              <a:cs typeface="Times New Roman" panose="02020603050405020304" pitchFamily="18" charset="0"/>
            </a:rPr>
            <a:t>MSc</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cdr:txBody>
    </cdr:sp>
  </cdr:relSizeAnchor>
  <cdr:relSizeAnchor xmlns:cdr="http://schemas.openxmlformats.org/drawingml/2006/chartDrawing">
    <cdr:from>
      <cdr:x>0.90073</cdr:x>
      <cdr:y>0.346</cdr:y>
    </cdr:from>
    <cdr:to>
      <cdr:x>1</cdr:x>
      <cdr:y>0.4386</cdr:y>
    </cdr:to>
    <cdr:sp macro="" textlink="">
      <cdr:nvSpPr>
        <cdr:cNvPr id="5" name="Text Box 2"/>
        <cdr:cNvSpPr txBox="1">
          <a:spLocks xmlns:a="http://schemas.openxmlformats.org/drawingml/2006/main" noChangeArrowheads="1"/>
        </cdr:cNvSpPr>
      </cdr:nvSpPr>
      <cdr:spPr bwMode="auto">
        <a:xfrm xmlns:a="http://schemas.openxmlformats.org/drawingml/2006/main">
          <a:off x="9450042" y="1841697"/>
          <a:ext cx="1041495" cy="492889"/>
        </a:xfrm>
        <a:prstGeom xmlns:a="http://schemas.openxmlformats.org/drawingml/2006/main" prst="rect">
          <a:avLst/>
        </a:prstGeom>
        <a:solidFill xmlns:a="http://schemas.openxmlformats.org/drawingml/2006/main">
          <a:srgbClr val="FFFFFF"/>
        </a:solidFill>
        <a:ln xmlns:a="http://schemas.openxmlformats.org/drawingml/2006/main" w="9525">
          <a:noFill/>
          <a:miter lim="800000"/>
          <a:headEnd/>
          <a:tailEnd/>
        </a:ln>
      </cdr:spPr>
      <cdr:txBody>
        <a:bodyPr xmlns:a="http://schemas.openxmlformats.org/drawingml/2006/main" rot="0" vert="horz" wrap="square" lIns="91440" tIns="45720" rIns="91440" bIns="45720" anchor="t" anchorCtr="0">
          <a:noAutofit/>
        </a:bodyPr>
        <a:lstStyle xmlns:a="http://schemas.openxmlformats.org/drawingml/2006/main"/>
        <a:p xmlns:a="http://schemas.openxmlformats.org/drawingml/2006/main">
          <a:pPr marL="0" marR="0">
            <a:lnSpc>
              <a:spcPct val="107000"/>
            </a:lnSpc>
            <a:spcBef>
              <a:spcPts val="0"/>
            </a:spcBef>
            <a:spcAft>
              <a:spcPts val="800"/>
            </a:spcAft>
          </a:pPr>
          <a:r>
            <a:rPr lang="en-US" sz="1600" b="1" dirty="0">
              <a:effectLst/>
              <a:latin typeface="Calibri" panose="020F0502020204030204" pitchFamily="34" charset="0"/>
              <a:ea typeface="Calibri" panose="020F0502020204030204" pitchFamily="34" charset="0"/>
              <a:cs typeface="Times New Roman" panose="02020603050405020304" pitchFamily="18" charset="0"/>
            </a:rPr>
            <a:t>PhD</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cdr:txBody>
    </cdr:sp>
  </cdr:relSizeAnchor>
</c:userShap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A18E4C-7B30-4669-B1D5-69F815EFF94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70E5CB0-A072-4ABA-B571-FC160CBA0DB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6B993ED-8814-4F04-8175-CF75BB7EE4C0}"/>
              </a:ext>
            </a:extLst>
          </p:cNvPr>
          <p:cNvSpPr>
            <a:spLocks noGrp="1"/>
          </p:cNvSpPr>
          <p:nvPr>
            <p:ph type="dt" sz="half" idx="10"/>
          </p:nvPr>
        </p:nvSpPr>
        <p:spPr/>
        <p:txBody>
          <a:bodyPr/>
          <a:lstStyle/>
          <a:p>
            <a:fld id="{AF32DE36-0BC2-4926-B720-21B881F35796}" type="datetimeFigureOut">
              <a:rPr lang="en-US" smtClean="0"/>
              <a:t>6/16/2026</a:t>
            </a:fld>
            <a:endParaRPr lang="en-US"/>
          </a:p>
        </p:txBody>
      </p:sp>
      <p:sp>
        <p:nvSpPr>
          <p:cNvPr id="5" name="Footer Placeholder 4">
            <a:extLst>
              <a:ext uri="{FF2B5EF4-FFF2-40B4-BE49-F238E27FC236}">
                <a16:creationId xmlns:a16="http://schemas.microsoft.com/office/drawing/2014/main" id="{AA77FBEE-F260-46F4-9070-31302005333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515367-8A0A-427C-A6C4-DFFEAFD89B20}"/>
              </a:ext>
            </a:extLst>
          </p:cNvPr>
          <p:cNvSpPr>
            <a:spLocks noGrp="1"/>
          </p:cNvSpPr>
          <p:nvPr>
            <p:ph type="sldNum" sz="quarter" idx="12"/>
          </p:nvPr>
        </p:nvSpPr>
        <p:spPr/>
        <p:txBody>
          <a:bodyPr/>
          <a:lstStyle/>
          <a:p>
            <a:fld id="{1B060C4D-4636-4D49-A190-6D1E18163AFA}" type="slidenum">
              <a:rPr lang="en-US" smtClean="0"/>
              <a:t>‹#›</a:t>
            </a:fld>
            <a:endParaRPr lang="en-US"/>
          </a:p>
        </p:txBody>
      </p:sp>
    </p:spTree>
    <p:extLst>
      <p:ext uri="{BB962C8B-B14F-4D97-AF65-F5344CB8AC3E}">
        <p14:creationId xmlns:p14="http://schemas.microsoft.com/office/powerpoint/2010/main" val="29138868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3DDDC1-83EB-45F1-B4FB-D5C10D0A253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88720B9-767A-4FEE-8199-A8D770E5169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6E57416-7475-49E9-85BA-4BA37C91AAA4}"/>
              </a:ext>
            </a:extLst>
          </p:cNvPr>
          <p:cNvSpPr>
            <a:spLocks noGrp="1"/>
          </p:cNvSpPr>
          <p:nvPr>
            <p:ph type="dt" sz="half" idx="10"/>
          </p:nvPr>
        </p:nvSpPr>
        <p:spPr/>
        <p:txBody>
          <a:bodyPr/>
          <a:lstStyle/>
          <a:p>
            <a:fld id="{AF32DE36-0BC2-4926-B720-21B881F35796}" type="datetimeFigureOut">
              <a:rPr lang="en-US" smtClean="0"/>
              <a:t>6/16/2026</a:t>
            </a:fld>
            <a:endParaRPr lang="en-US"/>
          </a:p>
        </p:txBody>
      </p:sp>
      <p:sp>
        <p:nvSpPr>
          <p:cNvPr id="5" name="Footer Placeholder 4">
            <a:extLst>
              <a:ext uri="{FF2B5EF4-FFF2-40B4-BE49-F238E27FC236}">
                <a16:creationId xmlns:a16="http://schemas.microsoft.com/office/drawing/2014/main" id="{A749F576-E191-4663-9449-5D71330289A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3909554-7412-4B83-BD4F-52A31C653970}"/>
              </a:ext>
            </a:extLst>
          </p:cNvPr>
          <p:cNvSpPr>
            <a:spLocks noGrp="1"/>
          </p:cNvSpPr>
          <p:nvPr>
            <p:ph type="sldNum" sz="quarter" idx="12"/>
          </p:nvPr>
        </p:nvSpPr>
        <p:spPr/>
        <p:txBody>
          <a:bodyPr/>
          <a:lstStyle/>
          <a:p>
            <a:fld id="{1B060C4D-4636-4D49-A190-6D1E18163AFA}" type="slidenum">
              <a:rPr lang="en-US" smtClean="0"/>
              <a:t>‹#›</a:t>
            </a:fld>
            <a:endParaRPr lang="en-US"/>
          </a:p>
        </p:txBody>
      </p:sp>
    </p:spTree>
    <p:extLst>
      <p:ext uri="{BB962C8B-B14F-4D97-AF65-F5344CB8AC3E}">
        <p14:creationId xmlns:p14="http://schemas.microsoft.com/office/powerpoint/2010/main" val="35542541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090A84E-3937-4752-B6A1-4703FE55D32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B4AECAE-06D1-4189-8B03-F955999DBB6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3DF6AB5-0657-40CC-B530-DAB2C31BC13C}"/>
              </a:ext>
            </a:extLst>
          </p:cNvPr>
          <p:cNvSpPr>
            <a:spLocks noGrp="1"/>
          </p:cNvSpPr>
          <p:nvPr>
            <p:ph type="dt" sz="half" idx="10"/>
          </p:nvPr>
        </p:nvSpPr>
        <p:spPr/>
        <p:txBody>
          <a:bodyPr/>
          <a:lstStyle/>
          <a:p>
            <a:fld id="{AF32DE36-0BC2-4926-B720-21B881F35796}" type="datetimeFigureOut">
              <a:rPr lang="en-US" smtClean="0"/>
              <a:t>6/16/2026</a:t>
            </a:fld>
            <a:endParaRPr lang="en-US"/>
          </a:p>
        </p:txBody>
      </p:sp>
      <p:sp>
        <p:nvSpPr>
          <p:cNvPr id="5" name="Footer Placeholder 4">
            <a:extLst>
              <a:ext uri="{FF2B5EF4-FFF2-40B4-BE49-F238E27FC236}">
                <a16:creationId xmlns:a16="http://schemas.microsoft.com/office/drawing/2014/main" id="{D56E2892-A9CA-47BC-9986-BA4E24251C0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8A3E2F-2E0D-4BB9-87E2-26316EDC2038}"/>
              </a:ext>
            </a:extLst>
          </p:cNvPr>
          <p:cNvSpPr>
            <a:spLocks noGrp="1"/>
          </p:cNvSpPr>
          <p:nvPr>
            <p:ph type="sldNum" sz="quarter" idx="12"/>
          </p:nvPr>
        </p:nvSpPr>
        <p:spPr/>
        <p:txBody>
          <a:bodyPr/>
          <a:lstStyle/>
          <a:p>
            <a:fld id="{1B060C4D-4636-4D49-A190-6D1E18163AFA}" type="slidenum">
              <a:rPr lang="en-US" smtClean="0"/>
              <a:t>‹#›</a:t>
            </a:fld>
            <a:endParaRPr lang="en-US"/>
          </a:p>
        </p:txBody>
      </p:sp>
    </p:spTree>
    <p:extLst>
      <p:ext uri="{BB962C8B-B14F-4D97-AF65-F5344CB8AC3E}">
        <p14:creationId xmlns:p14="http://schemas.microsoft.com/office/powerpoint/2010/main" val="15891304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56433A-EBB0-4543-AC3D-A5A1F741BAA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A1191BE-95A2-4EAB-B769-BEA78BF66E6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E56D1AB-A855-43F9-AF78-2D53371EF490}"/>
              </a:ext>
            </a:extLst>
          </p:cNvPr>
          <p:cNvSpPr>
            <a:spLocks noGrp="1"/>
          </p:cNvSpPr>
          <p:nvPr>
            <p:ph type="dt" sz="half" idx="10"/>
          </p:nvPr>
        </p:nvSpPr>
        <p:spPr/>
        <p:txBody>
          <a:bodyPr/>
          <a:lstStyle/>
          <a:p>
            <a:fld id="{AF32DE36-0BC2-4926-B720-21B881F35796}" type="datetimeFigureOut">
              <a:rPr lang="en-US" smtClean="0"/>
              <a:t>6/16/2026</a:t>
            </a:fld>
            <a:endParaRPr lang="en-US"/>
          </a:p>
        </p:txBody>
      </p:sp>
      <p:sp>
        <p:nvSpPr>
          <p:cNvPr id="5" name="Footer Placeholder 4">
            <a:extLst>
              <a:ext uri="{FF2B5EF4-FFF2-40B4-BE49-F238E27FC236}">
                <a16:creationId xmlns:a16="http://schemas.microsoft.com/office/drawing/2014/main" id="{B4B2F741-4B07-4B0C-9712-63E35FC50F4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CA617E9-92A8-47A3-BFF6-428E6E68800F}"/>
              </a:ext>
            </a:extLst>
          </p:cNvPr>
          <p:cNvSpPr>
            <a:spLocks noGrp="1"/>
          </p:cNvSpPr>
          <p:nvPr>
            <p:ph type="sldNum" sz="quarter" idx="12"/>
          </p:nvPr>
        </p:nvSpPr>
        <p:spPr/>
        <p:txBody>
          <a:bodyPr/>
          <a:lstStyle/>
          <a:p>
            <a:fld id="{1B060C4D-4636-4D49-A190-6D1E18163AFA}" type="slidenum">
              <a:rPr lang="en-US" smtClean="0"/>
              <a:t>‹#›</a:t>
            </a:fld>
            <a:endParaRPr lang="en-US"/>
          </a:p>
        </p:txBody>
      </p:sp>
    </p:spTree>
    <p:extLst>
      <p:ext uri="{BB962C8B-B14F-4D97-AF65-F5344CB8AC3E}">
        <p14:creationId xmlns:p14="http://schemas.microsoft.com/office/powerpoint/2010/main" val="37626106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C2C264-0870-45D4-B105-8370A54C0CF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4D42A7F-6EC4-4B91-9F8B-A3930F2C38F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85B2141-4080-4A6C-A9D4-C27DFCB492A5}"/>
              </a:ext>
            </a:extLst>
          </p:cNvPr>
          <p:cNvSpPr>
            <a:spLocks noGrp="1"/>
          </p:cNvSpPr>
          <p:nvPr>
            <p:ph type="dt" sz="half" idx="10"/>
          </p:nvPr>
        </p:nvSpPr>
        <p:spPr/>
        <p:txBody>
          <a:bodyPr/>
          <a:lstStyle/>
          <a:p>
            <a:fld id="{AF32DE36-0BC2-4926-B720-21B881F35796}" type="datetimeFigureOut">
              <a:rPr lang="en-US" smtClean="0"/>
              <a:t>6/16/2026</a:t>
            </a:fld>
            <a:endParaRPr lang="en-US"/>
          </a:p>
        </p:txBody>
      </p:sp>
      <p:sp>
        <p:nvSpPr>
          <p:cNvPr id="5" name="Footer Placeholder 4">
            <a:extLst>
              <a:ext uri="{FF2B5EF4-FFF2-40B4-BE49-F238E27FC236}">
                <a16:creationId xmlns:a16="http://schemas.microsoft.com/office/drawing/2014/main" id="{9D59F3DA-20F7-4897-9F0C-919432F29D9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C849C96-6ABB-4C67-A62B-8C15B80CC7F0}"/>
              </a:ext>
            </a:extLst>
          </p:cNvPr>
          <p:cNvSpPr>
            <a:spLocks noGrp="1"/>
          </p:cNvSpPr>
          <p:nvPr>
            <p:ph type="sldNum" sz="quarter" idx="12"/>
          </p:nvPr>
        </p:nvSpPr>
        <p:spPr/>
        <p:txBody>
          <a:bodyPr/>
          <a:lstStyle/>
          <a:p>
            <a:fld id="{1B060C4D-4636-4D49-A190-6D1E18163AFA}" type="slidenum">
              <a:rPr lang="en-US" smtClean="0"/>
              <a:t>‹#›</a:t>
            </a:fld>
            <a:endParaRPr lang="en-US"/>
          </a:p>
        </p:txBody>
      </p:sp>
    </p:spTree>
    <p:extLst>
      <p:ext uri="{BB962C8B-B14F-4D97-AF65-F5344CB8AC3E}">
        <p14:creationId xmlns:p14="http://schemas.microsoft.com/office/powerpoint/2010/main" val="11883826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8F2AB1-7932-4FC3-9AF9-1C749796211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2CF6F9E-8953-4CB4-A8F5-2F5A26D72D0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14A7786-E2CA-4268-9DC6-15EDE2D9025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9C5DAF0-2FA2-4613-BE4B-E1EA1E5603AA}"/>
              </a:ext>
            </a:extLst>
          </p:cNvPr>
          <p:cNvSpPr>
            <a:spLocks noGrp="1"/>
          </p:cNvSpPr>
          <p:nvPr>
            <p:ph type="dt" sz="half" idx="10"/>
          </p:nvPr>
        </p:nvSpPr>
        <p:spPr/>
        <p:txBody>
          <a:bodyPr/>
          <a:lstStyle/>
          <a:p>
            <a:fld id="{AF32DE36-0BC2-4926-B720-21B881F35796}" type="datetimeFigureOut">
              <a:rPr lang="en-US" smtClean="0"/>
              <a:t>6/16/2026</a:t>
            </a:fld>
            <a:endParaRPr lang="en-US"/>
          </a:p>
        </p:txBody>
      </p:sp>
      <p:sp>
        <p:nvSpPr>
          <p:cNvPr id="6" name="Footer Placeholder 5">
            <a:extLst>
              <a:ext uri="{FF2B5EF4-FFF2-40B4-BE49-F238E27FC236}">
                <a16:creationId xmlns:a16="http://schemas.microsoft.com/office/drawing/2014/main" id="{E3006169-3C56-4945-845D-2AD8574AB72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9A33828-EFF4-4ED7-8D58-03047F28EA51}"/>
              </a:ext>
            </a:extLst>
          </p:cNvPr>
          <p:cNvSpPr>
            <a:spLocks noGrp="1"/>
          </p:cNvSpPr>
          <p:nvPr>
            <p:ph type="sldNum" sz="quarter" idx="12"/>
          </p:nvPr>
        </p:nvSpPr>
        <p:spPr/>
        <p:txBody>
          <a:bodyPr/>
          <a:lstStyle/>
          <a:p>
            <a:fld id="{1B060C4D-4636-4D49-A190-6D1E18163AFA}" type="slidenum">
              <a:rPr lang="en-US" smtClean="0"/>
              <a:t>‹#›</a:t>
            </a:fld>
            <a:endParaRPr lang="en-US"/>
          </a:p>
        </p:txBody>
      </p:sp>
    </p:spTree>
    <p:extLst>
      <p:ext uri="{BB962C8B-B14F-4D97-AF65-F5344CB8AC3E}">
        <p14:creationId xmlns:p14="http://schemas.microsoft.com/office/powerpoint/2010/main" val="10962816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F51874-79AF-4F72-9D61-9D9178C892F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52A66C5-043A-48D6-9F4D-8E259B23200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5E1DAFB-A730-4766-8E99-2297F1C4AEB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D0E6201-18AD-4937-B9CD-9D901B61E6C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9687356-474B-411A-9DA5-1F95DC0784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DCEAD69-EE7F-4C6F-9462-8AEC72316B07}"/>
              </a:ext>
            </a:extLst>
          </p:cNvPr>
          <p:cNvSpPr>
            <a:spLocks noGrp="1"/>
          </p:cNvSpPr>
          <p:nvPr>
            <p:ph type="dt" sz="half" idx="10"/>
          </p:nvPr>
        </p:nvSpPr>
        <p:spPr/>
        <p:txBody>
          <a:bodyPr/>
          <a:lstStyle/>
          <a:p>
            <a:fld id="{AF32DE36-0BC2-4926-B720-21B881F35796}" type="datetimeFigureOut">
              <a:rPr lang="en-US" smtClean="0"/>
              <a:t>6/16/2026</a:t>
            </a:fld>
            <a:endParaRPr lang="en-US"/>
          </a:p>
        </p:txBody>
      </p:sp>
      <p:sp>
        <p:nvSpPr>
          <p:cNvPr id="8" name="Footer Placeholder 7">
            <a:extLst>
              <a:ext uri="{FF2B5EF4-FFF2-40B4-BE49-F238E27FC236}">
                <a16:creationId xmlns:a16="http://schemas.microsoft.com/office/drawing/2014/main" id="{88F06D72-D9A6-4FF8-93C2-799AF898D36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624D0A2-7EEA-400E-B583-1A580D6387D0}"/>
              </a:ext>
            </a:extLst>
          </p:cNvPr>
          <p:cNvSpPr>
            <a:spLocks noGrp="1"/>
          </p:cNvSpPr>
          <p:nvPr>
            <p:ph type="sldNum" sz="quarter" idx="12"/>
          </p:nvPr>
        </p:nvSpPr>
        <p:spPr/>
        <p:txBody>
          <a:bodyPr/>
          <a:lstStyle/>
          <a:p>
            <a:fld id="{1B060C4D-4636-4D49-A190-6D1E18163AFA}" type="slidenum">
              <a:rPr lang="en-US" smtClean="0"/>
              <a:t>‹#›</a:t>
            </a:fld>
            <a:endParaRPr lang="en-US"/>
          </a:p>
        </p:txBody>
      </p:sp>
    </p:spTree>
    <p:extLst>
      <p:ext uri="{BB962C8B-B14F-4D97-AF65-F5344CB8AC3E}">
        <p14:creationId xmlns:p14="http://schemas.microsoft.com/office/powerpoint/2010/main" val="16669540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688890-771A-4AD4-B91B-068B760CEFA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9EDD2A7-8907-45D8-9DE6-BECA78C1BC93}"/>
              </a:ext>
            </a:extLst>
          </p:cNvPr>
          <p:cNvSpPr>
            <a:spLocks noGrp="1"/>
          </p:cNvSpPr>
          <p:nvPr>
            <p:ph type="dt" sz="half" idx="10"/>
          </p:nvPr>
        </p:nvSpPr>
        <p:spPr/>
        <p:txBody>
          <a:bodyPr/>
          <a:lstStyle/>
          <a:p>
            <a:fld id="{AF32DE36-0BC2-4926-B720-21B881F35796}" type="datetimeFigureOut">
              <a:rPr lang="en-US" smtClean="0"/>
              <a:t>6/16/2026</a:t>
            </a:fld>
            <a:endParaRPr lang="en-US"/>
          </a:p>
        </p:txBody>
      </p:sp>
      <p:sp>
        <p:nvSpPr>
          <p:cNvPr id="4" name="Footer Placeholder 3">
            <a:extLst>
              <a:ext uri="{FF2B5EF4-FFF2-40B4-BE49-F238E27FC236}">
                <a16:creationId xmlns:a16="http://schemas.microsoft.com/office/drawing/2014/main" id="{33BE6F79-A31F-4041-BD2F-7CEC8E312AC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CD807A9-BE43-4C85-B183-12495503491F}"/>
              </a:ext>
            </a:extLst>
          </p:cNvPr>
          <p:cNvSpPr>
            <a:spLocks noGrp="1"/>
          </p:cNvSpPr>
          <p:nvPr>
            <p:ph type="sldNum" sz="quarter" idx="12"/>
          </p:nvPr>
        </p:nvSpPr>
        <p:spPr/>
        <p:txBody>
          <a:bodyPr/>
          <a:lstStyle/>
          <a:p>
            <a:fld id="{1B060C4D-4636-4D49-A190-6D1E18163AFA}" type="slidenum">
              <a:rPr lang="en-US" smtClean="0"/>
              <a:t>‹#›</a:t>
            </a:fld>
            <a:endParaRPr lang="en-US"/>
          </a:p>
        </p:txBody>
      </p:sp>
    </p:spTree>
    <p:extLst>
      <p:ext uri="{BB962C8B-B14F-4D97-AF65-F5344CB8AC3E}">
        <p14:creationId xmlns:p14="http://schemas.microsoft.com/office/powerpoint/2010/main" val="23972570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D1A5495-60EF-44E9-A492-069C7341C205}"/>
              </a:ext>
            </a:extLst>
          </p:cNvPr>
          <p:cNvSpPr>
            <a:spLocks noGrp="1"/>
          </p:cNvSpPr>
          <p:nvPr>
            <p:ph type="dt" sz="half" idx="10"/>
          </p:nvPr>
        </p:nvSpPr>
        <p:spPr/>
        <p:txBody>
          <a:bodyPr/>
          <a:lstStyle/>
          <a:p>
            <a:fld id="{AF32DE36-0BC2-4926-B720-21B881F35796}" type="datetimeFigureOut">
              <a:rPr lang="en-US" smtClean="0"/>
              <a:t>6/16/2026</a:t>
            </a:fld>
            <a:endParaRPr lang="en-US"/>
          </a:p>
        </p:txBody>
      </p:sp>
      <p:sp>
        <p:nvSpPr>
          <p:cNvPr id="3" name="Footer Placeholder 2">
            <a:extLst>
              <a:ext uri="{FF2B5EF4-FFF2-40B4-BE49-F238E27FC236}">
                <a16:creationId xmlns:a16="http://schemas.microsoft.com/office/drawing/2014/main" id="{EC61E2BE-38D3-4303-A576-8385AE3FB08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7A36787-B46C-4C1C-92A2-9064DA256DE3}"/>
              </a:ext>
            </a:extLst>
          </p:cNvPr>
          <p:cNvSpPr>
            <a:spLocks noGrp="1"/>
          </p:cNvSpPr>
          <p:nvPr>
            <p:ph type="sldNum" sz="quarter" idx="12"/>
          </p:nvPr>
        </p:nvSpPr>
        <p:spPr/>
        <p:txBody>
          <a:bodyPr/>
          <a:lstStyle/>
          <a:p>
            <a:fld id="{1B060C4D-4636-4D49-A190-6D1E18163AFA}" type="slidenum">
              <a:rPr lang="en-US" smtClean="0"/>
              <a:t>‹#›</a:t>
            </a:fld>
            <a:endParaRPr lang="en-US"/>
          </a:p>
        </p:txBody>
      </p:sp>
    </p:spTree>
    <p:extLst>
      <p:ext uri="{BB962C8B-B14F-4D97-AF65-F5344CB8AC3E}">
        <p14:creationId xmlns:p14="http://schemas.microsoft.com/office/powerpoint/2010/main" val="35822329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DDB44-D13D-41C6-B45D-014808A1EEE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57139EC-132D-413B-909E-A458784570B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DDEC25B-B2D7-4E6C-BD06-8815E68D922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379A81C-F676-480C-A707-48DE03933698}"/>
              </a:ext>
            </a:extLst>
          </p:cNvPr>
          <p:cNvSpPr>
            <a:spLocks noGrp="1"/>
          </p:cNvSpPr>
          <p:nvPr>
            <p:ph type="dt" sz="half" idx="10"/>
          </p:nvPr>
        </p:nvSpPr>
        <p:spPr/>
        <p:txBody>
          <a:bodyPr/>
          <a:lstStyle/>
          <a:p>
            <a:fld id="{AF32DE36-0BC2-4926-B720-21B881F35796}" type="datetimeFigureOut">
              <a:rPr lang="en-US" smtClean="0"/>
              <a:t>6/16/2026</a:t>
            </a:fld>
            <a:endParaRPr lang="en-US"/>
          </a:p>
        </p:txBody>
      </p:sp>
      <p:sp>
        <p:nvSpPr>
          <p:cNvPr id="6" name="Footer Placeholder 5">
            <a:extLst>
              <a:ext uri="{FF2B5EF4-FFF2-40B4-BE49-F238E27FC236}">
                <a16:creationId xmlns:a16="http://schemas.microsoft.com/office/drawing/2014/main" id="{D687A75E-63F1-459F-BC83-BC025917BAC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B475F38-0061-48D2-BD63-5733606DF7ED}"/>
              </a:ext>
            </a:extLst>
          </p:cNvPr>
          <p:cNvSpPr>
            <a:spLocks noGrp="1"/>
          </p:cNvSpPr>
          <p:nvPr>
            <p:ph type="sldNum" sz="quarter" idx="12"/>
          </p:nvPr>
        </p:nvSpPr>
        <p:spPr/>
        <p:txBody>
          <a:bodyPr/>
          <a:lstStyle/>
          <a:p>
            <a:fld id="{1B060C4D-4636-4D49-A190-6D1E18163AFA}" type="slidenum">
              <a:rPr lang="en-US" smtClean="0"/>
              <a:t>‹#›</a:t>
            </a:fld>
            <a:endParaRPr lang="en-US"/>
          </a:p>
        </p:txBody>
      </p:sp>
    </p:spTree>
    <p:extLst>
      <p:ext uri="{BB962C8B-B14F-4D97-AF65-F5344CB8AC3E}">
        <p14:creationId xmlns:p14="http://schemas.microsoft.com/office/powerpoint/2010/main" val="2650436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E5F45C-3F3D-4E18-A496-CCDE7934DA1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A4D088C-E348-46CF-8FEC-C4EF640F2AE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B3A4A39-D4EA-4C37-9D55-C4038F126E7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D638CA1-2182-4281-BFE8-E1DBC56E3DD8}"/>
              </a:ext>
            </a:extLst>
          </p:cNvPr>
          <p:cNvSpPr>
            <a:spLocks noGrp="1"/>
          </p:cNvSpPr>
          <p:nvPr>
            <p:ph type="dt" sz="half" idx="10"/>
          </p:nvPr>
        </p:nvSpPr>
        <p:spPr/>
        <p:txBody>
          <a:bodyPr/>
          <a:lstStyle/>
          <a:p>
            <a:fld id="{AF32DE36-0BC2-4926-B720-21B881F35796}" type="datetimeFigureOut">
              <a:rPr lang="en-US" smtClean="0"/>
              <a:t>6/16/2026</a:t>
            </a:fld>
            <a:endParaRPr lang="en-US"/>
          </a:p>
        </p:txBody>
      </p:sp>
      <p:sp>
        <p:nvSpPr>
          <p:cNvPr id="6" name="Footer Placeholder 5">
            <a:extLst>
              <a:ext uri="{FF2B5EF4-FFF2-40B4-BE49-F238E27FC236}">
                <a16:creationId xmlns:a16="http://schemas.microsoft.com/office/drawing/2014/main" id="{2A98A6BA-98C7-4B76-BEE5-7AF900264B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D8BEF21-C2BC-45E0-9252-C5632D873EFD}"/>
              </a:ext>
            </a:extLst>
          </p:cNvPr>
          <p:cNvSpPr>
            <a:spLocks noGrp="1"/>
          </p:cNvSpPr>
          <p:nvPr>
            <p:ph type="sldNum" sz="quarter" idx="12"/>
          </p:nvPr>
        </p:nvSpPr>
        <p:spPr/>
        <p:txBody>
          <a:bodyPr/>
          <a:lstStyle/>
          <a:p>
            <a:fld id="{1B060C4D-4636-4D49-A190-6D1E18163AFA}" type="slidenum">
              <a:rPr lang="en-US" smtClean="0"/>
              <a:t>‹#›</a:t>
            </a:fld>
            <a:endParaRPr lang="en-US"/>
          </a:p>
        </p:txBody>
      </p:sp>
    </p:spTree>
    <p:extLst>
      <p:ext uri="{BB962C8B-B14F-4D97-AF65-F5344CB8AC3E}">
        <p14:creationId xmlns:p14="http://schemas.microsoft.com/office/powerpoint/2010/main" val="18949713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ADDFDD1-C67C-4BDB-BAAF-64E1B0D051D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967821F-E17D-4FA6-8B3A-418D6B5830E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05DE006-4C5D-4003-ACB8-DA1A437CC3A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F32DE36-0BC2-4926-B720-21B881F35796}" type="datetimeFigureOut">
              <a:rPr lang="en-US" smtClean="0"/>
              <a:t>6/16/2026</a:t>
            </a:fld>
            <a:endParaRPr lang="en-US"/>
          </a:p>
        </p:txBody>
      </p:sp>
      <p:sp>
        <p:nvSpPr>
          <p:cNvPr id="5" name="Footer Placeholder 4">
            <a:extLst>
              <a:ext uri="{FF2B5EF4-FFF2-40B4-BE49-F238E27FC236}">
                <a16:creationId xmlns:a16="http://schemas.microsoft.com/office/drawing/2014/main" id="{8D00ED6D-13FC-4197-834E-3E4AB525A65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C2D0D15-4720-43EC-83E5-CC77A13D4FF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B060C4D-4636-4D49-A190-6D1E18163AFA}" type="slidenum">
              <a:rPr lang="en-US" smtClean="0"/>
              <a:t>‹#›</a:t>
            </a:fld>
            <a:endParaRPr lang="en-US"/>
          </a:p>
        </p:txBody>
      </p:sp>
    </p:spTree>
    <p:extLst>
      <p:ext uri="{BB962C8B-B14F-4D97-AF65-F5344CB8AC3E}">
        <p14:creationId xmlns:p14="http://schemas.microsoft.com/office/powerpoint/2010/main" val="13527748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1.xml"/><Relationship Id="rId4" Type="http://schemas.openxmlformats.org/officeDocument/2006/relationships/image" Target="../media/image22.jpeg"/></Relationships>
</file>

<file path=ppt/slides/_rels/slide3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hyperlink" Target="https://slari.gov.sl/" TargetMode="Externa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emf"/><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chart" Target="../charts/chart13.xml"/><Relationship Id="rId1" Type="http://schemas.openxmlformats.org/officeDocument/2006/relationships/slideLayout" Target="../slideLayouts/slideLayout1.xml"/><Relationship Id="rId5" Type="http://schemas.openxmlformats.org/officeDocument/2006/relationships/chart" Target="../charts/chart16.xml"/><Relationship Id="rId4" Type="http://schemas.openxmlformats.org/officeDocument/2006/relationships/chart" Target="../charts/chart15.xml"/></Relationships>
</file>

<file path=ppt/slides/_rels/slide63.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chart" Target="../charts/chart17.xml"/><Relationship Id="rId1" Type="http://schemas.openxmlformats.org/officeDocument/2006/relationships/slideLayout" Target="../slideLayouts/slideLayout1.xml"/><Relationship Id="rId4" Type="http://schemas.openxmlformats.org/officeDocument/2006/relationships/chart" Target="../charts/chart19.xml"/></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Title 1"/>
          <p:cNvSpPr>
            <a:spLocks noGrp="1"/>
          </p:cNvSpPr>
          <p:nvPr>
            <p:ph type="ctrTitle"/>
          </p:nvPr>
        </p:nvSpPr>
        <p:spPr>
          <a:xfrm>
            <a:off x="1676401" y="1524001"/>
            <a:ext cx="8964613" cy="3434204"/>
          </a:xfrm>
        </p:spPr>
        <p:txBody>
          <a:bodyPr>
            <a:normAutofit fontScale="90000"/>
          </a:bodyPr>
          <a:lstStyle/>
          <a:p>
            <a:pPr>
              <a:lnSpc>
                <a:spcPct val="107000"/>
              </a:lnSpc>
              <a:spcAft>
                <a:spcPts val="800"/>
              </a:spcAft>
            </a:pPr>
            <a:br>
              <a:rPr lang="en-GB" altLang="en-US" sz="3200" b="1" dirty="0">
                <a:solidFill>
                  <a:srgbClr val="C00000"/>
                </a:solidFill>
                <a:latin typeface="Aharoni" pitchFamily="2" charset="-79"/>
                <a:ea typeface="ＭＳ Ｐゴシック" pitchFamily="34" charset="-128"/>
                <a:cs typeface="Aharoni" pitchFamily="2" charset="-79"/>
              </a:rPr>
            </a:br>
            <a:r>
              <a:rPr lang="en-US" sz="4000" b="1" kern="100" dirty="0">
                <a:ln w="9525" cap="flat" cmpd="sng" algn="ctr">
                  <a:solidFill>
                    <a:srgbClr val="FFFFFF"/>
                  </a:solidFill>
                  <a:prstDash val="solid"/>
                  <a:round/>
                </a:ln>
                <a:effectLst>
                  <a:outerShdw blurRad="38100" dist="38100" dir="2700000" algn="tl">
                    <a:srgbClr val="000000">
                      <a:alpha val="43137"/>
                    </a:srgbClr>
                  </a:outerShdw>
                </a:effectLst>
                <a:latin typeface="Berlin Sans FB" panose="020E0602020502020306" pitchFamily="34" charset="0"/>
                <a:ea typeface="Calibri" panose="020F0502020204030204" pitchFamily="34" charset="0"/>
                <a:cs typeface="Times New Roman" panose="02020603050405020304" pitchFamily="18" charset="0"/>
              </a:rPr>
              <a:t>Director-General’s Report for Council 2026</a:t>
            </a:r>
            <a:br>
              <a:rPr lang="en-GB" sz="3100" b="1" kern="100" dirty="0">
                <a:latin typeface="Berlin Sans FB" panose="020E0602020502020306" pitchFamily="34" charset="0"/>
                <a:ea typeface="Calibri" panose="020F0502020204030204" pitchFamily="34" charset="0"/>
                <a:cs typeface="Times New Roman" panose="02020603050405020304" pitchFamily="18" charset="0"/>
              </a:rPr>
            </a:br>
            <a:br>
              <a:rPr lang="en-GB" sz="3100" b="1" kern="100" dirty="0">
                <a:latin typeface="Berlin Sans FB" panose="020E0602020502020306" pitchFamily="34" charset="0"/>
                <a:ea typeface="Calibri" panose="020F0502020204030204" pitchFamily="34" charset="0"/>
                <a:cs typeface="Times New Roman" panose="02020603050405020304" pitchFamily="18" charset="0"/>
              </a:rPr>
            </a:br>
            <a:r>
              <a:rPr lang="en-US" sz="3100" b="1" kern="100" dirty="0">
                <a:ln w="9525" cap="flat" cmpd="sng" algn="ctr">
                  <a:solidFill>
                    <a:srgbClr val="FFFFFF"/>
                  </a:solidFill>
                  <a:prstDash val="solid"/>
                  <a:round/>
                </a:ln>
                <a:effectLst>
                  <a:outerShdw blurRad="12700" dist="38100" dir="2700000" algn="tl">
                    <a:schemeClr val="accent5">
                      <a:lumMod val="60000"/>
                      <a:lumOff val="40000"/>
                    </a:schemeClr>
                  </a:outerShdw>
                </a:effectLst>
                <a:latin typeface="Berlin Sans FB" panose="020E0602020502020306" pitchFamily="34" charset="0"/>
                <a:ea typeface="Calibri" panose="020F0502020204030204" pitchFamily="34" charset="0"/>
                <a:cs typeface="Times New Roman" panose="02020603050405020304" pitchFamily="18" charset="0"/>
              </a:rPr>
              <a:t>by </a:t>
            </a:r>
            <a:br>
              <a:rPr lang="en-GB" sz="3100" b="1" kern="100" dirty="0">
                <a:latin typeface="Berlin Sans FB" panose="020E0602020502020306" pitchFamily="34" charset="0"/>
                <a:ea typeface="Calibri" panose="020F0502020204030204" pitchFamily="34" charset="0"/>
                <a:cs typeface="Times New Roman" panose="02020603050405020304" pitchFamily="18" charset="0"/>
              </a:rPr>
            </a:br>
            <a:br>
              <a:rPr lang="en-GB" sz="3100" b="1" kern="100" dirty="0">
                <a:latin typeface="Berlin Sans FB" panose="020E0602020502020306" pitchFamily="34" charset="0"/>
                <a:ea typeface="Calibri" panose="020F0502020204030204" pitchFamily="34" charset="0"/>
                <a:cs typeface="Times New Roman" panose="02020603050405020304" pitchFamily="18" charset="0"/>
              </a:rPr>
            </a:br>
            <a:r>
              <a:rPr lang="en-US" sz="2700" b="1" kern="100" dirty="0">
                <a:ln w="9525" cap="flat" cmpd="sng" algn="ctr">
                  <a:solidFill>
                    <a:srgbClr val="FFFFFF"/>
                  </a:solidFill>
                  <a:prstDash val="solid"/>
                  <a:round/>
                </a:ln>
                <a:effectLst>
                  <a:outerShdw blurRad="12700" dist="38100" dir="2700000" algn="tl">
                    <a:schemeClr val="accent5">
                      <a:lumMod val="60000"/>
                      <a:lumOff val="40000"/>
                    </a:schemeClr>
                  </a:outerShdw>
                </a:effectLst>
                <a:latin typeface="Berlin Sans FB" panose="020E0602020502020306" pitchFamily="34" charset="0"/>
                <a:ea typeface="Calibri" panose="020F0502020204030204" pitchFamily="34" charset="0"/>
                <a:cs typeface="Times New Roman" panose="02020603050405020304" pitchFamily="18" charset="0"/>
              </a:rPr>
              <a:t>Director-General - Dr Abdul Rahman Conteh</a:t>
            </a:r>
            <a:br>
              <a:rPr lang="en-GB" sz="3100" b="1" kern="100" dirty="0">
                <a:latin typeface="Berlin Sans FB" panose="020E0602020502020306" pitchFamily="34" charset="0"/>
                <a:ea typeface="Calibri" panose="020F0502020204030204" pitchFamily="34" charset="0"/>
                <a:cs typeface="Times New Roman" panose="02020603050405020304" pitchFamily="18" charset="0"/>
              </a:rPr>
            </a:br>
            <a:endParaRPr lang="en-GB" altLang="en-US" sz="3100" b="1" dirty="0">
              <a:solidFill>
                <a:schemeClr val="bg1"/>
              </a:solidFill>
              <a:latin typeface="Berlin Sans FB" panose="020E0602020502020306" pitchFamily="34" charset="0"/>
              <a:ea typeface="ＭＳ Ｐゴシック" pitchFamily="34" charset="-128"/>
            </a:endParaRPr>
          </a:p>
        </p:txBody>
      </p:sp>
      <p:sp>
        <p:nvSpPr>
          <p:cNvPr id="6146" name="Subtitle 2"/>
          <p:cNvSpPr>
            <a:spLocks noGrp="1"/>
          </p:cNvSpPr>
          <p:nvPr>
            <p:ph type="subTitle" idx="1"/>
          </p:nvPr>
        </p:nvSpPr>
        <p:spPr>
          <a:xfrm>
            <a:off x="1981200" y="5344654"/>
            <a:ext cx="7962900" cy="1452154"/>
          </a:xfrm>
        </p:spPr>
        <p:txBody>
          <a:bodyPr>
            <a:normAutofit/>
          </a:bodyPr>
          <a:lstStyle/>
          <a:p>
            <a:pPr eaLnBrk="1" hangingPunct="1"/>
            <a:r>
              <a:rPr lang="en-GB" altLang="en-US" b="1" dirty="0">
                <a:solidFill>
                  <a:srgbClr val="C00000"/>
                </a:solidFill>
                <a:ea typeface="ＭＳ Ｐゴシック" pitchFamily="34" charset="-128"/>
              </a:rPr>
              <a:t> </a:t>
            </a:r>
            <a:endParaRPr lang="en-US" sz="3000" dirty="0">
              <a:solidFill>
                <a:srgbClr val="7030A0"/>
              </a:solidFill>
              <a:latin typeface="Agency FB" pitchFamily="34" charset="0"/>
            </a:endParaRPr>
          </a:p>
          <a:p>
            <a:r>
              <a:rPr lang="en-US" sz="2800" b="1" dirty="0">
                <a:solidFill>
                  <a:srgbClr val="7030A0"/>
                </a:solidFill>
                <a:latin typeface="Agency FB" pitchFamily="34" charset="0"/>
              </a:rPr>
              <a:t>Tuesday,  June 16, 2026</a:t>
            </a:r>
            <a:r>
              <a:rPr lang="en-GB" sz="2800" b="1" dirty="0">
                <a:solidFill>
                  <a:srgbClr val="7030A0"/>
                </a:solidFill>
                <a:latin typeface="Agency FB" pitchFamily="34" charset="0"/>
              </a:rPr>
              <a:t>    </a:t>
            </a:r>
            <a:endParaRPr lang="en-US" sz="2800" dirty="0">
              <a:solidFill>
                <a:srgbClr val="7030A0"/>
              </a:solidFill>
              <a:latin typeface="Agency FB" pitchFamily="34" charset="0"/>
            </a:endParaRPr>
          </a:p>
        </p:txBody>
      </p:sp>
      <p:pic>
        <p:nvPicPr>
          <p:cNvPr id="5" name="Picture 4" descr="IITA_small-sienna.pn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76400" y="152400"/>
            <a:ext cx="1524000" cy="685800"/>
          </a:xfrm>
          <a:prstGeom prst="rect">
            <a:avLst/>
          </a:prstGeom>
          <a:noFill/>
        </p:spPr>
      </p:pic>
      <p:pic>
        <p:nvPicPr>
          <p:cNvPr id="9" name="Picture 8" descr="C:\Users\IT SUPPORT\Desktop\LOGOS\SL Gvt Logo.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525000" y="61192"/>
            <a:ext cx="990600" cy="838200"/>
          </a:xfrm>
          <a:prstGeom prst="rect">
            <a:avLst/>
          </a:prstGeom>
          <a:noFill/>
          <a:ln>
            <a:noFill/>
          </a:ln>
        </p:spPr>
      </p:pic>
      <p:pic>
        <p:nvPicPr>
          <p:cNvPr id="2" name="Picture 1">
            <a:extLst>
              <a:ext uri="{FF2B5EF4-FFF2-40B4-BE49-F238E27FC236}">
                <a16:creationId xmlns:a16="http://schemas.microsoft.com/office/drawing/2014/main" id="{943137DD-21B3-E57C-A3E9-E03734F6F442}"/>
              </a:ext>
            </a:extLst>
          </p:cNvPr>
          <p:cNvPicPr>
            <a:picLocks noChangeAspect="1"/>
          </p:cNvPicPr>
          <p:nvPr/>
        </p:nvPicPr>
        <p:blipFill>
          <a:blip r:embed="rId4"/>
          <a:stretch>
            <a:fillRect/>
          </a:stretch>
        </p:blipFill>
        <p:spPr>
          <a:xfrm>
            <a:off x="4800600" y="36330"/>
            <a:ext cx="3124200" cy="985214"/>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3B1583-A5D6-C282-F499-2DBB743263A2}"/>
              </a:ext>
            </a:extLst>
          </p:cNvPr>
          <p:cNvSpPr>
            <a:spLocks noGrp="1"/>
          </p:cNvSpPr>
          <p:nvPr>
            <p:ph type="sldNum" sz="quarter" idx="12"/>
          </p:nvPr>
        </p:nvSpPr>
        <p:spPr/>
        <p:txBody>
          <a:bodyPr/>
          <a:lstStyle/>
          <a:p>
            <a:pPr>
              <a:defRPr/>
            </a:pPr>
            <a:fld id="{05974C3D-9671-452C-8A22-11C883F6E4DB}" type="slidenum">
              <a:rPr lang="en-GB" sz="900">
                <a:solidFill>
                  <a:prstClr val="black">
                    <a:tint val="75000"/>
                  </a:prstClr>
                </a:solidFill>
                <a:latin typeface="Calibri" panose="020F0502020204030204"/>
              </a:rPr>
              <a:pPr>
                <a:defRPr/>
              </a:pPr>
              <a:t>10</a:t>
            </a:fld>
            <a:endParaRPr lang="en-GB" sz="900">
              <a:solidFill>
                <a:prstClr val="black">
                  <a:tint val="75000"/>
                </a:prstClr>
              </a:solidFill>
              <a:latin typeface="Calibri" panose="020F0502020204030204"/>
            </a:endParaRPr>
          </a:p>
        </p:txBody>
      </p:sp>
      <p:sp>
        <p:nvSpPr>
          <p:cNvPr id="5" name="TextBox 4">
            <a:extLst>
              <a:ext uri="{FF2B5EF4-FFF2-40B4-BE49-F238E27FC236}">
                <a16:creationId xmlns:a16="http://schemas.microsoft.com/office/drawing/2014/main" id="{41AAD246-F014-B8D3-25C7-809FBCC7746C}"/>
              </a:ext>
            </a:extLst>
          </p:cNvPr>
          <p:cNvSpPr txBox="1"/>
          <p:nvPr/>
        </p:nvSpPr>
        <p:spPr>
          <a:xfrm>
            <a:off x="1637756" y="136525"/>
            <a:ext cx="8916488" cy="467757"/>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ctr">
              <a:lnSpc>
                <a:spcPct val="107000"/>
              </a:lnSpc>
              <a:spcAft>
                <a:spcPts val="800"/>
              </a:spcAft>
            </a:pPr>
            <a:r>
              <a:rPr lang="en-US" sz="2400" b="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11. H.E. PRESIDENT BIO VISITS SLARI ROKUPR</a:t>
            </a:r>
          </a:p>
        </p:txBody>
      </p:sp>
      <p:pic>
        <p:nvPicPr>
          <p:cNvPr id="6" name="Picture 5">
            <a:extLst>
              <a:ext uri="{FF2B5EF4-FFF2-40B4-BE49-F238E27FC236}">
                <a16:creationId xmlns:a16="http://schemas.microsoft.com/office/drawing/2014/main" id="{E453B918-5D69-435C-A760-1DE5956D0790}"/>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573865" y="1202337"/>
            <a:ext cx="5365750" cy="3573145"/>
          </a:xfrm>
          <a:prstGeom prst="rect">
            <a:avLst/>
          </a:prstGeom>
          <a:noFill/>
          <a:ln>
            <a:noFill/>
          </a:ln>
        </p:spPr>
      </p:pic>
      <p:sp>
        <p:nvSpPr>
          <p:cNvPr id="7" name="TextBox 6">
            <a:extLst>
              <a:ext uri="{FF2B5EF4-FFF2-40B4-BE49-F238E27FC236}">
                <a16:creationId xmlns:a16="http://schemas.microsoft.com/office/drawing/2014/main" id="{1666D841-DCED-42C8-BA9E-98C48905A232}"/>
              </a:ext>
            </a:extLst>
          </p:cNvPr>
          <p:cNvSpPr txBox="1"/>
          <p:nvPr/>
        </p:nvSpPr>
        <p:spPr>
          <a:xfrm>
            <a:off x="7312572" y="1630088"/>
            <a:ext cx="3241672" cy="4154984"/>
          </a:xfrm>
          <a:prstGeom prst="rect">
            <a:avLst/>
          </a:prstGeom>
          <a:noFill/>
          <a:ln w="28575">
            <a:solidFill>
              <a:srgbClr val="FFC000"/>
            </a:solidFill>
          </a:ln>
        </p:spPr>
        <p:txBody>
          <a:bodyPr wrap="square">
            <a:spAutoFit/>
          </a:bodyPr>
          <a:lstStyle/>
          <a:p>
            <a:pPr algn="just">
              <a:spcBef>
                <a:spcPts val="600"/>
              </a:spcBef>
              <a:spcAft>
                <a:spcPts val="600"/>
              </a:spcAft>
            </a:pPr>
            <a:r>
              <a:rPr lang="en-US" sz="2400"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SLARI’s participation was strengthened through technical and logistical support from </a:t>
            </a:r>
            <a:r>
              <a:rPr lang="en-US" sz="2400" b="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IITA</a:t>
            </a:r>
            <a:r>
              <a:rPr lang="en-US" sz="2400"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 Dr. </a:t>
            </a:r>
            <a:r>
              <a:rPr lang="en-US" sz="2400" dirty="0" err="1">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Tahirou</a:t>
            </a:r>
            <a:r>
              <a:rPr lang="en-US" sz="2400"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 Abdoulaye, the newly appointed Deputy Director General for Partnership, Delivery, and Scaling, led the IITA team from Ibadan, Nigeria. </a:t>
            </a:r>
          </a:p>
        </p:txBody>
      </p:sp>
      <p:sp>
        <p:nvSpPr>
          <p:cNvPr id="8" name="TextBox 7">
            <a:extLst>
              <a:ext uri="{FF2B5EF4-FFF2-40B4-BE49-F238E27FC236}">
                <a16:creationId xmlns:a16="http://schemas.microsoft.com/office/drawing/2014/main" id="{D07CEA3B-E954-455D-A238-31565EA27A1E}"/>
              </a:ext>
            </a:extLst>
          </p:cNvPr>
          <p:cNvSpPr txBox="1"/>
          <p:nvPr/>
        </p:nvSpPr>
        <p:spPr>
          <a:xfrm>
            <a:off x="1637756" y="136525"/>
            <a:ext cx="8916488" cy="862929"/>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ctr">
              <a:lnSpc>
                <a:spcPct val="107000"/>
              </a:lnSpc>
              <a:spcAft>
                <a:spcPts val="800"/>
              </a:spcAft>
            </a:pPr>
            <a:r>
              <a:rPr lang="en-US" sz="2400" b="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SLARI JOINS THE PRESIDENT TO COMMEMORATE THE 2025 WORLD FOOD DAY IN KAMBIA DISTRICT</a:t>
            </a:r>
          </a:p>
        </p:txBody>
      </p:sp>
      <p:sp>
        <p:nvSpPr>
          <p:cNvPr id="9" name="TextBox 8">
            <a:extLst>
              <a:ext uri="{FF2B5EF4-FFF2-40B4-BE49-F238E27FC236}">
                <a16:creationId xmlns:a16="http://schemas.microsoft.com/office/drawing/2014/main" id="{61D46B21-21A6-48AE-989F-2BE4D378FAD5}"/>
              </a:ext>
            </a:extLst>
          </p:cNvPr>
          <p:cNvSpPr txBox="1"/>
          <p:nvPr/>
        </p:nvSpPr>
        <p:spPr>
          <a:xfrm>
            <a:off x="1466851" y="4978364"/>
            <a:ext cx="5486400" cy="1938992"/>
          </a:xfrm>
          <a:prstGeom prst="rect">
            <a:avLst/>
          </a:prstGeom>
          <a:noFill/>
          <a:ln w="28575">
            <a:solidFill>
              <a:schemeClr val="accent2"/>
            </a:solidFill>
          </a:ln>
        </p:spPr>
        <p:txBody>
          <a:bodyPr wrap="square">
            <a:spAutoFit/>
          </a:bodyPr>
          <a:lstStyle/>
          <a:p>
            <a:pPr algn="just">
              <a:spcBef>
                <a:spcPts val="600"/>
              </a:spcBef>
              <a:spcAft>
                <a:spcPts val="600"/>
              </a:spcAft>
            </a:pPr>
            <a:r>
              <a:rPr lang="en-US" sz="2400"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This gesture of recognition from the Head of State symbolized national appreciation for the Institute’s consistent contributions to food system resilience and agricultural transformation in Sierra Leone.</a:t>
            </a:r>
          </a:p>
        </p:txBody>
      </p:sp>
    </p:spTree>
    <p:extLst>
      <p:ext uri="{BB962C8B-B14F-4D97-AF65-F5344CB8AC3E}">
        <p14:creationId xmlns:p14="http://schemas.microsoft.com/office/powerpoint/2010/main" val="3869102225"/>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3B1583-A5D6-C282-F499-2DBB743263A2}"/>
              </a:ext>
            </a:extLst>
          </p:cNvPr>
          <p:cNvSpPr>
            <a:spLocks noGrp="1"/>
          </p:cNvSpPr>
          <p:nvPr>
            <p:ph type="sldNum" sz="quarter" idx="12"/>
          </p:nvPr>
        </p:nvSpPr>
        <p:spPr/>
        <p:txBody>
          <a:bodyPr/>
          <a:lstStyle/>
          <a:p>
            <a:pPr>
              <a:defRPr/>
            </a:pPr>
            <a:fld id="{05974C3D-9671-452C-8A22-11C883F6E4DB}" type="slidenum">
              <a:rPr lang="en-GB" sz="900">
                <a:solidFill>
                  <a:prstClr val="black">
                    <a:tint val="75000"/>
                  </a:prstClr>
                </a:solidFill>
                <a:latin typeface="Calibri" panose="020F0502020204030204"/>
              </a:rPr>
              <a:pPr>
                <a:defRPr/>
              </a:pPr>
              <a:t>11</a:t>
            </a:fld>
            <a:endParaRPr lang="en-GB" sz="900">
              <a:solidFill>
                <a:prstClr val="black">
                  <a:tint val="75000"/>
                </a:prstClr>
              </a:solidFill>
              <a:latin typeface="Calibri" panose="020F0502020204030204"/>
            </a:endParaRPr>
          </a:p>
        </p:txBody>
      </p:sp>
      <p:sp>
        <p:nvSpPr>
          <p:cNvPr id="5" name="TextBox 4">
            <a:extLst>
              <a:ext uri="{FF2B5EF4-FFF2-40B4-BE49-F238E27FC236}">
                <a16:creationId xmlns:a16="http://schemas.microsoft.com/office/drawing/2014/main" id="{41AAD246-F014-B8D3-25C7-809FBCC7746C}"/>
              </a:ext>
            </a:extLst>
          </p:cNvPr>
          <p:cNvSpPr txBox="1"/>
          <p:nvPr/>
        </p:nvSpPr>
        <p:spPr>
          <a:xfrm>
            <a:off x="1881193" y="128671"/>
            <a:ext cx="9106443" cy="532903"/>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ctr">
              <a:lnSpc>
                <a:spcPct val="107000"/>
              </a:lnSpc>
              <a:spcAft>
                <a:spcPts val="800"/>
              </a:spcAft>
            </a:pPr>
            <a:r>
              <a:rPr lang="en-US" sz="2800" kern="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Action Points from the 22</a:t>
            </a:r>
            <a:r>
              <a:rPr lang="en-US" sz="2800" kern="100" baseline="300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nd</a:t>
            </a:r>
            <a:r>
              <a:rPr lang="en-US" sz="2800" kern="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 SLARI Council meeting </a:t>
            </a:r>
            <a:endParaRPr lang="en-GB" sz="2800" kern="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6" name="Table 2">
            <a:extLst>
              <a:ext uri="{FF2B5EF4-FFF2-40B4-BE49-F238E27FC236}">
                <a16:creationId xmlns:a16="http://schemas.microsoft.com/office/drawing/2014/main" id="{D9F1A0C6-C2A4-44FD-B18C-A49A91647F1B}"/>
              </a:ext>
            </a:extLst>
          </p:cNvPr>
          <p:cNvGraphicFramePr>
            <a:graphicFrameLocks noGrp="1"/>
          </p:cNvGraphicFramePr>
          <p:nvPr>
            <p:extLst>
              <p:ext uri="{D42A27DB-BD31-4B8C-83A1-F6EECF244321}">
                <p14:modId xmlns:p14="http://schemas.microsoft.com/office/powerpoint/2010/main" val="3817043549"/>
              </p:ext>
            </p:extLst>
          </p:nvPr>
        </p:nvGraphicFramePr>
        <p:xfrm>
          <a:off x="1515029" y="720969"/>
          <a:ext cx="10256668" cy="5006356"/>
        </p:xfrm>
        <a:graphic>
          <a:graphicData uri="http://schemas.openxmlformats.org/drawingml/2006/table">
            <a:tbl>
              <a:tblPr firstRow="1" bandRow="1">
                <a:tableStyleId>{5C22544A-7EE6-4342-B048-85BDC9FD1C3A}</a:tableStyleId>
              </a:tblPr>
              <a:tblGrid>
                <a:gridCol w="6954896">
                  <a:extLst>
                    <a:ext uri="{9D8B030D-6E8A-4147-A177-3AD203B41FA5}">
                      <a16:colId xmlns:a16="http://schemas.microsoft.com/office/drawing/2014/main" val="3196389817"/>
                    </a:ext>
                  </a:extLst>
                </a:gridCol>
                <a:gridCol w="1819481">
                  <a:extLst>
                    <a:ext uri="{9D8B030D-6E8A-4147-A177-3AD203B41FA5}">
                      <a16:colId xmlns:a16="http://schemas.microsoft.com/office/drawing/2014/main" val="2215835195"/>
                    </a:ext>
                  </a:extLst>
                </a:gridCol>
                <a:gridCol w="1482291">
                  <a:extLst>
                    <a:ext uri="{9D8B030D-6E8A-4147-A177-3AD203B41FA5}">
                      <a16:colId xmlns:a16="http://schemas.microsoft.com/office/drawing/2014/main" val="2145933642"/>
                    </a:ext>
                  </a:extLst>
                </a:gridCol>
              </a:tblGrid>
              <a:tr h="696362">
                <a:tc>
                  <a:txBody>
                    <a:bodyPr/>
                    <a:lstStyle/>
                    <a:p>
                      <a:r>
                        <a:rPr lang="en-US" sz="2000" dirty="0"/>
                        <a:t>Action Point</a:t>
                      </a:r>
                    </a:p>
                  </a:txBody>
                  <a:tcPr/>
                </a:tc>
                <a:tc>
                  <a:txBody>
                    <a:bodyPr/>
                    <a:lstStyle/>
                    <a:p>
                      <a:r>
                        <a:rPr lang="en-US" sz="2000" dirty="0"/>
                        <a:t>Status</a:t>
                      </a:r>
                    </a:p>
                  </a:txBody>
                  <a:tcPr/>
                </a:tc>
                <a:tc>
                  <a:txBody>
                    <a:bodyPr/>
                    <a:lstStyle/>
                    <a:p>
                      <a:r>
                        <a:rPr lang="en-US" sz="2000" dirty="0"/>
                        <a:t>Remarks</a:t>
                      </a:r>
                    </a:p>
                  </a:txBody>
                  <a:tcPr/>
                </a:tc>
                <a:extLst>
                  <a:ext uri="{0D108BD9-81ED-4DB2-BD59-A6C34878D82A}">
                    <a16:rowId xmlns:a16="http://schemas.microsoft.com/office/drawing/2014/main" val="399096133"/>
                  </a:ext>
                </a:extLst>
              </a:tr>
              <a:tr h="1687077">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2200" dirty="0">
                          <a:effectLst/>
                          <a:latin typeface="Bahnschrift Light SemiCondensed" panose="020B0502040204020203" pitchFamily="34" charset="0"/>
                          <a:ea typeface="Calibri" panose="020F0502020204030204" pitchFamily="34" charset="0"/>
                          <a:cs typeface="Times New Roman" panose="02020603050405020304" pitchFamily="18" charset="0"/>
                        </a:rPr>
                        <a:t>SLARI should plant the newly released varieties in their demonstration sites which should be visible and accessible to farmers and government officials so that farmers can adopt these varieties quickly.</a:t>
                      </a:r>
                    </a:p>
                  </a:txBody>
                  <a:tcPr/>
                </a:tc>
                <a:tc>
                  <a:txBody>
                    <a:bodyPr/>
                    <a:lstStyle/>
                    <a:p>
                      <a:pPr algn="just"/>
                      <a:r>
                        <a:rPr lang="en-US" sz="2200" b="0" dirty="0">
                          <a:effectLst/>
                          <a:latin typeface="Bahnschrift Light SemiCondensed" panose="020B0502040204020203" pitchFamily="34" charset="0"/>
                        </a:rPr>
                        <a:t>New varieties currently under multiplication</a:t>
                      </a:r>
                    </a:p>
                  </a:txBody>
                  <a:tcPr/>
                </a:tc>
                <a:tc>
                  <a:txBody>
                    <a:bodyPr/>
                    <a:lstStyle/>
                    <a:p>
                      <a:r>
                        <a:rPr lang="en-US" sz="2200" b="0" dirty="0">
                          <a:effectLst/>
                          <a:latin typeface="Bahnschrift Light SemiCondensed" panose="020B0502040204020203" pitchFamily="34" charset="0"/>
                        </a:rPr>
                        <a:t>Private sector involved</a:t>
                      </a:r>
                    </a:p>
                  </a:txBody>
                  <a:tcPr/>
                </a:tc>
                <a:extLst>
                  <a:ext uri="{0D108BD9-81ED-4DB2-BD59-A6C34878D82A}">
                    <a16:rowId xmlns:a16="http://schemas.microsoft.com/office/drawing/2014/main" val="85297959"/>
                  </a:ext>
                </a:extLst>
              </a:tr>
              <a:tr h="1190357">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2200" dirty="0">
                          <a:effectLst/>
                          <a:latin typeface="Bahnschrift Light SemiCondensed" panose="020B0502040204020203" pitchFamily="34" charset="0"/>
                          <a:ea typeface="Calibri" panose="020F0502020204030204" pitchFamily="34" charset="0"/>
                          <a:cs typeface="Times New Roman" panose="02020603050405020304" pitchFamily="18" charset="0"/>
                        </a:rPr>
                        <a:t>Council members agreed that scientists who fail to submit Technical and Financial reports on time should have their salaries withheld by management. </a:t>
                      </a:r>
                    </a:p>
                  </a:txBody>
                  <a:tcPr/>
                </a:tc>
                <a:tc>
                  <a:txBody>
                    <a:bodyPr/>
                    <a:lstStyle/>
                    <a:p>
                      <a:pPr algn="just"/>
                      <a:r>
                        <a:rPr lang="en-US" sz="2200" b="0" dirty="0">
                          <a:effectLst/>
                          <a:latin typeface="Bahnschrift Light SemiCondensed" panose="020B0502040204020203" pitchFamily="34" charset="0"/>
                        </a:rPr>
                        <a:t>This was noted and will be implemented</a:t>
                      </a:r>
                    </a:p>
                  </a:txBody>
                  <a:tcPr/>
                </a:tc>
                <a:tc>
                  <a:txBody>
                    <a:bodyPr/>
                    <a:lstStyle/>
                    <a:p>
                      <a:r>
                        <a:rPr lang="en-US" sz="2200" b="0" dirty="0">
                          <a:effectLst/>
                          <a:latin typeface="Bahnschrift Light SemiCondensed" panose="020B0502040204020203" pitchFamily="34" charset="0"/>
                        </a:rPr>
                        <a:t>Warnings sent to staff</a:t>
                      </a:r>
                    </a:p>
                  </a:txBody>
                  <a:tcPr/>
                </a:tc>
                <a:extLst>
                  <a:ext uri="{0D108BD9-81ED-4DB2-BD59-A6C34878D82A}">
                    <a16:rowId xmlns:a16="http://schemas.microsoft.com/office/drawing/2014/main" val="1865264861"/>
                  </a:ext>
                </a:extLst>
              </a:tr>
              <a:tr h="1021610">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2200" dirty="0">
                          <a:effectLst/>
                          <a:latin typeface="Bahnschrift Light SemiCondensed" panose="020B0502040204020203" pitchFamily="34" charset="0"/>
                          <a:ea typeface="Calibri" panose="020F0502020204030204" pitchFamily="34" charset="0"/>
                          <a:cs typeface="Times New Roman" panose="02020603050405020304" pitchFamily="18" charset="0"/>
                        </a:rPr>
                        <a:t>Council members should approve the budget every year before it is submitted to the Ministry of Finance.</a:t>
                      </a:r>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2200" b="0" dirty="0">
                          <a:effectLst/>
                          <a:latin typeface="Bahnschrift Light SemiCondensed" panose="020B0502040204020203" pitchFamily="34" charset="0"/>
                        </a:rPr>
                        <a:t>This was noted and will be implemented</a:t>
                      </a:r>
                    </a:p>
                    <a:p>
                      <a:pPr algn="just"/>
                      <a:endParaRPr lang="en-US" sz="2200" b="0" dirty="0">
                        <a:effectLst/>
                        <a:latin typeface="Bahnschrift Light SemiCondensed" panose="020B0502040204020203" pitchFamily="34" charset="0"/>
                      </a:endParaRPr>
                    </a:p>
                  </a:txBody>
                  <a:tcPr/>
                </a:tc>
                <a:tc>
                  <a:txBody>
                    <a:bodyPr/>
                    <a:lstStyle/>
                    <a:p>
                      <a:r>
                        <a:rPr lang="en-US" sz="2200" b="0" dirty="0">
                          <a:effectLst/>
                          <a:latin typeface="Bahnschrift Light SemiCondensed" panose="020B0502040204020203" pitchFamily="34" charset="0"/>
                        </a:rPr>
                        <a:t>Not yet time for budget submission</a:t>
                      </a:r>
                    </a:p>
                  </a:txBody>
                  <a:tcPr/>
                </a:tc>
                <a:extLst>
                  <a:ext uri="{0D108BD9-81ED-4DB2-BD59-A6C34878D82A}">
                    <a16:rowId xmlns:a16="http://schemas.microsoft.com/office/drawing/2014/main" val="2470997567"/>
                  </a:ext>
                </a:extLst>
              </a:tr>
            </a:tbl>
          </a:graphicData>
        </a:graphic>
      </p:graphicFrame>
    </p:spTree>
    <p:extLst>
      <p:ext uri="{BB962C8B-B14F-4D97-AF65-F5344CB8AC3E}">
        <p14:creationId xmlns:p14="http://schemas.microsoft.com/office/powerpoint/2010/main" val="4068821552"/>
      </p:ext>
    </p:extLst>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3B1583-A5D6-C282-F499-2DBB743263A2}"/>
              </a:ext>
            </a:extLst>
          </p:cNvPr>
          <p:cNvSpPr>
            <a:spLocks noGrp="1"/>
          </p:cNvSpPr>
          <p:nvPr>
            <p:ph type="sldNum" sz="quarter" idx="12"/>
          </p:nvPr>
        </p:nvSpPr>
        <p:spPr/>
        <p:txBody>
          <a:bodyPr/>
          <a:lstStyle/>
          <a:p>
            <a:pPr>
              <a:defRPr/>
            </a:pPr>
            <a:fld id="{05974C3D-9671-452C-8A22-11C883F6E4DB}" type="slidenum">
              <a:rPr lang="en-GB" sz="900">
                <a:solidFill>
                  <a:prstClr val="black">
                    <a:tint val="75000"/>
                  </a:prstClr>
                </a:solidFill>
                <a:latin typeface="Calibri" panose="020F0502020204030204"/>
              </a:rPr>
              <a:pPr>
                <a:defRPr/>
              </a:pPr>
              <a:t>12</a:t>
            </a:fld>
            <a:endParaRPr lang="en-GB" sz="900">
              <a:solidFill>
                <a:prstClr val="black">
                  <a:tint val="75000"/>
                </a:prstClr>
              </a:solidFill>
              <a:latin typeface="Calibri" panose="020F0502020204030204"/>
            </a:endParaRPr>
          </a:p>
        </p:txBody>
      </p:sp>
      <p:pic>
        <p:nvPicPr>
          <p:cNvPr id="6" name="Picture 5">
            <a:extLst>
              <a:ext uri="{FF2B5EF4-FFF2-40B4-BE49-F238E27FC236}">
                <a16:creationId xmlns:a16="http://schemas.microsoft.com/office/drawing/2014/main" id="{FDC71472-BA95-4A73-87E3-8FB1E84A32E9}"/>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05878" y="-67378"/>
            <a:ext cx="6400800" cy="4841507"/>
          </a:xfrm>
          <a:prstGeom prst="rect">
            <a:avLst/>
          </a:prstGeom>
          <a:noFill/>
          <a:ln w="28575">
            <a:solidFill>
              <a:schemeClr val="tx1"/>
            </a:solidFill>
          </a:ln>
        </p:spPr>
      </p:pic>
      <p:pic>
        <p:nvPicPr>
          <p:cNvPr id="7" name="Picture 6">
            <a:extLst>
              <a:ext uri="{FF2B5EF4-FFF2-40B4-BE49-F238E27FC236}">
                <a16:creationId xmlns:a16="http://schemas.microsoft.com/office/drawing/2014/main" id="{10BD4CBE-C7C6-45FD-B98E-3286C3D14E40}"/>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6660683" y="0"/>
            <a:ext cx="5531318" cy="6858000"/>
          </a:xfrm>
          <a:prstGeom prst="rect">
            <a:avLst/>
          </a:prstGeom>
          <a:noFill/>
          <a:ln w="28575">
            <a:solidFill>
              <a:schemeClr val="tx1"/>
            </a:solidFill>
          </a:ln>
        </p:spPr>
      </p:pic>
      <p:sp>
        <p:nvSpPr>
          <p:cNvPr id="8" name="TextBox 7">
            <a:extLst>
              <a:ext uri="{FF2B5EF4-FFF2-40B4-BE49-F238E27FC236}">
                <a16:creationId xmlns:a16="http://schemas.microsoft.com/office/drawing/2014/main" id="{EC4E2A47-CD61-405C-98AF-45F507DBE967}"/>
              </a:ext>
            </a:extLst>
          </p:cNvPr>
          <p:cNvSpPr txBox="1"/>
          <p:nvPr/>
        </p:nvSpPr>
        <p:spPr>
          <a:xfrm>
            <a:off x="312019" y="4877637"/>
            <a:ext cx="4882415" cy="1843838"/>
          </a:xfrm>
          <a:prstGeom prst="rect">
            <a:avLst/>
          </a:prstGeom>
          <a:noFill/>
          <a:ln w="28575">
            <a:solidFill>
              <a:srgbClr val="00B0F0"/>
            </a:solidFill>
          </a:ln>
        </p:spPr>
        <p:txBody>
          <a:bodyPr wrap="square">
            <a:spAutoFit/>
          </a:bodyPr>
          <a:lstStyle/>
          <a:p>
            <a:pPr marL="0" marR="0" algn="ctr">
              <a:lnSpc>
                <a:spcPct val="107000"/>
              </a:lnSpc>
              <a:spcBef>
                <a:spcPts val="0"/>
              </a:spcBef>
              <a:spcAft>
                <a:spcPts val="800"/>
              </a:spcAft>
            </a:pPr>
            <a:r>
              <a:rPr lang="en-US" sz="3200" b="1" dirty="0">
                <a:ln w="9525" cap="flat" cmpd="sng" algn="ctr">
                  <a:solidFill>
                    <a:srgbClr val="FFFFFF"/>
                  </a:solidFill>
                  <a:prstDash val="solid"/>
                  <a:round/>
                </a:ln>
                <a:solidFill>
                  <a:srgbClr val="00B050"/>
                </a:solidFill>
                <a:effectLst>
                  <a:outerShdw blurRad="12700" dist="38100" dir="2700000" algn="tl">
                    <a:schemeClr val="bg1">
                      <a:lumMod val="50000"/>
                    </a:schemeClr>
                  </a:outerShdw>
                </a:effectLst>
                <a:latin typeface="Arial Narrow" panose="020B0606020202030204" pitchFamily="34" charset="0"/>
                <a:ea typeface="Calibri" panose="020F0502020204030204" pitchFamily="34" charset="0"/>
                <a:cs typeface="Times New Roman" panose="02020603050405020304" pitchFamily="18" charset="0"/>
              </a:rPr>
              <a:t>Smart Farms</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800"/>
              </a:spcAft>
            </a:pPr>
            <a:r>
              <a:rPr lang="en-US" sz="3200" dirty="0">
                <a:effectLst/>
                <a:latin typeface="Arial Narrow" panose="020B0606020202030204" pitchFamily="34" charset="0"/>
                <a:ea typeface="Calibri" panose="020F0502020204030204" pitchFamily="34" charset="0"/>
                <a:cs typeface="Times New Roman" panose="02020603050405020304" pitchFamily="18" charset="0"/>
              </a:rPr>
              <a:t>48 Robert Street, Freetown</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algn="ctr"/>
            <a:r>
              <a:rPr lang="en-US" sz="3200" dirty="0">
                <a:effectLst/>
                <a:latin typeface="Arial Narrow" panose="020B0606020202030204" pitchFamily="34" charset="0"/>
                <a:ea typeface="Calibri" panose="020F0502020204030204" pitchFamily="34" charset="0"/>
                <a:cs typeface="Times New Roman" panose="02020603050405020304" pitchFamily="18" charset="0"/>
              </a:rPr>
              <a:t>www.smartfarmssl.com</a:t>
            </a:r>
            <a:endParaRPr lang="en-US" sz="3200" dirty="0"/>
          </a:p>
        </p:txBody>
      </p:sp>
    </p:spTree>
    <p:extLst>
      <p:ext uri="{BB962C8B-B14F-4D97-AF65-F5344CB8AC3E}">
        <p14:creationId xmlns:p14="http://schemas.microsoft.com/office/powerpoint/2010/main" val="674633757"/>
      </p:ext>
    </p:extLst>
  </p:cSld>
  <p:clrMapOvr>
    <a:masterClrMapping/>
  </p:clrMapOvr>
  <p:transition spd="med">
    <p:pull/>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3B1583-A5D6-C282-F499-2DBB743263A2}"/>
              </a:ext>
            </a:extLst>
          </p:cNvPr>
          <p:cNvSpPr>
            <a:spLocks noGrp="1"/>
          </p:cNvSpPr>
          <p:nvPr>
            <p:ph type="sldNum" sz="quarter" idx="12"/>
          </p:nvPr>
        </p:nvSpPr>
        <p:spPr/>
        <p:txBody>
          <a:bodyPr/>
          <a:lstStyle/>
          <a:p>
            <a:pPr>
              <a:defRPr/>
            </a:pPr>
            <a:fld id="{05974C3D-9671-452C-8A22-11C883F6E4DB}" type="slidenum">
              <a:rPr lang="en-GB" sz="900">
                <a:solidFill>
                  <a:prstClr val="black">
                    <a:tint val="75000"/>
                  </a:prstClr>
                </a:solidFill>
                <a:latin typeface="Calibri" panose="020F0502020204030204"/>
              </a:rPr>
              <a:pPr>
                <a:defRPr/>
              </a:pPr>
              <a:t>13</a:t>
            </a:fld>
            <a:endParaRPr lang="en-GB" sz="900">
              <a:solidFill>
                <a:prstClr val="black">
                  <a:tint val="75000"/>
                </a:prstClr>
              </a:solidFill>
              <a:latin typeface="Calibri" panose="020F0502020204030204"/>
            </a:endParaRPr>
          </a:p>
        </p:txBody>
      </p:sp>
      <p:sp>
        <p:nvSpPr>
          <p:cNvPr id="5" name="TextBox 4">
            <a:extLst>
              <a:ext uri="{FF2B5EF4-FFF2-40B4-BE49-F238E27FC236}">
                <a16:creationId xmlns:a16="http://schemas.microsoft.com/office/drawing/2014/main" id="{41AAD246-F014-B8D3-25C7-809FBCC7746C}"/>
              </a:ext>
            </a:extLst>
          </p:cNvPr>
          <p:cNvSpPr txBox="1"/>
          <p:nvPr/>
        </p:nvSpPr>
        <p:spPr>
          <a:xfrm>
            <a:off x="1637756" y="136525"/>
            <a:ext cx="8916488" cy="532903"/>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ctr">
              <a:lnSpc>
                <a:spcPct val="107000"/>
              </a:lnSpc>
              <a:spcAft>
                <a:spcPts val="800"/>
              </a:spcAft>
            </a:pPr>
            <a:r>
              <a:rPr lang="en-US" sz="2800" kern="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Action Points from the 21</a:t>
            </a:r>
            <a:r>
              <a:rPr lang="en-US" sz="2800" kern="100" baseline="300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st</a:t>
            </a:r>
            <a:r>
              <a:rPr lang="en-US" sz="2800" kern="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 SLARI Council meeting </a:t>
            </a:r>
            <a:endParaRPr lang="en-GB" sz="2800" kern="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6" name="Table 2">
            <a:extLst>
              <a:ext uri="{FF2B5EF4-FFF2-40B4-BE49-F238E27FC236}">
                <a16:creationId xmlns:a16="http://schemas.microsoft.com/office/drawing/2014/main" id="{D9F1A0C6-C2A4-44FD-B18C-A49A91647F1B}"/>
              </a:ext>
            </a:extLst>
          </p:cNvPr>
          <p:cNvGraphicFramePr>
            <a:graphicFrameLocks noGrp="1"/>
          </p:cNvGraphicFramePr>
          <p:nvPr>
            <p:extLst>
              <p:ext uri="{D42A27DB-BD31-4B8C-83A1-F6EECF244321}">
                <p14:modId xmlns:p14="http://schemas.microsoft.com/office/powerpoint/2010/main" val="2661617206"/>
              </p:ext>
            </p:extLst>
          </p:nvPr>
        </p:nvGraphicFramePr>
        <p:xfrm>
          <a:off x="1752600" y="762000"/>
          <a:ext cx="8801644" cy="5664602"/>
        </p:xfrm>
        <a:graphic>
          <a:graphicData uri="http://schemas.openxmlformats.org/drawingml/2006/table">
            <a:tbl>
              <a:tblPr firstRow="1" bandRow="1">
                <a:tableStyleId>{5C22544A-7EE6-4342-B048-85BDC9FD1C3A}</a:tableStyleId>
              </a:tblPr>
              <a:tblGrid>
                <a:gridCol w="5466347">
                  <a:extLst>
                    <a:ext uri="{9D8B030D-6E8A-4147-A177-3AD203B41FA5}">
                      <a16:colId xmlns:a16="http://schemas.microsoft.com/office/drawing/2014/main" val="3196389817"/>
                    </a:ext>
                  </a:extLst>
                </a:gridCol>
                <a:gridCol w="1790299">
                  <a:extLst>
                    <a:ext uri="{9D8B030D-6E8A-4147-A177-3AD203B41FA5}">
                      <a16:colId xmlns:a16="http://schemas.microsoft.com/office/drawing/2014/main" val="2215835195"/>
                    </a:ext>
                  </a:extLst>
                </a:gridCol>
                <a:gridCol w="1544998">
                  <a:extLst>
                    <a:ext uri="{9D8B030D-6E8A-4147-A177-3AD203B41FA5}">
                      <a16:colId xmlns:a16="http://schemas.microsoft.com/office/drawing/2014/main" val="2145933642"/>
                    </a:ext>
                  </a:extLst>
                </a:gridCol>
              </a:tblGrid>
              <a:tr h="696362">
                <a:tc>
                  <a:txBody>
                    <a:bodyPr/>
                    <a:lstStyle/>
                    <a:p>
                      <a:pPr algn="just"/>
                      <a:r>
                        <a:rPr lang="en-US" sz="2200" dirty="0"/>
                        <a:t>Action Point</a:t>
                      </a:r>
                    </a:p>
                  </a:txBody>
                  <a:tcPr/>
                </a:tc>
                <a:tc>
                  <a:txBody>
                    <a:bodyPr/>
                    <a:lstStyle/>
                    <a:p>
                      <a:pPr algn="just"/>
                      <a:r>
                        <a:rPr lang="en-US" sz="2200" dirty="0"/>
                        <a:t>Status</a:t>
                      </a:r>
                    </a:p>
                  </a:txBody>
                  <a:tcPr/>
                </a:tc>
                <a:tc>
                  <a:txBody>
                    <a:bodyPr/>
                    <a:lstStyle/>
                    <a:p>
                      <a:pPr algn="just"/>
                      <a:r>
                        <a:rPr lang="en-US" sz="2200" dirty="0"/>
                        <a:t>Remarks</a:t>
                      </a:r>
                    </a:p>
                  </a:txBody>
                  <a:tcPr/>
                </a:tc>
                <a:extLst>
                  <a:ext uri="{0D108BD9-81ED-4DB2-BD59-A6C34878D82A}">
                    <a16:rowId xmlns:a16="http://schemas.microsoft.com/office/drawing/2014/main" val="399096133"/>
                  </a:ext>
                </a:extLst>
              </a:tr>
              <a:tr h="1525470">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2200" dirty="0">
                          <a:effectLst/>
                          <a:latin typeface="Bahnschrift Light SemiCondensed" panose="020B0502040204020203" pitchFamily="34" charset="0"/>
                          <a:ea typeface="Calibri" panose="020F0502020204030204" pitchFamily="34" charset="0"/>
                          <a:cs typeface="Times New Roman" panose="02020603050405020304" pitchFamily="18" charset="0"/>
                        </a:rPr>
                        <a:t>A Search Committee consisting of the following people to be set-up to initiate the recruitment process for the position of DG and Directors of Centres: </a:t>
                      </a:r>
                    </a:p>
                    <a:p>
                      <a:pPr algn="just"/>
                      <a:endParaRPr lang="en-US" sz="2200" dirty="0">
                        <a:latin typeface="Bahnschrift Light SemiCondensed" panose="020B0502040204020203" pitchFamily="34" charset="0"/>
                      </a:endParaRPr>
                    </a:p>
                  </a:txBody>
                  <a:tcPr/>
                </a:tc>
                <a:tc>
                  <a:txBody>
                    <a:bodyPr/>
                    <a:lstStyle/>
                    <a:p>
                      <a:pPr algn="just"/>
                      <a:r>
                        <a:rPr lang="en-US" sz="2200" b="0" dirty="0">
                          <a:effectLst/>
                          <a:latin typeface="Bahnschrift Light SemiCondensed" panose="020B0502040204020203" pitchFamily="34" charset="0"/>
                        </a:rPr>
                        <a:t>This was done.</a:t>
                      </a:r>
                    </a:p>
                  </a:txBody>
                  <a:tcPr/>
                </a:tc>
                <a:tc>
                  <a:txBody>
                    <a:bodyPr/>
                    <a:lstStyle/>
                    <a:p>
                      <a:pPr algn="just"/>
                      <a:r>
                        <a:rPr lang="en-US" sz="2200" b="1" dirty="0">
                          <a:effectLst>
                            <a:outerShdw blurRad="38100" dist="38100" dir="2700000" algn="tl">
                              <a:srgbClr val="000000">
                                <a:alpha val="43137"/>
                              </a:srgbClr>
                            </a:outerShdw>
                          </a:effectLst>
                          <a:latin typeface="Bahnschrift Light SemiCondensed" panose="020B0502040204020203" pitchFamily="34" charset="0"/>
                        </a:rPr>
                        <a:t>This is on hold.</a:t>
                      </a:r>
                    </a:p>
                  </a:txBody>
                  <a:tcPr/>
                </a:tc>
                <a:extLst>
                  <a:ext uri="{0D108BD9-81ED-4DB2-BD59-A6C34878D82A}">
                    <a16:rowId xmlns:a16="http://schemas.microsoft.com/office/drawing/2014/main" val="85297959"/>
                  </a:ext>
                </a:extLst>
              </a:tr>
              <a:tr h="184613">
                <a:tc>
                  <a:txBody>
                    <a:bodyPr/>
                    <a:lstStyle/>
                    <a:p>
                      <a:pPr marL="742950" marR="0" lvl="1" indent="-285750" algn="just">
                        <a:spcBef>
                          <a:spcPts val="600"/>
                        </a:spcBef>
                        <a:spcAft>
                          <a:spcPts val="600"/>
                        </a:spcAft>
                        <a:buFont typeface="Times New Roman" panose="02020603050405020304" pitchFamily="18" charset="0"/>
                        <a:buChar char="-"/>
                        <a:tabLst>
                          <a:tab pos="914400" algn="l"/>
                        </a:tabLst>
                      </a:pPr>
                      <a:r>
                        <a:rPr lang="en-US" sz="2200" dirty="0">
                          <a:effectLst/>
                          <a:latin typeface="Bahnschrift Light SemiCondensed" panose="020B0502040204020203" pitchFamily="34" charset="0"/>
                          <a:ea typeface="Calibri" panose="020F0502020204030204" pitchFamily="34" charset="0"/>
                          <a:cs typeface="Times New Roman" panose="02020603050405020304" pitchFamily="18" charset="0"/>
                        </a:rPr>
                        <a:t>CAO, MAFS </a:t>
                      </a:r>
                    </a:p>
                    <a:p>
                      <a:pPr marL="742950" marR="0" lvl="1" indent="-285750" algn="just">
                        <a:spcBef>
                          <a:spcPts val="600"/>
                        </a:spcBef>
                        <a:spcAft>
                          <a:spcPts val="600"/>
                        </a:spcAft>
                        <a:buFont typeface="Times New Roman" panose="02020603050405020304" pitchFamily="18" charset="0"/>
                        <a:buChar char="-"/>
                        <a:tabLst>
                          <a:tab pos="914400" algn="l"/>
                        </a:tabLst>
                      </a:pPr>
                      <a:r>
                        <a:rPr lang="en-US" sz="2200" dirty="0">
                          <a:effectLst/>
                          <a:latin typeface="Bahnschrift Light SemiCondensed" panose="020B0502040204020203" pitchFamily="34" charset="0"/>
                          <a:ea typeface="Calibri" panose="020F0502020204030204" pitchFamily="34" charset="0"/>
                          <a:cs typeface="Times New Roman" panose="02020603050405020304" pitchFamily="18" charset="0"/>
                        </a:rPr>
                        <a:t>President, NaFFSL </a:t>
                      </a:r>
                    </a:p>
                    <a:p>
                      <a:pPr marL="742950" marR="0" lvl="1" indent="-285750" algn="just">
                        <a:spcBef>
                          <a:spcPts val="600"/>
                        </a:spcBef>
                        <a:spcAft>
                          <a:spcPts val="600"/>
                        </a:spcAft>
                        <a:buFont typeface="Times New Roman" panose="02020603050405020304" pitchFamily="18" charset="0"/>
                        <a:buChar char="-"/>
                        <a:tabLst>
                          <a:tab pos="914400" algn="l"/>
                        </a:tabLst>
                      </a:pPr>
                      <a:r>
                        <a:rPr lang="en-US" sz="2200" dirty="0">
                          <a:effectLst/>
                          <a:latin typeface="Bahnschrift Light SemiCondensed" panose="020B0502040204020203" pitchFamily="34" charset="0"/>
                          <a:ea typeface="Calibri" panose="020F0502020204030204" pitchFamily="34" charset="0"/>
                          <a:cs typeface="Times New Roman" panose="02020603050405020304" pitchFamily="18" charset="0"/>
                        </a:rPr>
                        <a:t>Executive Secretary, SLeCAD</a:t>
                      </a:r>
                    </a:p>
                    <a:p>
                      <a:pPr marL="742950" marR="0" lvl="1" indent="-285750" algn="just">
                        <a:spcBef>
                          <a:spcPts val="600"/>
                        </a:spcBef>
                        <a:spcAft>
                          <a:spcPts val="600"/>
                        </a:spcAft>
                        <a:buFont typeface="Times New Roman" panose="02020603050405020304" pitchFamily="18" charset="0"/>
                        <a:buChar char="-"/>
                        <a:tabLst>
                          <a:tab pos="914400" algn="l"/>
                        </a:tabLst>
                      </a:pPr>
                      <a:r>
                        <a:rPr lang="en-US" sz="2200" dirty="0">
                          <a:effectLst/>
                          <a:latin typeface="Bahnschrift Light SemiCondensed" panose="020B0502040204020203" pitchFamily="34" charset="0"/>
                          <a:ea typeface="Calibri" panose="020F0502020204030204" pitchFamily="34" charset="0"/>
                          <a:cs typeface="Times New Roman" panose="02020603050405020304" pitchFamily="18" charset="0"/>
                        </a:rPr>
                        <a:t>Prof. Abdul B. Karim – FBC, University of Sierra Leone</a:t>
                      </a:r>
                    </a:p>
                    <a:p>
                      <a:pPr marL="742950" marR="0" lvl="1" indent="-285750" algn="just">
                        <a:spcBef>
                          <a:spcPts val="600"/>
                        </a:spcBef>
                        <a:spcAft>
                          <a:spcPts val="600"/>
                        </a:spcAft>
                        <a:buFont typeface="Times New Roman" panose="02020603050405020304" pitchFamily="18" charset="0"/>
                        <a:buChar char="-"/>
                        <a:tabLst>
                          <a:tab pos="914400" algn="l"/>
                        </a:tabLst>
                      </a:pPr>
                      <a:r>
                        <a:rPr lang="en-US" sz="2200" dirty="0">
                          <a:effectLst/>
                          <a:latin typeface="Bahnschrift Light SemiCondensed" panose="020B0502040204020203" pitchFamily="34" charset="0"/>
                          <a:ea typeface="Calibri" panose="020F0502020204030204" pitchFamily="34" charset="0"/>
                          <a:cs typeface="Times New Roman" panose="02020603050405020304" pitchFamily="18" charset="0"/>
                        </a:rPr>
                        <a:t>Dr. Alpha Yaya Kamara – IITA, Nigeria</a:t>
                      </a:r>
                    </a:p>
                    <a:p>
                      <a:pPr marL="742950" marR="0" lvl="1" indent="-285750" algn="just">
                        <a:spcBef>
                          <a:spcPts val="600"/>
                        </a:spcBef>
                        <a:spcAft>
                          <a:spcPts val="600"/>
                        </a:spcAft>
                        <a:buFont typeface="Times New Roman" panose="02020603050405020304" pitchFamily="18" charset="0"/>
                        <a:buChar char="-"/>
                        <a:tabLst>
                          <a:tab pos="914400" algn="l"/>
                        </a:tabLst>
                      </a:pPr>
                      <a:r>
                        <a:rPr lang="en-US" sz="2200" dirty="0">
                          <a:effectLst/>
                          <a:latin typeface="Bahnschrift Light SemiCondensed" panose="020B0502040204020203" pitchFamily="34" charset="0"/>
                          <a:ea typeface="Calibri" panose="020F0502020204030204" pitchFamily="34" charset="0"/>
                          <a:cs typeface="Times New Roman" panose="02020603050405020304" pitchFamily="18" charset="0"/>
                        </a:rPr>
                        <a:t>DVC – Njala University</a:t>
                      </a:r>
                    </a:p>
                  </a:txBody>
                  <a:tcPr/>
                </a:tc>
                <a:tc>
                  <a:txBody>
                    <a:bodyPr/>
                    <a:lstStyle/>
                    <a:p>
                      <a:pPr algn="just"/>
                      <a:endParaRPr lang="en-US" sz="2200" b="1" dirty="0">
                        <a:effectLst>
                          <a:outerShdw blurRad="38100" dist="38100" dir="2700000" algn="tl">
                            <a:srgbClr val="000000">
                              <a:alpha val="43137"/>
                            </a:srgbClr>
                          </a:outerShdw>
                        </a:effectLst>
                        <a:latin typeface="Bahnschrift Light SemiCondensed" panose="020B0502040204020203" pitchFamily="34" charset="0"/>
                      </a:endParaRPr>
                    </a:p>
                  </a:txBody>
                  <a:tcPr/>
                </a:tc>
                <a:tc>
                  <a:txBody>
                    <a:bodyPr/>
                    <a:lstStyle/>
                    <a:p>
                      <a:pPr algn="just"/>
                      <a:endParaRPr lang="en-US" sz="2200" b="1" dirty="0">
                        <a:effectLst>
                          <a:outerShdw blurRad="38100" dist="38100" dir="2700000" algn="tl">
                            <a:srgbClr val="000000">
                              <a:alpha val="43137"/>
                            </a:srgbClr>
                          </a:outerShdw>
                        </a:effectLst>
                        <a:latin typeface="Bahnschrift Light SemiCondensed" panose="020B0502040204020203" pitchFamily="34" charset="0"/>
                      </a:endParaRPr>
                    </a:p>
                  </a:txBody>
                  <a:tcPr/>
                </a:tc>
                <a:extLst>
                  <a:ext uri="{0D108BD9-81ED-4DB2-BD59-A6C34878D82A}">
                    <a16:rowId xmlns:a16="http://schemas.microsoft.com/office/drawing/2014/main" val="1865264861"/>
                  </a:ext>
                </a:extLst>
              </a:tr>
            </a:tbl>
          </a:graphicData>
        </a:graphic>
      </p:graphicFrame>
    </p:spTree>
    <p:extLst>
      <p:ext uri="{BB962C8B-B14F-4D97-AF65-F5344CB8AC3E}">
        <p14:creationId xmlns:p14="http://schemas.microsoft.com/office/powerpoint/2010/main" val="898060518"/>
      </p:ext>
    </p:extLst>
  </p:cSld>
  <p:clrMapOvr>
    <a:masterClrMapping/>
  </p:clrMapOvr>
  <p:transition spd="slow">
    <p:cove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3B1583-A5D6-C282-F499-2DBB743263A2}"/>
              </a:ext>
            </a:extLst>
          </p:cNvPr>
          <p:cNvSpPr>
            <a:spLocks noGrp="1"/>
          </p:cNvSpPr>
          <p:nvPr>
            <p:ph type="sldNum" sz="quarter" idx="12"/>
          </p:nvPr>
        </p:nvSpPr>
        <p:spPr/>
        <p:txBody>
          <a:bodyPr/>
          <a:lstStyle/>
          <a:p>
            <a:pPr>
              <a:defRPr/>
            </a:pPr>
            <a:fld id="{05974C3D-9671-452C-8A22-11C883F6E4DB}" type="slidenum">
              <a:rPr lang="en-GB" sz="900">
                <a:solidFill>
                  <a:prstClr val="black">
                    <a:tint val="75000"/>
                  </a:prstClr>
                </a:solidFill>
                <a:latin typeface="Calibri" panose="020F0502020204030204"/>
              </a:rPr>
              <a:pPr>
                <a:defRPr/>
              </a:pPr>
              <a:t>14</a:t>
            </a:fld>
            <a:endParaRPr lang="en-GB" sz="900">
              <a:solidFill>
                <a:prstClr val="black">
                  <a:tint val="75000"/>
                </a:prstClr>
              </a:solidFill>
              <a:latin typeface="Calibri" panose="020F0502020204030204"/>
            </a:endParaRPr>
          </a:p>
        </p:txBody>
      </p:sp>
      <p:sp>
        <p:nvSpPr>
          <p:cNvPr id="5" name="TextBox 4">
            <a:extLst>
              <a:ext uri="{FF2B5EF4-FFF2-40B4-BE49-F238E27FC236}">
                <a16:creationId xmlns:a16="http://schemas.microsoft.com/office/drawing/2014/main" id="{41AAD246-F014-B8D3-25C7-809FBCC7746C}"/>
              </a:ext>
            </a:extLst>
          </p:cNvPr>
          <p:cNvSpPr txBox="1"/>
          <p:nvPr/>
        </p:nvSpPr>
        <p:spPr>
          <a:xfrm>
            <a:off x="1637756" y="136525"/>
            <a:ext cx="8916488" cy="532903"/>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ctr">
              <a:lnSpc>
                <a:spcPct val="107000"/>
              </a:lnSpc>
              <a:spcAft>
                <a:spcPts val="800"/>
              </a:spcAft>
            </a:pPr>
            <a:r>
              <a:rPr lang="en-US" sz="2800" kern="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Action Points from the 21</a:t>
            </a:r>
            <a:r>
              <a:rPr lang="en-US" sz="2800" kern="100" baseline="300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st</a:t>
            </a:r>
            <a:r>
              <a:rPr lang="en-US" sz="2800" kern="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 SLARI Council meeting </a:t>
            </a:r>
            <a:endParaRPr lang="en-GB" sz="2800" kern="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6" name="Table 2">
            <a:extLst>
              <a:ext uri="{FF2B5EF4-FFF2-40B4-BE49-F238E27FC236}">
                <a16:creationId xmlns:a16="http://schemas.microsoft.com/office/drawing/2014/main" id="{D9F1A0C6-C2A4-44FD-B18C-A49A91647F1B}"/>
              </a:ext>
            </a:extLst>
          </p:cNvPr>
          <p:cNvGraphicFramePr>
            <a:graphicFrameLocks noGrp="1"/>
          </p:cNvGraphicFramePr>
          <p:nvPr>
            <p:extLst>
              <p:ext uri="{D42A27DB-BD31-4B8C-83A1-F6EECF244321}">
                <p14:modId xmlns:p14="http://schemas.microsoft.com/office/powerpoint/2010/main" val="2357984189"/>
              </p:ext>
            </p:extLst>
          </p:nvPr>
        </p:nvGraphicFramePr>
        <p:xfrm>
          <a:off x="1637756" y="669428"/>
          <a:ext cx="9024291" cy="6118811"/>
        </p:xfrm>
        <a:graphic>
          <a:graphicData uri="http://schemas.openxmlformats.org/drawingml/2006/table">
            <a:tbl>
              <a:tblPr firstRow="1" bandRow="1">
                <a:tableStyleId>{5C22544A-7EE6-4342-B048-85BDC9FD1C3A}</a:tableStyleId>
              </a:tblPr>
              <a:tblGrid>
                <a:gridCol w="5735196">
                  <a:extLst>
                    <a:ext uri="{9D8B030D-6E8A-4147-A177-3AD203B41FA5}">
                      <a16:colId xmlns:a16="http://schemas.microsoft.com/office/drawing/2014/main" val="3196389817"/>
                    </a:ext>
                  </a:extLst>
                </a:gridCol>
                <a:gridCol w="1896176">
                  <a:extLst>
                    <a:ext uri="{9D8B030D-6E8A-4147-A177-3AD203B41FA5}">
                      <a16:colId xmlns:a16="http://schemas.microsoft.com/office/drawing/2014/main" val="2215835195"/>
                    </a:ext>
                  </a:extLst>
                </a:gridCol>
                <a:gridCol w="1392919">
                  <a:extLst>
                    <a:ext uri="{9D8B030D-6E8A-4147-A177-3AD203B41FA5}">
                      <a16:colId xmlns:a16="http://schemas.microsoft.com/office/drawing/2014/main" val="3078340402"/>
                    </a:ext>
                  </a:extLst>
                </a:gridCol>
              </a:tblGrid>
              <a:tr h="696362">
                <a:tc>
                  <a:txBody>
                    <a:bodyPr/>
                    <a:lstStyle/>
                    <a:p>
                      <a:r>
                        <a:rPr lang="en-US" sz="2200" dirty="0"/>
                        <a:t>Action Point</a:t>
                      </a:r>
                    </a:p>
                  </a:txBody>
                  <a:tcPr/>
                </a:tc>
                <a:tc>
                  <a:txBody>
                    <a:bodyPr/>
                    <a:lstStyle/>
                    <a:p>
                      <a:r>
                        <a:rPr lang="en-US" sz="2200" dirty="0"/>
                        <a:t>Status</a:t>
                      </a:r>
                    </a:p>
                  </a:txBody>
                  <a:tcPr/>
                </a:tc>
                <a:tc>
                  <a:txBody>
                    <a:bodyPr/>
                    <a:lstStyle/>
                    <a:p>
                      <a:r>
                        <a:rPr lang="en-US" sz="2200" dirty="0"/>
                        <a:t>Remarks</a:t>
                      </a:r>
                      <a:endParaRPr lang="en-US" dirty="0"/>
                    </a:p>
                  </a:txBody>
                  <a:tcPr/>
                </a:tc>
                <a:extLst>
                  <a:ext uri="{0D108BD9-81ED-4DB2-BD59-A6C34878D82A}">
                    <a16:rowId xmlns:a16="http://schemas.microsoft.com/office/drawing/2014/main" val="399096133"/>
                  </a:ext>
                </a:extLst>
              </a:tr>
              <a:tr h="2084889">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2200" dirty="0">
                          <a:effectLst/>
                          <a:latin typeface="Bahnschrift Light SemiCondensed" panose="020B0502040204020203" pitchFamily="34" charset="0"/>
                          <a:ea typeface="Calibri" panose="020F0502020204030204" pitchFamily="34" charset="0"/>
                          <a:cs typeface="Times New Roman" panose="02020603050405020304" pitchFamily="18" charset="0"/>
                        </a:rPr>
                        <a:t>It was agreed that the advertisement for the position of Director General and Centre Directors should be done following international standards and should be done early January 2026.</a:t>
                      </a:r>
                    </a:p>
                    <a:p>
                      <a:pPr algn="just"/>
                      <a:endParaRPr lang="en-US" sz="2200" dirty="0">
                        <a:latin typeface="Bahnschrift Light SemiCondensed" panose="020B0502040204020203"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200" b="0" dirty="0">
                          <a:effectLst/>
                          <a:latin typeface="Bahnschrift Light SemiCondensed" panose="020B0502040204020203" pitchFamily="34" charset="0"/>
                        </a:rPr>
                        <a:t>This was noted and will be implemented</a:t>
                      </a:r>
                    </a:p>
                    <a:p>
                      <a:endParaRPr lang="en-US" sz="2200" b="1" dirty="0">
                        <a:effectLst>
                          <a:outerShdw blurRad="38100" dist="38100" dir="2700000" algn="tl">
                            <a:srgbClr val="000000">
                              <a:alpha val="43137"/>
                            </a:srgbClr>
                          </a:outerShdw>
                        </a:effectLst>
                        <a:latin typeface="Bahnschrift Light SemiCondensed" panose="020B0502040204020203" pitchFamily="34" charset="0"/>
                      </a:endParaRPr>
                    </a:p>
                  </a:txBody>
                  <a:tcPr/>
                </a:tc>
                <a:tc>
                  <a:txBody>
                    <a:bodyPr/>
                    <a:lstStyle/>
                    <a:p>
                      <a:pPr algn="just"/>
                      <a:r>
                        <a:rPr lang="en-US" sz="2200" b="1" dirty="0">
                          <a:effectLst>
                            <a:outerShdw blurRad="38100" dist="38100" dir="2700000" algn="tl">
                              <a:srgbClr val="000000">
                                <a:alpha val="43137"/>
                              </a:srgbClr>
                            </a:outerShdw>
                          </a:effectLst>
                          <a:latin typeface="Bahnschrift Light SemiCondensed" panose="020B0502040204020203" pitchFamily="34" charset="0"/>
                        </a:rPr>
                        <a:t>This is on hold.</a:t>
                      </a:r>
                    </a:p>
                  </a:txBody>
                  <a:tcPr/>
                </a:tc>
                <a:extLst>
                  <a:ext uri="{0D108BD9-81ED-4DB2-BD59-A6C34878D82A}">
                    <a16:rowId xmlns:a16="http://schemas.microsoft.com/office/drawing/2014/main" val="85297959"/>
                  </a:ext>
                </a:extLst>
              </a:tr>
              <a:tr h="1516283">
                <a:tc>
                  <a:txBody>
                    <a:bodyPr/>
                    <a:lstStyle/>
                    <a:p>
                      <a:pPr marL="342900" marR="0" lvl="0" indent="-342900" algn="just">
                        <a:spcBef>
                          <a:spcPts val="600"/>
                        </a:spcBef>
                        <a:spcAft>
                          <a:spcPts val="600"/>
                        </a:spcAft>
                        <a:buFont typeface="Times New Roman" panose="02020603050405020304" pitchFamily="18" charset="0"/>
                        <a:buChar char="-"/>
                        <a:tabLst>
                          <a:tab pos="457200" algn="l"/>
                        </a:tabLst>
                      </a:pPr>
                      <a:r>
                        <a:rPr lang="en-US" sz="2200" dirty="0">
                          <a:effectLst/>
                          <a:latin typeface="Bahnschrift Light SemiCondensed" panose="020B0502040204020203" pitchFamily="34" charset="0"/>
                          <a:ea typeface="Calibri" panose="020F0502020204030204" pitchFamily="34" charset="0"/>
                          <a:cs typeface="Times New Roman" panose="02020603050405020304" pitchFamily="18" charset="0"/>
                        </a:rPr>
                        <a:t>The arrears for OIC allowances must be paid from the Other Charges or other funds received by SLARI.</a:t>
                      </a:r>
                    </a:p>
                    <a:p>
                      <a:pPr marL="342900" marR="0" lvl="0" indent="-342900" algn="just">
                        <a:spcBef>
                          <a:spcPts val="600"/>
                        </a:spcBef>
                        <a:spcAft>
                          <a:spcPts val="600"/>
                        </a:spcAft>
                        <a:buFont typeface="Times New Roman" panose="02020603050405020304" pitchFamily="18" charset="0"/>
                        <a:buChar char="-"/>
                        <a:tabLst>
                          <a:tab pos="457200" algn="l"/>
                        </a:tabLst>
                      </a:pPr>
                      <a:r>
                        <a:rPr lang="en-US" sz="2200" dirty="0">
                          <a:effectLst/>
                          <a:latin typeface="Bahnschrift Light SemiCondensed" panose="020B0502040204020203" pitchFamily="34" charset="0"/>
                          <a:ea typeface="Calibri" panose="020F0502020204030204" pitchFamily="34" charset="0"/>
                          <a:cs typeface="Times New Roman" panose="02020603050405020304" pitchFamily="18" charset="0"/>
                        </a:rPr>
                        <a:t>The Acting DG to write a letter to the FSRP Project Manager on the status of SLARI’s activities and then copy the CAO MAFS, SLARI Council Chairman and Minister of Agriculture on or before 19</a:t>
                      </a:r>
                      <a:r>
                        <a:rPr lang="en-US" sz="2200" baseline="30000" dirty="0">
                          <a:effectLst/>
                          <a:latin typeface="Bahnschrift Light SemiCondensed" panose="020B0502040204020203" pitchFamily="34" charset="0"/>
                          <a:ea typeface="Calibri" panose="020F0502020204030204" pitchFamily="34" charset="0"/>
                          <a:cs typeface="Times New Roman" panose="02020603050405020304" pitchFamily="18" charset="0"/>
                        </a:rPr>
                        <a:t>th</a:t>
                      </a:r>
                      <a:r>
                        <a:rPr lang="en-US" sz="2200" dirty="0">
                          <a:effectLst/>
                          <a:latin typeface="Bahnschrift Light SemiCondensed" panose="020B0502040204020203" pitchFamily="34" charset="0"/>
                          <a:ea typeface="Calibri" panose="020F0502020204030204" pitchFamily="34" charset="0"/>
                          <a:cs typeface="Times New Roman" panose="02020603050405020304" pitchFamily="18" charset="0"/>
                        </a:rPr>
                        <a:t> December 2025.</a:t>
                      </a:r>
                    </a:p>
                    <a:p>
                      <a:endParaRPr lang="en-US" sz="2200" dirty="0">
                        <a:latin typeface="Bahnschrift Light SemiCondensed" panose="020B0502040204020203"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200" b="0" dirty="0">
                          <a:effectLst/>
                          <a:latin typeface="Bahnschrift Light SemiCondensed" panose="020B0502040204020203" pitchFamily="34" charset="0"/>
                        </a:rPr>
                        <a:t>This was noted and will be implemented</a:t>
                      </a:r>
                    </a:p>
                    <a:p>
                      <a:endParaRPr lang="en-US" sz="2200" dirty="0">
                        <a:latin typeface="Bahnschrift Light SemiCondensed" panose="020B0502040204020203" pitchFamily="34" charset="0"/>
                      </a:endParaRPr>
                    </a:p>
                    <a:p>
                      <a:r>
                        <a:rPr lang="en-US" sz="2200" dirty="0">
                          <a:latin typeface="Bahnschrift Light SemiCondensed" panose="020B0502040204020203" pitchFamily="34" charset="0"/>
                        </a:rPr>
                        <a:t>Letter was written and sent as instructed.</a:t>
                      </a:r>
                    </a:p>
                  </a:txBody>
                  <a:tcPr/>
                </a:tc>
                <a:tc>
                  <a:txBody>
                    <a:bodyPr/>
                    <a:lstStyle/>
                    <a:p>
                      <a:endParaRPr lang="en-US" sz="2200" dirty="0">
                        <a:latin typeface="Bahnschrift Light SemiCondensed" panose="020B0502040204020203" pitchFamily="34" charset="0"/>
                      </a:endParaRPr>
                    </a:p>
                  </a:txBody>
                  <a:tcPr/>
                </a:tc>
                <a:extLst>
                  <a:ext uri="{0D108BD9-81ED-4DB2-BD59-A6C34878D82A}">
                    <a16:rowId xmlns:a16="http://schemas.microsoft.com/office/drawing/2014/main" val="1865264861"/>
                  </a:ext>
                </a:extLst>
              </a:tr>
            </a:tbl>
          </a:graphicData>
        </a:graphic>
      </p:graphicFrame>
    </p:spTree>
    <p:extLst>
      <p:ext uri="{BB962C8B-B14F-4D97-AF65-F5344CB8AC3E}">
        <p14:creationId xmlns:p14="http://schemas.microsoft.com/office/powerpoint/2010/main" val="1084585241"/>
      </p:ext>
    </p:extLst>
  </p:cSld>
  <p:clrMapOvr>
    <a:masterClrMapping/>
  </p:clrMapOvr>
  <p:transition spd="slow">
    <p:cove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9F6B893-60D7-46EA-902F-825853A2253C}"/>
              </a:ext>
            </a:extLst>
          </p:cNvPr>
          <p:cNvSpPr txBox="1"/>
          <p:nvPr/>
        </p:nvSpPr>
        <p:spPr>
          <a:xfrm>
            <a:off x="625641" y="136525"/>
            <a:ext cx="10982425" cy="532903"/>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ctr">
              <a:lnSpc>
                <a:spcPct val="107000"/>
              </a:lnSpc>
              <a:spcAft>
                <a:spcPts val="800"/>
              </a:spcAft>
            </a:pPr>
            <a:r>
              <a:rPr lang="en-US" sz="2800" kern="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Action Points from the 21</a:t>
            </a:r>
            <a:r>
              <a:rPr lang="en-US" sz="2800" kern="100" baseline="300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st</a:t>
            </a:r>
            <a:r>
              <a:rPr lang="en-US" sz="2800" kern="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 SLARI Council meeting </a:t>
            </a:r>
            <a:endParaRPr lang="en-GB" sz="2800" kern="1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4" name="Table 2">
            <a:extLst>
              <a:ext uri="{FF2B5EF4-FFF2-40B4-BE49-F238E27FC236}">
                <a16:creationId xmlns:a16="http://schemas.microsoft.com/office/drawing/2014/main" id="{96F23D21-4836-4F43-B181-A0B27209E8AF}"/>
              </a:ext>
            </a:extLst>
          </p:cNvPr>
          <p:cNvGraphicFramePr>
            <a:graphicFrameLocks noGrp="1"/>
          </p:cNvGraphicFramePr>
          <p:nvPr>
            <p:extLst>
              <p:ext uri="{D42A27DB-BD31-4B8C-83A1-F6EECF244321}">
                <p14:modId xmlns:p14="http://schemas.microsoft.com/office/powerpoint/2010/main" val="2678862940"/>
              </p:ext>
            </p:extLst>
          </p:nvPr>
        </p:nvGraphicFramePr>
        <p:xfrm>
          <a:off x="625641" y="669428"/>
          <a:ext cx="10982424" cy="2781251"/>
        </p:xfrm>
        <a:graphic>
          <a:graphicData uri="http://schemas.openxmlformats.org/drawingml/2006/table">
            <a:tbl>
              <a:tblPr firstRow="1" bandRow="1">
                <a:tableStyleId>{5C22544A-7EE6-4342-B048-85BDC9FD1C3A}</a:tableStyleId>
              </a:tblPr>
              <a:tblGrid>
                <a:gridCol w="6272290">
                  <a:extLst>
                    <a:ext uri="{9D8B030D-6E8A-4147-A177-3AD203B41FA5}">
                      <a16:colId xmlns:a16="http://schemas.microsoft.com/office/drawing/2014/main" val="3196389817"/>
                    </a:ext>
                  </a:extLst>
                </a:gridCol>
                <a:gridCol w="2378736">
                  <a:extLst>
                    <a:ext uri="{9D8B030D-6E8A-4147-A177-3AD203B41FA5}">
                      <a16:colId xmlns:a16="http://schemas.microsoft.com/office/drawing/2014/main" val="2215835195"/>
                    </a:ext>
                  </a:extLst>
                </a:gridCol>
                <a:gridCol w="2331398">
                  <a:extLst>
                    <a:ext uri="{9D8B030D-6E8A-4147-A177-3AD203B41FA5}">
                      <a16:colId xmlns:a16="http://schemas.microsoft.com/office/drawing/2014/main" val="3385976200"/>
                    </a:ext>
                  </a:extLst>
                </a:gridCol>
              </a:tblGrid>
              <a:tr h="696362">
                <a:tc>
                  <a:txBody>
                    <a:bodyPr/>
                    <a:lstStyle/>
                    <a:p>
                      <a:r>
                        <a:rPr lang="en-US" sz="2200" dirty="0"/>
                        <a:t>Action Point</a:t>
                      </a:r>
                    </a:p>
                  </a:txBody>
                  <a:tcPr/>
                </a:tc>
                <a:tc>
                  <a:txBody>
                    <a:bodyPr/>
                    <a:lstStyle/>
                    <a:p>
                      <a:r>
                        <a:rPr lang="en-US" sz="2200" dirty="0"/>
                        <a:t>Status</a:t>
                      </a:r>
                    </a:p>
                  </a:txBody>
                  <a:tcPr/>
                </a:tc>
                <a:tc>
                  <a:txBody>
                    <a:bodyPr/>
                    <a:lstStyle/>
                    <a:p>
                      <a:r>
                        <a:rPr lang="en-US" sz="2200" dirty="0"/>
                        <a:t>Remarks</a:t>
                      </a:r>
                    </a:p>
                  </a:txBody>
                  <a:tcPr/>
                </a:tc>
                <a:extLst>
                  <a:ext uri="{0D108BD9-81ED-4DB2-BD59-A6C34878D82A}">
                    <a16:rowId xmlns:a16="http://schemas.microsoft.com/office/drawing/2014/main" val="399096133"/>
                  </a:ext>
                </a:extLst>
              </a:tr>
              <a:tr h="2084889">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2400" dirty="0">
                          <a:effectLst/>
                          <a:latin typeface="Bahnschrift Light SemiCondensed" panose="020B0502040204020203" pitchFamily="34" charset="0"/>
                          <a:ea typeface="Calibri" panose="020F0502020204030204" pitchFamily="34" charset="0"/>
                          <a:cs typeface="Times New Roman" panose="02020603050405020304" pitchFamily="18" charset="0"/>
                        </a:rPr>
                        <a:t>The Acting DG is expected to take serious action against scientists who are engaged on a second job and neglecting the work at SLARI.</a:t>
                      </a:r>
                    </a:p>
                    <a:p>
                      <a:pPr algn="just"/>
                      <a:endParaRPr lang="en-US" sz="2200" dirty="0">
                        <a:latin typeface="Bahnschrift Light SemiCondensed" panose="020B0502040204020203" pitchFamily="34" charset="0"/>
                      </a:endParaRPr>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200" b="0" dirty="0">
                          <a:effectLst/>
                          <a:latin typeface="Bahnschrift Light SemiCondensed" panose="020B0502040204020203" pitchFamily="34" charset="0"/>
                        </a:rPr>
                        <a:t>This was noted and will be implemented</a:t>
                      </a:r>
                    </a:p>
                    <a:p>
                      <a:endParaRPr lang="en-US" sz="2200" b="1" dirty="0">
                        <a:effectLst>
                          <a:outerShdw blurRad="38100" dist="38100" dir="2700000" algn="tl">
                            <a:srgbClr val="000000">
                              <a:alpha val="43137"/>
                            </a:srgbClr>
                          </a:outerShdw>
                        </a:effectLst>
                        <a:latin typeface="Bahnschrift Light SemiCondensed" panose="020B0502040204020203" pitchFamily="34" charset="0"/>
                      </a:endParaRPr>
                    </a:p>
                  </a:txBody>
                  <a:tcPr/>
                </a:tc>
                <a:tc hMerge="1">
                  <a:txBody>
                    <a:bodyPr/>
                    <a:lstStyle/>
                    <a:p>
                      <a:endParaRPr lang="en-US" sz="2200" b="1" dirty="0">
                        <a:effectLst>
                          <a:outerShdw blurRad="38100" dist="38100" dir="2700000" algn="tl">
                            <a:srgbClr val="000000">
                              <a:alpha val="43137"/>
                            </a:srgbClr>
                          </a:outerShdw>
                        </a:effectLst>
                      </a:endParaRPr>
                    </a:p>
                  </a:txBody>
                  <a:tcPr/>
                </a:tc>
                <a:extLst>
                  <a:ext uri="{0D108BD9-81ED-4DB2-BD59-A6C34878D82A}">
                    <a16:rowId xmlns:a16="http://schemas.microsoft.com/office/drawing/2014/main" val="85297959"/>
                  </a:ext>
                </a:extLst>
              </a:tr>
            </a:tbl>
          </a:graphicData>
        </a:graphic>
      </p:graphicFrame>
    </p:spTree>
    <p:extLst>
      <p:ext uri="{BB962C8B-B14F-4D97-AF65-F5344CB8AC3E}">
        <p14:creationId xmlns:p14="http://schemas.microsoft.com/office/powerpoint/2010/main" val="1725704678"/>
      </p:ext>
    </p:extLst>
  </p:cSld>
  <p:clrMapOvr>
    <a:masterClrMapping/>
  </p:clrMapOvr>
  <p:transition spd="slow">
    <p:push dir="u"/>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B8CF36C-C3F5-4D2F-9AC9-9BBF4F4610C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41069" y="0"/>
            <a:ext cx="7132320" cy="8720488"/>
          </a:xfrm>
          <a:prstGeom prst="rect">
            <a:avLst/>
          </a:prstGeom>
        </p:spPr>
      </p:pic>
    </p:spTree>
    <p:extLst>
      <p:ext uri="{BB962C8B-B14F-4D97-AF65-F5344CB8AC3E}">
        <p14:creationId xmlns:p14="http://schemas.microsoft.com/office/powerpoint/2010/main" val="2963541649"/>
      </p:ext>
    </p:extLst>
  </p:cSld>
  <p:clrMapOvr>
    <a:masterClrMapping/>
  </p:clrMapOvr>
  <p:transition spd="slow">
    <p:push dir="u"/>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78794E3-7167-4364-BB5A-F472618DD75C}"/>
              </a:ext>
            </a:extLst>
          </p:cNvPr>
          <p:cNvSpPr txBox="1"/>
          <p:nvPr/>
        </p:nvSpPr>
        <p:spPr>
          <a:xfrm>
            <a:off x="660935" y="0"/>
            <a:ext cx="10934298" cy="3293209"/>
          </a:xfrm>
          <a:prstGeom prst="rect">
            <a:avLst/>
          </a:prstGeom>
          <a:noFill/>
        </p:spPr>
        <p:txBody>
          <a:bodyPr wrap="square">
            <a:spAutoFit/>
          </a:bodyPr>
          <a:lstStyle/>
          <a:p>
            <a:pPr marL="0" marR="0" algn="just">
              <a:spcBef>
                <a:spcPts val="600"/>
              </a:spcBef>
              <a:spcAft>
                <a:spcPts val="600"/>
              </a:spcAft>
            </a:pPr>
            <a:r>
              <a:rPr lang="en-US" sz="2400" b="1" dirty="0">
                <a:solidFill>
                  <a:srgbClr val="0070C0"/>
                </a:solidFill>
                <a:effectLst>
                  <a:outerShdw blurRad="38100" dist="38100" dir="2700000" algn="tl">
                    <a:srgbClr val="000000">
                      <a:alpha val="43137"/>
                    </a:srgbClr>
                  </a:outerShdw>
                </a:effectLst>
                <a:latin typeface="Bahnschrift SemiLight SemiConde" panose="020B0502040204020203" pitchFamily="34" charset="0"/>
                <a:ea typeface="Calibri" panose="020F0502020204030204" pitchFamily="34" charset="0"/>
                <a:cs typeface="Calibri" panose="020F0502020204030204" pitchFamily="34" charset="0"/>
              </a:rPr>
              <a:t>Sierra Leone Agricultural Research Institute (SLARI</a:t>
            </a:r>
            <a:r>
              <a:rPr lang="en-US" sz="2400" dirty="0">
                <a:solidFill>
                  <a:srgbClr val="0070C0"/>
                </a:solidFill>
                <a:effectLst>
                  <a:outerShdw blurRad="38100" dist="38100" dir="2700000" algn="tl">
                    <a:srgbClr val="000000">
                      <a:alpha val="43137"/>
                    </a:srgbClr>
                  </a:outerShdw>
                </a:effectLst>
                <a:latin typeface="Bahnschrift SemiLight SemiConde" panose="020B0502040204020203" pitchFamily="34" charset="0"/>
                <a:ea typeface="Calibri" panose="020F0502020204030204" pitchFamily="34" charset="0"/>
                <a:cs typeface="Calibri" panose="020F0502020204030204" pitchFamily="34" charset="0"/>
              </a:rPr>
              <a:t>) </a:t>
            </a:r>
            <a:r>
              <a:rPr lang="en-US" sz="2400" dirty="0">
                <a:effectLst>
                  <a:outerShdw blurRad="38100" dist="38100" dir="2700000" algn="tl">
                    <a:srgbClr val="000000">
                      <a:alpha val="43137"/>
                    </a:srgbClr>
                  </a:outerShdw>
                </a:effectLst>
                <a:latin typeface="Bahnschrift SemiLight SemiConde" panose="020B0502040204020203" pitchFamily="34" charset="0"/>
                <a:ea typeface="Calibri" panose="020F0502020204030204" pitchFamily="34" charset="0"/>
                <a:cs typeface="Calibri" panose="020F0502020204030204" pitchFamily="34" charset="0"/>
              </a:rPr>
              <a:t>held its Annual Work Program Conference on March 10 – 11, 2026, at the Rokupr Agricultural Research Centre (RARC), Kambia District. The primary objective of the conference was to:</a:t>
            </a:r>
            <a:endParaRPr lang="en-US" sz="2400" dirty="0">
              <a:effectLst>
                <a:outerShdw blurRad="38100" dist="38100" dir="2700000" algn="tl">
                  <a:srgbClr val="000000">
                    <a:alpha val="43137"/>
                  </a:srgbClr>
                </a:outerShdw>
              </a:effectLst>
              <a:latin typeface="Bahnschrift SemiLight SemiConde" panose="020B0502040204020203" pitchFamily="34" charset="0"/>
              <a:ea typeface="Calibri" panose="020F0502020204030204" pitchFamily="34" charset="0"/>
              <a:cs typeface="Times New Roman" panose="02020603050405020304" pitchFamily="18" charset="0"/>
            </a:endParaRPr>
          </a:p>
          <a:p>
            <a:pPr marL="342900" marR="0" lvl="0" indent="-342900" algn="just">
              <a:spcBef>
                <a:spcPts val="600"/>
              </a:spcBef>
              <a:spcAft>
                <a:spcPts val="600"/>
              </a:spcAft>
              <a:buSzPts val="1000"/>
              <a:buFont typeface="Symbol" panose="05050102010706020507" pitchFamily="18" charset="2"/>
              <a:buChar char=""/>
              <a:tabLst>
                <a:tab pos="457200" algn="l"/>
              </a:tabLst>
            </a:pPr>
            <a:r>
              <a:rPr lang="en-US" sz="2400" dirty="0">
                <a:effectLst>
                  <a:outerShdw blurRad="38100" dist="38100" dir="2700000" algn="tl">
                    <a:srgbClr val="000000">
                      <a:alpha val="43137"/>
                    </a:srgbClr>
                  </a:outerShdw>
                </a:effectLst>
                <a:latin typeface="Bahnschrift SemiLight SemiConde" panose="020B0502040204020203" pitchFamily="34" charset="0"/>
                <a:ea typeface="Calibri" panose="020F0502020204030204" pitchFamily="34" charset="0"/>
                <a:cs typeface="Calibri" panose="020F0502020204030204" pitchFamily="34" charset="0"/>
              </a:rPr>
              <a:t>Critically review research and development (R&amp;D) activities implemented in 2025 </a:t>
            </a:r>
            <a:endParaRPr lang="en-US" sz="2400" dirty="0">
              <a:effectLst>
                <a:outerShdw blurRad="38100" dist="38100" dir="2700000" algn="tl">
                  <a:srgbClr val="000000">
                    <a:alpha val="43137"/>
                  </a:srgbClr>
                </a:outerShdw>
              </a:effectLst>
              <a:latin typeface="Bahnschrift SemiLight SemiConde" panose="020B0502040204020203" pitchFamily="34" charset="0"/>
              <a:ea typeface="Calibri" panose="020F0502020204030204" pitchFamily="34" charset="0"/>
              <a:cs typeface="Times New Roman" panose="02020603050405020304" pitchFamily="18" charset="0"/>
            </a:endParaRPr>
          </a:p>
          <a:p>
            <a:pPr marL="342900" marR="0" lvl="0" indent="-342900" algn="just">
              <a:spcBef>
                <a:spcPts val="600"/>
              </a:spcBef>
              <a:spcAft>
                <a:spcPts val="600"/>
              </a:spcAft>
              <a:buSzPts val="1000"/>
              <a:buFont typeface="Symbol" panose="05050102010706020507" pitchFamily="18" charset="2"/>
              <a:buChar char=""/>
              <a:tabLst>
                <a:tab pos="457200" algn="l"/>
              </a:tabLst>
            </a:pPr>
            <a:r>
              <a:rPr lang="en-US" sz="2400" dirty="0">
                <a:effectLst>
                  <a:outerShdw blurRad="38100" dist="38100" dir="2700000" algn="tl">
                    <a:srgbClr val="000000">
                      <a:alpha val="43137"/>
                    </a:srgbClr>
                  </a:outerShdw>
                </a:effectLst>
                <a:latin typeface="Bahnschrift SemiLight SemiConde" panose="020B0502040204020203" pitchFamily="34" charset="0"/>
                <a:ea typeface="Calibri" panose="020F0502020204030204" pitchFamily="34" charset="0"/>
                <a:cs typeface="Calibri" panose="020F0502020204030204" pitchFamily="34" charset="0"/>
              </a:rPr>
              <a:t>Document key achievements and lessons learned </a:t>
            </a:r>
            <a:endParaRPr lang="en-US" sz="2400" dirty="0">
              <a:effectLst>
                <a:outerShdw blurRad="38100" dist="38100" dir="2700000" algn="tl">
                  <a:srgbClr val="000000">
                    <a:alpha val="43137"/>
                  </a:srgbClr>
                </a:outerShdw>
              </a:effectLst>
              <a:latin typeface="Bahnschrift SemiLight SemiConde" panose="020B0502040204020203" pitchFamily="34" charset="0"/>
              <a:ea typeface="Calibri" panose="020F0502020204030204" pitchFamily="34" charset="0"/>
              <a:cs typeface="Times New Roman" panose="02020603050405020304" pitchFamily="18" charset="0"/>
            </a:endParaRPr>
          </a:p>
          <a:p>
            <a:pPr marL="342900" marR="0" lvl="0" indent="-342900" algn="just">
              <a:spcBef>
                <a:spcPts val="600"/>
              </a:spcBef>
              <a:spcAft>
                <a:spcPts val="600"/>
              </a:spcAft>
              <a:buSzPts val="1000"/>
              <a:buFont typeface="Symbol" panose="05050102010706020507" pitchFamily="18" charset="2"/>
              <a:buChar char=""/>
              <a:tabLst>
                <a:tab pos="457200" algn="l"/>
              </a:tabLst>
            </a:pPr>
            <a:r>
              <a:rPr lang="en-US" sz="2400" dirty="0">
                <a:effectLst>
                  <a:outerShdw blurRad="38100" dist="38100" dir="2700000" algn="tl">
                    <a:srgbClr val="000000">
                      <a:alpha val="43137"/>
                    </a:srgbClr>
                  </a:outerShdw>
                </a:effectLst>
                <a:latin typeface="Bahnschrift SemiLight SemiConde" panose="020B0502040204020203" pitchFamily="34" charset="0"/>
                <a:ea typeface="Calibri" panose="020F0502020204030204" pitchFamily="34" charset="0"/>
                <a:cs typeface="Calibri" panose="020F0502020204030204" pitchFamily="34" charset="0"/>
              </a:rPr>
              <a:t>Identify major challenges encountered </a:t>
            </a:r>
            <a:endParaRPr lang="en-US" sz="2400" dirty="0">
              <a:effectLst>
                <a:outerShdw blurRad="38100" dist="38100" dir="2700000" algn="tl">
                  <a:srgbClr val="000000">
                    <a:alpha val="43137"/>
                  </a:srgbClr>
                </a:outerShdw>
              </a:effectLst>
              <a:latin typeface="Bahnschrift SemiLight SemiConde" panose="020B0502040204020203" pitchFamily="34" charset="0"/>
              <a:ea typeface="Calibri" panose="020F0502020204030204" pitchFamily="34" charset="0"/>
              <a:cs typeface="Times New Roman" panose="02020603050405020304" pitchFamily="18" charset="0"/>
            </a:endParaRPr>
          </a:p>
          <a:p>
            <a:pPr marL="342900" marR="0" lvl="0" indent="-342900" algn="just">
              <a:spcBef>
                <a:spcPts val="600"/>
              </a:spcBef>
              <a:spcAft>
                <a:spcPts val="600"/>
              </a:spcAft>
              <a:buSzPts val="1000"/>
              <a:buFont typeface="Symbol" panose="05050102010706020507" pitchFamily="18" charset="2"/>
              <a:buChar char=""/>
              <a:tabLst>
                <a:tab pos="457200" algn="l"/>
              </a:tabLst>
            </a:pPr>
            <a:r>
              <a:rPr lang="en-US" sz="2400" dirty="0">
                <a:effectLst>
                  <a:outerShdw blurRad="38100" dist="38100" dir="2700000" algn="tl">
                    <a:srgbClr val="000000">
                      <a:alpha val="43137"/>
                    </a:srgbClr>
                  </a:outerShdw>
                </a:effectLst>
                <a:latin typeface="Bahnschrift SemiLight SemiConde" panose="020B0502040204020203" pitchFamily="34" charset="0"/>
                <a:ea typeface="Calibri" panose="020F0502020204030204" pitchFamily="34" charset="0"/>
                <a:cs typeface="Calibri" panose="020F0502020204030204" pitchFamily="34" charset="0"/>
              </a:rPr>
              <a:t>Examine, validate, and align proposed action plans and research priorities for 2026 </a:t>
            </a:r>
            <a:endParaRPr lang="en-US" sz="2400" dirty="0">
              <a:effectLst>
                <a:outerShdw blurRad="38100" dist="38100" dir="2700000" algn="tl">
                  <a:srgbClr val="000000">
                    <a:alpha val="43137"/>
                  </a:srgbClr>
                </a:outerShdw>
              </a:effectLst>
              <a:latin typeface="Bahnschrift SemiLight SemiConde" panose="020B0502040204020203" pitchFamily="34" charset="0"/>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04A72F23-1E6A-4873-90BF-2EAF6FC97781}"/>
              </a:ext>
            </a:extLst>
          </p:cNvPr>
          <p:cNvSpPr txBox="1"/>
          <p:nvPr/>
        </p:nvSpPr>
        <p:spPr>
          <a:xfrm>
            <a:off x="660935" y="4687536"/>
            <a:ext cx="11004082" cy="2092881"/>
          </a:xfrm>
          <a:prstGeom prst="rect">
            <a:avLst/>
          </a:prstGeom>
          <a:noFill/>
        </p:spPr>
        <p:txBody>
          <a:bodyPr wrap="square">
            <a:spAutoFit/>
          </a:bodyPr>
          <a:lstStyle/>
          <a:p>
            <a:pPr marL="0" marR="0" algn="just">
              <a:spcBef>
                <a:spcPts val="600"/>
              </a:spcBef>
              <a:spcAft>
                <a:spcPts val="600"/>
              </a:spcAft>
            </a:pPr>
            <a:r>
              <a:rPr lang="en-US" sz="2400" b="1" dirty="0">
                <a:solidFill>
                  <a:srgbClr val="0070C0"/>
                </a:solidFill>
                <a:effectLst>
                  <a:outerShdw blurRad="38100" dist="38100" dir="2700000" algn="tl">
                    <a:srgbClr val="000000">
                      <a:alpha val="43137"/>
                    </a:srgbClr>
                  </a:outerShdw>
                </a:effectLst>
                <a:latin typeface="Bookman Old Style" panose="02050604050505020204" pitchFamily="18" charset="0"/>
                <a:ea typeface="Calibri" panose="020F0502020204030204" pitchFamily="34" charset="0"/>
                <a:cs typeface="Calibri" panose="020F0502020204030204" pitchFamily="34" charset="0"/>
              </a:rPr>
              <a:t>Welcome Address – Dr. Adam </a:t>
            </a:r>
            <a:r>
              <a:rPr lang="en-US" sz="2400" b="1" dirty="0" err="1">
                <a:solidFill>
                  <a:srgbClr val="0070C0"/>
                </a:solidFill>
                <a:effectLst>
                  <a:outerShdw blurRad="38100" dist="38100" dir="2700000" algn="tl">
                    <a:srgbClr val="000000">
                      <a:alpha val="43137"/>
                    </a:srgbClr>
                  </a:outerShdw>
                </a:effectLst>
                <a:latin typeface="Bookman Old Style" panose="02050604050505020204" pitchFamily="18" charset="0"/>
                <a:ea typeface="Calibri" panose="020F0502020204030204" pitchFamily="34" charset="0"/>
                <a:cs typeface="Calibri" panose="020F0502020204030204" pitchFamily="34" charset="0"/>
              </a:rPr>
              <a:t>Sheka</a:t>
            </a:r>
            <a:r>
              <a:rPr lang="en-US" sz="2400" b="1" dirty="0">
                <a:solidFill>
                  <a:srgbClr val="0070C0"/>
                </a:solidFill>
                <a:effectLst>
                  <a:outerShdw blurRad="38100" dist="38100" dir="2700000" algn="tl">
                    <a:srgbClr val="000000">
                      <a:alpha val="43137"/>
                    </a:srgbClr>
                  </a:outerShdw>
                </a:effectLst>
                <a:latin typeface="Bookman Old Style" panose="02050604050505020204" pitchFamily="18" charset="0"/>
                <a:ea typeface="Calibri" panose="020F0502020204030204" pitchFamily="34" charset="0"/>
                <a:cs typeface="Calibri" panose="020F0502020204030204" pitchFamily="34" charset="0"/>
              </a:rPr>
              <a:t> Kanu (Officer-in-Charge, RARC)</a:t>
            </a:r>
            <a:endParaRPr lang="en-US" sz="2400" b="1" dirty="0">
              <a:solidFill>
                <a:srgbClr val="0070C0"/>
              </a:solidFill>
              <a:effectLst>
                <a:outerShdw blurRad="38100" dist="38100" dir="2700000" algn="tl">
                  <a:srgbClr val="000000">
                    <a:alpha val="43137"/>
                  </a:srgbClr>
                </a:outerShdw>
              </a:effectLst>
              <a:latin typeface="Bookman Old Style" panose="02050604050505020204" pitchFamily="18" charset="0"/>
              <a:ea typeface="Calibri" panose="020F0502020204030204" pitchFamily="34" charset="0"/>
              <a:cs typeface="Times New Roman" panose="02020603050405020304" pitchFamily="18" charset="0"/>
            </a:endParaRPr>
          </a:p>
          <a:p>
            <a:pPr marL="0" marR="0" algn="just">
              <a:spcBef>
                <a:spcPts val="600"/>
              </a:spcBef>
              <a:spcAft>
                <a:spcPts val="600"/>
              </a:spcAft>
            </a:pPr>
            <a:r>
              <a:rPr lang="en-US" sz="2400" dirty="0">
                <a:effectLst>
                  <a:outerShdw blurRad="38100" dist="38100" dir="2700000" algn="tl">
                    <a:srgbClr val="000000">
                      <a:alpha val="43137"/>
                    </a:srgbClr>
                  </a:outerShdw>
                </a:effectLst>
                <a:latin typeface="Bookman Old Style" panose="02050604050505020204" pitchFamily="18" charset="0"/>
                <a:ea typeface="Calibri" panose="020F0502020204030204" pitchFamily="34" charset="0"/>
                <a:cs typeface="Calibri" panose="020F0502020204030204" pitchFamily="34" charset="0"/>
              </a:rPr>
              <a:t>Dr. Kanu warmly welcomed all participants and encouraged active participation from all delegates, noting that the outcomes of the deliberations would significantly shape SLARI’s contribution to national food security.</a:t>
            </a:r>
            <a:endParaRPr lang="en-US" sz="2400" dirty="0">
              <a:effectLst>
                <a:outerShdw blurRad="38100" dist="38100" dir="2700000" algn="tl">
                  <a:srgbClr val="000000">
                    <a:alpha val="43137"/>
                  </a:srgbClr>
                </a:outerShdw>
              </a:effectLst>
              <a:latin typeface="Bookman Old Style" panose="020506040505050202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5573096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1698A40-B35C-4B19-92B7-2663414CE38F}"/>
              </a:ext>
            </a:extLst>
          </p:cNvPr>
          <p:cNvSpPr txBox="1"/>
          <p:nvPr/>
        </p:nvSpPr>
        <p:spPr>
          <a:xfrm>
            <a:off x="481262" y="124680"/>
            <a:ext cx="11107555" cy="6062109"/>
          </a:xfrm>
          <a:prstGeom prst="rect">
            <a:avLst/>
          </a:prstGeom>
          <a:noFill/>
        </p:spPr>
        <p:txBody>
          <a:bodyPr wrap="square">
            <a:spAutoFit/>
          </a:bodyPr>
          <a:lstStyle/>
          <a:p>
            <a:pPr marL="0" marR="0" algn="just">
              <a:spcBef>
                <a:spcPts val="600"/>
              </a:spcBef>
              <a:spcAft>
                <a:spcPts val="600"/>
              </a:spcAft>
            </a:pPr>
            <a:r>
              <a:rPr lang="en-US" sz="2800" b="1" dirty="0">
                <a:solidFill>
                  <a:srgbClr val="0070C0"/>
                </a:solidFill>
                <a:effectLst/>
                <a:latin typeface="Bookman Old Style" panose="02050604050505020204" pitchFamily="18" charset="0"/>
                <a:ea typeface="Calibri" panose="020F0502020204030204" pitchFamily="34" charset="0"/>
                <a:cs typeface="Calibri" panose="020F0502020204030204" pitchFamily="34" charset="0"/>
              </a:rPr>
              <a:t>Professor Roland </a:t>
            </a:r>
            <a:r>
              <a:rPr lang="en-US" sz="2800" b="1" dirty="0" err="1">
                <a:solidFill>
                  <a:srgbClr val="0070C0"/>
                </a:solidFill>
                <a:effectLst/>
                <a:latin typeface="Bookman Old Style" panose="02050604050505020204" pitchFamily="18" charset="0"/>
                <a:ea typeface="Calibri" panose="020F0502020204030204" pitchFamily="34" charset="0"/>
                <a:cs typeface="Calibri" panose="020F0502020204030204" pitchFamily="34" charset="0"/>
              </a:rPr>
              <a:t>Suluku</a:t>
            </a:r>
            <a:r>
              <a:rPr lang="en-US" sz="2800" b="1" dirty="0">
                <a:solidFill>
                  <a:srgbClr val="0070C0"/>
                </a:solidFill>
                <a:effectLst/>
                <a:latin typeface="Bookman Old Style" panose="02050604050505020204" pitchFamily="18" charset="0"/>
                <a:ea typeface="Calibri" panose="020F0502020204030204" pitchFamily="34" charset="0"/>
                <a:cs typeface="Calibri" panose="020F0502020204030204" pitchFamily="34" charset="0"/>
              </a:rPr>
              <a:t> (Chairman)</a:t>
            </a:r>
            <a:endParaRPr lang="en-US" sz="2800" dirty="0">
              <a:solidFill>
                <a:srgbClr val="0070C0"/>
              </a:solidFill>
              <a:effectLst/>
              <a:latin typeface="Bookman Old Style" panose="02050604050505020204" pitchFamily="18" charset="0"/>
              <a:ea typeface="Calibri" panose="020F0502020204030204" pitchFamily="34" charset="0"/>
              <a:cs typeface="Times New Roman" panose="02020603050405020304" pitchFamily="18" charset="0"/>
            </a:endParaRPr>
          </a:p>
          <a:p>
            <a:pPr marL="0" marR="0" algn="just">
              <a:lnSpc>
                <a:spcPct val="150000"/>
              </a:lnSpc>
              <a:spcBef>
                <a:spcPts val="600"/>
              </a:spcBef>
              <a:spcAft>
                <a:spcPts val="600"/>
              </a:spcAft>
            </a:pPr>
            <a:r>
              <a:rPr lang="en-US" sz="2400" b="1" dirty="0">
                <a:effectLst>
                  <a:outerShdw blurRad="38100" dist="38100" dir="2700000" algn="tl">
                    <a:srgbClr val="000000">
                      <a:alpha val="43137"/>
                    </a:srgbClr>
                  </a:outerShdw>
                </a:effectLst>
                <a:latin typeface="Bookman Old Style" panose="02050604050505020204" pitchFamily="18" charset="0"/>
                <a:ea typeface="Calibri" panose="020F0502020204030204" pitchFamily="34" charset="0"/>
                <a:cs typeface="Calibri" panose="020F0502020204030204" pitchFamily="34" charset="0"/>
              </a:rPr>
              <a:t>Professor </a:t>
            </a:r>
            <a:r>
              <a:rPr lang="en-US" sz="2400" b="1" dirty="0" err="1">
                <a:effectLst>
                  <a:outerShdw blurRad="38100" dist="38100" dir="2700000" algn="tl">
                    <a:srgbClr val="000000">
                      <a:alpha val="43137"/>
                    </a:srgbClr>
                  </a:outerShdw>
                </a:effectLst>
                <a:latin typeface="Bookman Old Style" panose="02050604050505020204" pitchFamily="18" charset="0"/>
                <a:ea typeface="Calibri" panose="020F0502020204030204" pitchFamily="34" charset="0"/>
                <a:cs typeface="Calibri" panose="020F0502020204030204" pitchFamily="34" charset="0"/>
              </a:rPr>
              <a:t>Suluku</a:t>
            </a:r>
            <a:r>
              <a:rPr lang="en-US" sz="2400" b="1" dirty="0">
                <a:effectLst>
                  <a:outerShdw blurRad="38100" dist="38100" dir="2700000" algn="tl">
                    <a:srgbClr val="000000">
                      <a:alpha val="43137"/>
                    </a:srgbClr>
                  </a:outerShdw>
                </a:effectLst>
                <a:latin typeface="Bookman Old Style" panose="02050604050505020204" pitchFamily="18" charset="0"/>
                <a:ea typeface="Calibri" panose="020F0502020204030204" pitchFamily="34" charset="0"/>
                <a:cs typeface="Calibri" panose="020F0502020204030204" pitchFamily="34" charset="0"/>
              </a:rPr>
              <a:t> </a:t>
            </a:r>
            <a:r>
              <a:rPr lang="en-US" sz="2400" dirty="0">
                <a:effectLst>
                  <a:outerShdw blurRad="38100" dist="38100" dir="2700000" algn="tl">
                    <a:srgbClr val="000000">
                      <a:alpha val="43137"/>
                    </a:srgbClr>
                  </a:outerShdw>
                </a:effectLst>
                <a:latin typeface="Bookman Old Style" panose="02050604050505020204" pitchFamily="18" charset="0"/>
                <a:ea typeface="Calibri" panose="020F0502020204030204" pitchFamily="34" charset="0"/>
                <a:cs typeface="Calibri" panose="020F0502020204030204" pitchFamily="34" charset="0"/>
              </a:rPr>
              <a:t>highlighted that the Government’s </a:t>
            </a:r>
            <a:r>
              <a:rPr lang="en-US" sz="2400" b="1" dirty="0">
                <a:effectLst>
                  <a:outerShdw blurRad="38100" dist="38100" dir="2700000" algn="tl">
                    <a:srgbClr val="000000">
                      <a:alpha val="43137"/>
                    </a:srgbClr>
                  </a:outerShdw>
                </a:effectLst>
                <a:latin typeface="Bookman Old Style" panose="02050604050505020204" pitchFamily="18" charset="0"/>
                <a:ea typeface="Calibri" panose="020F0502020204030204" pitchFamily="34" charset="0"/>
                <a:cs typeface="Calibri" panose="020F0502020204030204" pitchFamily="34" charset="0"/>
              </a:rPr>
              <a:t>“Feed Salone” initiative</a:t>
            </a:r>
            <a:r>
              <a:rPr lang="en-US" sz="2400" dirty="0">
                <a:effectLst>
                  <a:outerShdw blurRad="38100" dist="38100" dir="2700000" algn="tl">
                    <a:srgbClr val="000000">
                      <a:alpha val="43137"/>
                    </a:srgbClr>
                  </a:outerShdw>
                </a:effectLst>
                <a:latin typeface="Bookman Old Style" panose="02050604050505020204" pitchFamily="18" charset="0"/>
                <a:ea typeface="Calibri" panose="020F0502020204030204" pitchFamily="34" charset="0"/>
                <a:cs typeface="Calibri" panose="020F0502020204030204" pitchFamily="34" charset="0"/>
              </a:rPr>
              <a:t> aims to transform the food system, increase agricultural productivity, and reduce dependence on food imports.</a:t>
            </a:r>
          </a:p>
          <a:p>
            <a:pPr marL="0" marR="0" algn="just">
              <a:lnSpc>
                <a:spcPct val="150000"/>
              </a:lnSpc>
              <a:spcBef>
                <a:spcPts val="600"/>
              </a:spcBef>
              <a:spcAft>
                <a:spcPts val="600"/>
              </a:spcAft>
            </a:pPr>
            <a:r>
              <a:rPr lang="en-US" sz="2400" dirty="0">
                <a:effectLst>
                  <a:outerShdw blurRad="38100" dist="38100" dir="2700000" algn="tl">
                    <a:srgbClr val="000000">
                      <a:alpha val="43137"/>
                    </a:srgbClr>
                  </a:outerShdw>
                </a:effectLst>
                <a:latin typeface="Bookman Old Style" panose="02050604050505020204" pitchFamily="18" charset="0"/>
                <a:ea typeface="Calibri" panose="020F0502020204030204" pitchFamily="34" charset="0"/>
                <a:cs typeface="Calibri" panose="020F0502020204030204" pitchFamily="34" charset="0"/>
              </a:rPr>
              <a:t> He noted that the Annual Work Program Conference serves as a vital platform for reflection, knowledge sharing, and strategic planning. </a:t>
            </a:r>
          </a:p>
          <a:p>
            <a:pPr marL="0" marR="0" algn="just">
              <a:lnSpc>
                <a:spcPct val="150000"/>
              </a:lnSpc>
              <a:spcBef>
                <a:spcPts val="600"/>
              </a:spcBef>
              <a:spcAft>
                <a:spcPts val="600"/>
              </a:spcAft>
            </a:pPr>
            <a:endParaRPr lang="en-US" sz="2400" dirty="0">
              <a:effectLst>
                <a:outerShdw blurRad="38100" dist="38100" dir="2700000" algn="tl">
                  <a:srgbClr val="000000">
                    <a:alpha val="43137"/>
                  </a:srgbClr>
                </a:outerShdw>
              </a:effectLst>
              <a:latin typeface="Bookman Old Style" panose="02050604050505020204" pitchFamily="18" charset="0"/>
              <a:ea typeface="Calibri" panose="020F0502020204030204" pitchFamily="34" charset="0"/>
              <a:cs typeface="Calibri" panose="020F0502020204030204" pitchFamily="34" charset="0"/>
            </a:endParaRPr>
          </a:p>
          <a:p>
            <a:pPr marL="0" marR="0" algn="just">
              <a:lnSpc>
                <a:spcPct val="150000"/>
              </a:lnSpc>
              <a:spcBef>
                <a:spcPts val="600"/>
              </a:spcBef>
              <a:spcAft>
                <a:spcPts val="600"/>
              </a:spcAft>
            </a:pPr>
            <a:r>
              <a:rPr lang="en-US" sz="2400" dirty="0">
                <a:effectLst>
                  <a:outerShdw blurRad="38100" dist="38100" dir="2700000" algn="tl">
                    <a:srgbClr val="000000">
                      <a:alpha val="43137"/>
                    </a:srgbClr>
                  </a:outerShdw>
                </a:effectLst>
                <a:latin typeface="Bookman Old Style" panose="02050604050505020204" pitchFamily="18" charset="0"/>
                <a:ea typeface="Calibri" panose="020F0502020204030204" pitchFamily="34" charset="0"/>
                <a:cs typeface="Calibri" panose="020F0502020204030204" pitchFamily="34" charset="0"/>
              </a:rPr>
              <a:t>He concluded by emphasizing the importance of collaboration among government institutions, universities, farmers, private sector actors, and development partners in driving agricultural transformation.</a:t>
            </a:r>
            <a:endParaRPr lang="en-US" sz="2400" dirty="0">
              <a:effectLst>
                <a:outerShdw blurRad="38100" dist="38100" dir="2700000" algn="tl">
                  <a:srgbClr val="000000">
                    <a:alpha val="43137"/>
                  </a:srgbClr>
                </a:outerShdw>
              </a:effectLst>
              <a:latin typeface="Bookman Old Style" panose="020506040505050202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0852843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 calcmode="lin" valueType="num">
                                      <p:cBhvr>
                                        <p:cTn id="7"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8"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9"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E0FB3B8-20FD-4840-BE75-ACE963E82E45}"/>
              </a:ext>
            </a:extLst>
          </p:cNvPr>
          <p:cNvSpPr txBox="1"/>
          <p:nvPr/>
        </p:nvSpPr>
        <p:spPr>
          <a:xfrm>
            <a:off x="595162" y="-250792"/>
            <a:ext cx="11001676" cy="7048083"/>
          </a:xfrm>
          <a:prstGeom prst="rect">
            <a:avLst/>
          </a:prstGeom>
          <a:noFill/>
        </p:spPr>
        <p:txBody>
          <a:bodyPr wrap="square">
            <a:spAutoFit/>
          </a:bodyPr>
          <a:lstStyle/>
          <a:p>
            <a:pPr marL="0" marR="0" algn="just">
              <a:spcBef>
                <a:spcPts val="600"/>
              </a:spcBef>
              <a:spcAft>
                <a:spcPts val="600"/>
              </a:spcAft>
            </a:pPr>
            <a:endParaRPr lang="en-US" sz="2400" b="1" dirty="0">
              <a:effectLst/>
              <a:latin typeface="Arial Narrow" panose="020B0606020202030204" pitchFamily="34" charset="0"/>
              <a:ea typeface="Calibri" panose="020F0502020204030204" pitchFamily="34" charset="0"/>
              <a:cs typeface="Calibri" panose="020F0502020204030204" pitchFamily="34" charset="0"/>
            </a:endParaRPr>
          </a:p>
          <a:p>
            <a:pPr marL="0" marR="0" algn="just">
              <a:spcBef>
                <a:spcPts val="600"/>
              </a:spcBef>
              <a:spcAft>
                <a:spcPts val="600"/>
              </a:spcAft>
            </a:pPr>
            <a:r>
              <a:rPr lang="en-US" sz="2200" b="1" dirty="0">
                <a:effectLst>
                  <a:outerShdw blurRad="38100" dist="38100" dir="2700000" algn="tl">
                    <a:srgbClr val="000000">
                      <a:alpha val="43137"/>
                    </a:srgbClr>
                  </a:outerShdw>
                </a:effectLst>
                <a:latin typeface="Bookman Old Style" panose="02050604050505020204" pitchFamily="18" charset="0"/>
                <a:ea typeface="Calibri" panose="020F0502020204030204" pitchFamily="34" charset="0"/>
                <a:cs typeface="Calibri" panose="020F0502020204030204" pitchFamily="34" charset="0"/>
              </a:rPr>
              <a:t>Eastern Technical University – Dr. Bernadette </a:t>
            </a:r>
            <a:r>
              <a:rPr lang="en-US" sz="2200" b="1" dirty="0" err="1">
                <a:effectLst>
                  <a:outerShdw blurRad="38100" dist="38100" dir="2700000" algn="tl">
                    <a:srgbClr val="000000">
                      <a:alpha val="43137"/>
                    </a:srgbClr>
                  </a:outerShdw>
                </a:effectLst>
                <a:latin typeface="Bookman Old Style" panose="02050604050505020204" pitchFamily="18" charset="0"/>
                <a:ea typeface="Calibri" panose="020F0502020204030204" pitchFamily="34" charset="0"/>
                <a:cs typeface="Calibri" panose="020F0502020204030204" pitchFamily="34" charset="0"/>
              </a:rPr>
              <a:t>Lahai</a:t>
            </a:r>
            <a:endParaRPr lang="en-US" sz="2200" dirty="0">
              <a:effectLst>
                <a:outerShdw blurRad="38100" dist="38100" dir="2700000" algn="tl">
                  <a:srgbClr val="000000">
                    <a:alpha val="43137"/>
                  </a:srgbClr>
                </a:outerShdw>
              </a:effectLst>
              <a:latin typeface="Bookman Old Style" panose="02050604050505020204" pitchFamily="18" charset="0"/>
              <a:ea typeface="Calibri" panose="020F0502020204030204" pitchFamily="34" charset="0"/>
              <a:cs typeface="Times New Roman" panose="02020603050405020304" pitchFamily="18" charset="0"/>
            </a:endParaRPr>
          </a:p>
          <a:p>
            <a:pPr marL="0" marR="0" algn="just">
              <a:spcBef>
                <a:spcPts val="600"/>
              </a:spcBef>
              <a:spcAft>
                <a:spcPts val="600"/>
              </a:spcAft>
            </a:pPr>
            <a:r>
              <a:rPr lang="en-US" sz="2200" dirty="0">
                <a:effectLst>
                  <a:outerShdw blurRad="38100" dist="38100" dir="2700000" algn="tl">
                    <a:srgbClr val="000000">
                      <a:alpha val="43137"/>
                    </a:srgbClr>
                  </a:outerShdw>
                </a:effectLst>
                <a:latin typeface="Bookman Old Style" panose="02050604050505020204" pitchFamily="18" charset="0"/>
                <a:ea typeface="Calibri" panose="020F0502020204030204" pitchFamily="34" charset="0"/>
                <a:cs typeface="Calibri" panose="020F0502020204030204" pitchFamily="34" charset="0"/>
              </a:rPr>
              <a:t>Dr. </a:t>
            </a:r>
            <a:r>
              <a:rPr lang="en-US" sz="2200" dirty="0" err="1">
                <a:effectLst>
                  <a:outerShdw blurRad="38100" dist="38100" dir="2700000" algn="tl">
                    <a:srgbClr val="000000">
                      <a:alpha val="43137"/>
                    </a:srgbClr>
                  </a:outerShdw>
                </a:effectLst>
                <a:latin typeface="Bookman Old Style" panose="02050604050505020204" pitchFamily="18" charset="0"/>
                <a:ea typeface="Calibri" panose="020F0502020204030204" pitchFamily="34" charset="0"/>
                <a:cs typeface="Calibri" panose="020F0502020204030204" pitchFamily="34" charset="0"/>
              </a:rPr>
              <a:t>Lahai</a:t>
            </a:r>
            <a:r>
              <a:rPr lang="en-US" sz="2200" dirty="0">
                <a:effectLst>
                  <a:outerShdw blurRad="38100" dist="38100" dir="2700000" algn="tl">
                    <a:srgbClr val="000000">
                      <a:alpha val="43137"/>
                    </a:srgbClr>
                  </a:outerShdw>
                </a:effectLst>
                <a:latin typeface="Bookman Old Style" panose="02050604050505020204" pitchFamily="18" charset="0"/>
                <a:ea typeface="Calibri" panose="020F0502020204030204" pitchFamily="34" charset="0"/>
                <a:cs typeface="Calibri" panose="020F0502020204030204" pitchFamily="34" charset="0"/>
              </a:rPr>
              <a:t> emphasized the triple mandate of universities: </a:t>
            </a:r>
            <a:r>
              <a:rPr lang="en-US" sz="2200" b="1" dirty="0">
                <a:effectLst>
                  <a:outerShdw blurRad="38100" dist="38100" dir="2700000" algn="tl">
                    <a:srgbClr val="000000">
                      <a:alpha val="43137"/>
                    </a:srgbClr>
                  </a:outerShdw>
                </a:effectLst>
                <a:latin typeface="Bookman Old Style" panose="02050604050505020204" pitchFamily="18" charset="0"/>
                <a:ea typeface="Calibri" panose="020F0502020204030204" pitchFamily="34" charset="0"/>
                <a:cs typeface="Calibri" panose="020F0502020204030204" pitchFamily="34" charset="0"/>
              </a:rPr>
              <a:t>teaching, research, and outreach</a:t>
            </a:r>
            <a:r>
              <a:rPr lang="en-US" sz="2200" dirty="0">
                <a:effectLst>
                  <a:outerShdw blurRad="38100" dist="38100" dir="2700000" algn="tl">
                    <a:srgbClr val="000000">
                      <a:alpha val="43137"/>
                    </a:srgbClr>
                  </a:outerShdw>
                </a:effectLst>
                <a:latin typeface="Bookman Old Style" panose="02050604050505020204" pitchFamily="18" charset="0"/>
                <a:ea typeface="Calibri" panose="020F0502020204030204" pitchFamily="34" charset="0"/>
                <a:cs typeface="Calibri" panose="020F0502020204030204" pitchFamily="34" charset="0"/>
              </a:rPr>
              <a:t>..</a:t>
            </a:r>
            <a:endParaRPr lang="en-US" sz="2200" dirty="0">
              <a:effectLst>
                <a:outerShdw blurRad="38100" dist="38100" dir="2700000" algn="tl">
                  <a:srgbClr val="000000">
                    <a:alpha val="43137"/>
                  </a:srgbClr>
                </a:outerShdw>
              </a:effectLst>
              <a:latin typeface="Bookman Old Style" panose="02050604050505020204" pitchFamily="18" charset="0"/>
              <a:ea typeface="Calibri" panose="020F0502020204030204" pitchFamily="34" charset="0"/>
              <a:cs typeface="Times New Roman" panose="02020603050405020304" pitchFamily="18" charset="0"/>
            </a:endParaRPr>
          </a:p>
          <a:p>
            <a:pPr marL="0" marR="0" algn="just">
              <a:spcBef>
                <a:spcPts val="600"/>
              </a:spcBef>
              <a:spcAft>
                <a:spcPts val="600"/>
              </a:spcAft>
            </a:pPr>
            <a:r>
              <a:rPr lang="en-US" sz="2200" dirty="0">
                <a:effectLst>
                  <a:outerShdw blurRad="38100" dist="38100" dir="2700000" algn="tl">
                    <a:srgbClr val="000000">
                      <a:alpha val="43137"/>
                    </a:srgbClr>
                  </a:outerShdw>
                </a:effectLst>
                <a:latin typeface="Bookman Old Style" panose="02050604050505020204" pitchFamily="18" charset="0"/>
                <a:ea typeface="Calibri" panose="020F0502020204030204" pitchFamily="34" charset="0"/>
                <a:cs typeface="Calibri" panose="020F0502020204030204" pitchFamily="34" charset="0"/>
              </a:rPr>
              <a:t>She advocated for:</a:t>
            </a:r>
            <a:endParaRPr lang="en-US" sz="2200" dirty="0">
              <a:effectLst>
                <a:outerShdw blurRad="38100" dist="38100" dir="2700000" algn="tl">
                  <a:srgbClr val="000000">
                    <a:alpha val="43137"/>
                  </a:srgbClr>
                </a:outerShdw>
              </a:effectLst>
              <a:latin typeface="Bookman Old Style" panose="02050604050505020204" pitchFamily="18" charset="0"/>
              <a:ea typeface="Calibri" panose="020F0502020204030204" pitchFamily="34" charset="0"/>
              <a:cs typeface="Times New Roman" panose="02020603050405020304" pitchFamily="18" charset="0"/>
            </a:endParaRPr>
          </a:p>
          <a:p>
            <a:pPr marL="342900" marR="0" lvl="0" indent="-342900" algn="just">
              <a:spcBef>
                <a:spcPts val="600"/>
              </a:spcBef>
              <a:spcAft>
                <a:spcPts val="600"/>
              </a:spcAft>
              <a:buSzPts val="1000"/>
              <a:buFont typeface="Symbol" panose="05050102010706020507" pitchFamily="18" charset="2"/>
              <a:buChar char=""/>
              <a:tabLst>
                <a:tab pos="457200" algn="l"/>
              </a:tabLst>
            </a:pPr>
            <a:r>
              <a:rPr lang="en-US" sz="2200" dirty="0">
                <a:effectLst>
                  <a:outerShdw blurRad="38100" dist="38100" dir="2700000" algn="tl">
                    <a:srgbClr val="000000">
                      <a:alpha val="43137"/>
                    </a:srgbClr>
                  </a:outerShdw>
                </a:effectLst>
                <a:latin typeface="Bookman Old Style" panose="02050604050505020204" pitchFamily="18" charset="0"/>
                <a:ea typeface="Calibri" panose="020F0502020204030204" pitchFamily="34" charset="0"/>
                <a:cs typeface="Calibri" panose="020F0502020204030204" pitchFamily="34" charset="0"/>
              </a:rPr>
              <a:t>Increased funding for SLARI </a:t>
            </a:r>
            <a:endParaRPr lang="en-US" sz="2200" dirty="0">
              <a:effectLst>
                <a:outerShdw blurRad="38100" dist="38100" dir="2700000" algn="tl">
                  <a:srgbClr val="000000">
                    <a:alpha val="43137"/>
                  </a:srgbClr>
                </a:outerShdw>
              </a:effectLst>
              <a:latin typeface="Bookman Old Style" panose="02050604050505020204" pitchFamily="18" charset="0"/>
              <a:ea typeface="Calibri" panose="020F0502020204030204" pitchFamily="34" charset="0"/>
              <a:cs typeface="Times New Roman" panose="02020603050405020304" pitchFamily="18" charset="0"/>
            </a:endParaRPr>
          </a:p>
          <a:p>
            <a:pPr marL="342900" marR="0" lvl="0" indent="-342900" algn="just">
              <a:spcBef>
                <a:spcPts val="600"/>
              </a:spcBef>
              <a:spcAft>
                <a:spcPts val="600"/>
              </a:spcAft>
              <a:buSzPts val="1000"/>
              <a:buFont typeface="Symbol" panose="05050102010706020507" pitchFamily="18" charset="2"/>
              <a:buChar char=""/>
              <a:tabLst>
                <a:tab pos="457200" algn="l"/>
              </a:tabLst>
            </a:pPr>
            <a:r>
              <a:rPr lang="en-US" sz="2200" dirty="0">
                <a:effectLst>
                  <a:outerShdw blurRad="38100" dist="38100" dir="2700000" algn="tl">
                    <a:srgbClr val="000000">
                      <a:alpha val="43137"/>
                    </a:srgbClr>
                  </a:outerShdw>
                </a:effectLst>
                <a:latin typeface="Bookman Old Style" panose="02050604050505020204" pitchFamily="18" charset="0"/>
                <a:ea typeface="Calibri" panose="020F0502020204030204" pitchFamily="34" charset="0"/>
                <a:cs typeface="Calibri" panose="020F0502020204030204" pitchFamily="34" charset="0"/>
              </a:rPr>
              <a:t>Stronger engagement with Parliament for effective policy advocacy </a:t>
            </a:r>
            <a:endParaRPr lang="en-US" sz="2200" dirty="0">
              <a:effectLst>
                <a:outerShdw blurRad="38100" dist="38100" dir="2700000" algn="tl">
                  <a:srgbClr val="000000">
                    <a:alpha val="43137"/>
                  </a:srgbClr>
                </a:outerShdw>
              </a:effectLst>
              <a:latin typeface="Bookman Old Style" panose="02050604050505020204" pitchFamily="18" charset="0"/>
              <a:ea typeface="Calibri" panose="020F0502020204030204" pitchFamily="34" charset="0"/>
              <a:cs typeface="Times New Roman" panose="02020603050405020304" pitchFamily="18" charset="0"/>
            </a:endParaRPr>
          </a:p>
          <a:p>
            <a:pPr marL="342900" marR="0" lvl="0" indent="-342900" algn="just">
              <a:spcBef>
                <a:spcPts val="600"/>
              </a:spcBef>
              <a:spcAft>
                <a:spcPts val="600"/>
              </a:spcAft>
              <a:buSzPts val="1000"/>
              <a:buFont typeface="Symbol" panose="05050102010706020507" pitchFamily="18" charset="2"/>
              <a:buChar char=""/>
              <a:tabLst>
                <a:tab pos="457200" algn="l"/>
              </a:tabLst>
            </a:pPr>
            <a:r>
              <a:rPr lang="en-US" sz="2200" dirty="0">
                <a:effectLst>
                  <a:outerShdw blurRad="38100" dist="38100" dir="2700000" algn="tl">
                    <a:srgbClr val="000000">
                      <a:alpha val="43137"/>
                    </a:srgbClr>
                  </a:outerShdw>
                </a:effectLst>
                <a:latin typeface="Bookman Old Style" panose="02050604050505020204" pitchFamily="18" charset="0"/>
                <a:ea typeface="Calibri" panose="020F0502020204030204" pitchFamily="34" charset="0"/>
                <a:cs typeface="Calibri" panose="020F0502020204030204" pitchFamily="34" charset="0"/>
              </a:rPr>
              <a:t>Enhanced research-extension linkages </a:t>
            </a:r>
          </a:p>
          <a:p>
            <a:pPr marR="0" lvl="0" algn="just">
              <a:spcBef>
                <a:spcPts val="600"/>
              </a:spcBef>
              <a:spcAft>
                <a:spcPts val="600"/>
              </a:spcAft>
              <a:buSzPts val="1000"/>
              <a:tabLst>
                <a:tab pos="457200" algn="l"/>
              </a:tabLst>
            </a:pPr>
            <a:endParaRPr lang="en-US" sz="2200" dirty="0">
              <a:effectLst>
                <a:outerShdw blurRad="38100" dist="38100" dir="2700000" algn="tl">
                  <a:srgbClr val="000000">
                    <a:alpha val="43137"/>
                  </a:srgbClr>
                </a:outerShdw>
              </a:effectLst>
              <a:latin typeface="Bookman Old Style" panose="02050604050505020204" pitchFamily="18" charset="0"/>
              <a:ea typeface="Calibri" panose="020F0502020204030204" pitchFamily="34" charset="0"/>
              <a:cs typeface="Times New Roman" panose="02020603050405020304" pitchFamily="18" charset="0"/>
            </a:endParaRPr>
          </a:p>
          <a:p>
            <a:pPr marL="0" marR="0" algn="just">
              <a:spcBef>
                <a:spcPts val="600"/>
              </a:spcBef>
              <a:spcAft>
                <a:spcPts val="600"/>
              </a:spcAft>
            </a:pPr>
            <a:r>
              <a:rPr lang="en-US" sz="2200" b="1" dirty="0">
                <a:effectLst>
                  <a:outerShdw blurRad="38100" dist="38100" dir="2700000" algn="tl">
                    <a:srgbClr val="000000">
                      <a:alpha val="43137"/>
                    </a:srgbClr>
                  </a:outerShdw>
                </a:effectLst>
                <a:latin typeface="Bookman Old Style" panose="02050604050505020204" pitchFamily="18" charset="0"/>
                <a:ea typeface="Calibri" panose="020F0502020204030204" pitchFamily="34" charset="0"/>
                <a:cs typeface="Calibri" panose="020F0502020204030204" pitchFamily="34" charset="0"/>
              </a:rPr>
              <a:t>Ernest Bai Koroma University – Prof. Edwin Momoh</a:t>
            </a:r>
            <a:endParaRPr lang="en-US" sz="2200" dirty="0">
              <a:effectLst>
                <a:outerShdw blurRad="38100" dist="38100" dir="2700000" algn="tl">
                  <a:srgbClr val="000000">
                    <a:alpha val="43137"/>
                  </a:srgbClr>
                </a:outerShdw>
              </a:effectLst>
              <a:latin typeface="Bookman Old Style" panose="02050604050505020204" pitchFamily="18" charset="0"/>
              <a:ea typeface="Calibri" panose="020F0502020204030204" pitchFamily="34" charset="0"/>
              <a:cs typeface="Times New Roman" panose="02020603050405020304" pitchFamily="18" charset="0"/>
            </a:endParaRPr>
          </a:p>
          <a:p>
            <a:pPr marL="0" marR="0" algn="just">
              <a:spcBef>
                <a:spcPts val="600"/>
              </a:spcBef>
              <a:spcAft>
                <a:spcPts val="600"/>
              </a:spcAft>
            </a:pPr>
            <a:r>
              <a:rPr lang="en-US" sz="2200" dirty="0">
                <a:effectLst>
                  <a:outerShdw blurRad="38100" dist="38100" dir="2700000" algn="tl">
                    <a:srgbClr val="000000">
                      <a:alpha val="43137"/>
                    </a:srgbClr>
                  </a:outerShdw>
                </a:effectLst>
                <a:latin typeface="Bookman Old Style" panose="02050604050505020204" pitchFamily="18" charset="0"/>
                <a:ea typeface="Calibri" panose="020F0502020204030204" pitchFamily="34" charset="0"/>
                <a:cs typeface="Calibri" panose="020F0502020204030204" pitchFamily="34" charset="0"/>
              </a:rPr>
              <a:t>Prof. Momoh stressed that research should remain the foundation of development interventions. He highlighted the importance of:</a:t>
            </a:r>
            <a:endParaRPr lang="en-US" sz="2200" dirty="0">
              <a:effectLst>
                <a:outerShdw blurRad="38100" dist="38100" dir="2700000" algn="tl">
                  <a:srgbClr val="000000">
                    <a:alpha val="43137"/>
                  </a:srgbClr>
                </a:outerShdw>
              </a:effectLst>
              <a:latin typeface="Bookman Old Style" panose="02050604050505020204" pitchFamily="18" charset="0"/>
              <a:ea typeface="Calibri" panose="020F0502020204030204" pitchFamily="34" charset="0"/>
              <a:cs typeface="Times New Roman" panose="02020603050405020304" pitchFamily="18" charset="0"/>
            </a:endParaRPr>
          </a:p>
          <a:p>
            <a:pPr marL="342900" marR="0" lvl="0" indent="-342900" algn="just">
              <a:spcBef>
                <a:spcPts val="600"/>
              </a:spcBef>
              <a:spcAft>
                <a:spcPts val="600"/>
              </a:spcAft>
              <a:buSzPts val="1000"/>
              <a:buFont typeface="Symbol" panose="05050102010706020507" pitchFamily="18" charset="2"/>
              <a:buChar char=""/>
              <a:tabLst>
                <a:tab pos="457200" algn="l"/>
              </a:tabLst>
            </a:pPr>
            <a:r>
              <a:rPr lang="en-US" sz="2200" dirty="0">
                <a:effectLst>
                  <a:outerShdw blurRad="38100" dist="38100" dir="2700000" algn="tl">
                    <a:srgbClr val="000000">
                      <a:alpha val="43137"/>
                    </a:srgbClr>
                  </a:outerShdw>
                </a:effectLst>
                <a:latin typeface="Bookman Old Style" panose="02050604050505020204" pitchFamily="18" charset="0"/>
                <a:ea typeface="Calibri" panose="020F0502020204030204" pitchFamily="34" charset="0"/>
                <a:cs typeface="Calibri" panose="020F0502020204030204" pitchFamily="34" charset="0"/>
              </a:rPr>
              <a:t>Demand-driven and community-based research </a:t>
            </a:r>
            <a:endParaRPr lang="en-US" sz="2200" dirty="0">
              <a:effectLst>
                <a:outerShdw blurRad="38100" dist="38100" dir="2700000" algn="tl">
                  <a:srgbClr val="000000">
                    <a:alpha val="43137"/>
                  </a:srgbClr>
                </a:outerShdw>
              </a:effectLst>
              <a:latin typeface="Bookman Old Style" panose="02050604050505020204" pitchFamily="18" charset="0"/>
              <a:ea typeface="Calibri" panose="020F0502020204030204" pitchFamily="34" charset="0"/>
              <a:cs typeface="Times New Roman" panose="02020603050405020304" pitchFamily="18" charset="0"/>
            </a:endParaRPr>
          </a:p>
          <a:p>
            <a:pPr marL="342900" marR="0" lvl="0" indent="-342900" algn="just">
              <a:spcBef>
                <a:spcPts val="600"/>
              </a:spcBef>
              <a:spcAft>
                <a:spcPts val="600"/>
              </a:spcAft>
              <a:buSzPts val="1000"/>
              <a:buFont typeface="Symbol" panose="05050102010706020507" pitchFamily="18" charset="2"/>
              <a:buChar char=""/>
              <a:tabLst>
                <a:tab pos="457200" algn="l"/>
              </a:tabLst>
            </a:pPr>
            <a:r>
              <a:rPr lang="en-US" sz="2200" dirty="0">
                <a:effectLst>
                  <a:outerShdw blurRad="38100" dist="38100" dir="2700000" algn="tl">
                    <a:srgbClr val="000000">
                      <a:alpha val="43137"/>
                    </a:srgbClr>
                  </a:outerShdw>
                </a:effectLst>
                <a:latin typeface="Bookman Old Style" panose="02050604050505020204" pitchFamily="18" charset="0"/>
                <a:ea typeface="Calibri" panose="020F0502020204030204" pitchFamily="34" charset="0"/>
                <a:cs typeface="Calibri" panose="020F0502020204030204" pitchFamily="34" charset="0"/>
              </a:rPr>
              <a:t>Institutional collaboration </a:t>
            </a:r>
            <a:endParaRPr lang="en-US" sz="2200" dirty="0">
              <a:effectLst>
                <a:outerShdw blurRad="38100" dist="38100" dir="2700000" algn="tl">
                  <a:srgbClr val="000000">
                    <a:alpha val="43137"/>
                  </a:srgbClr>
                </a:outerShdw>
              </a:effectLst>
              <a:latin typeface="Bookman Old Style" panose="02050604050505020204" pitchFamily="18" charset="0"/>
              <a:ea typeface="Calibri" panose="020F0502020204030204" pitchFamily="34" charset="0"/>
              <a:cs typeface="Times New Roman" panose="02020603050405020304" pitchFamily="18" charset="0"/>
            </a:endParaRPr>
          </a:p>
          <a:p>
            <a:pPr marL="342900" marR="0" lvl="0" indent="-342900" algn="just">
              <a:spcBef>
                <a:spcPts val="600"/>
              </a:spcBef>
              <a:spcAft>
                <a:spcPts val="600"/>
              </a:spcAft>
              <a:buSzPts val="1000"/>
              <a:buFont typeface="Symbol" panose="05050102010706020507" pitchFamily="18" charset="2"/>
              <a:buChar char=""/>
              <a:tabLst>
                <a:tab pos="457200" algn="l"/>
              </a:tabLst>
            </a:pPr>
            <a:r>
              <a:rPr lang="en-US" sz="2200" dirty="0">
                <a:effectLst>
                  <a:outerShdw blurRad="38100" dist="38100" dir="2700000" algn="tl">
                    <a:srgbClr val="000000">
                      <a:alpha val="43137"/>
                    </a:srgbClr>
                  </a:outerShdw>
                </a:effectLst>
                <a:latin typeface="Bookman Old Style" panose="02050604050505020204" pitchFamily="18" charset="0"/>
                <a:ea typeface="Calibri" panose="020F0502020204030204" pitchFamily="34" charset="0"/>
                <a:cs typeface="Calibri" panose="020F0502020204030204" pitchFamily="34" charset="0"/>
              </a:rPr>
              <a:t>Student involvement in applied research </a:t>
            </a:r>
            <a:endParaRPr lang="en-US" sz="2200" dirty="0">
              <a:effectLst>
                <a:outerShdw blurRad="38100" dist="38100" dir="2700000" algn="tl">
                  <a:srgbClr val="000000">
                    <a:alpha val="43137"/>
                  </a:srgbClr>
                </a:outerShdw>
              </a:effectLst>
              <a:latin typeface="Bookman Old Style" panose="020506040505050202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6558778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EABBBEF-0984-4C22-9162-1795CE0F5A0B}"/>
              </a:ext>
            </a:extLst>
          </p:cNvPr>
          <p:cNvSpPr txBox="1"/>
          <p:nvPr/>
        </p:nvSpPr>
        <p:spPr>
          <a:xfrm>
            <a:off x="2107934" y="538881"/>
            <a:ext cx="8133346" cy="6026906"/>
          </a:xfrm>
          <a:prstGeom prst="rect">
            <a:avLst/>
          </a:prstGeom>
          <a:ln w="28575"/>
        </p:spPr>
        <p:style>
          <a:lnRef idx="2">
            <a:schemeClr val="accent4"/>
          </a:lnRef>
          <a:fillRef idx="1">
            <a:schemeClr val="lt1"/>
          </a:fillRef>
          <a:effectRef idx="0">
            <a:schemeClr val="accent4"/>
          </a:effectRef>
          <a:fontRef idx="minor">
            <a:schemeClr val="dk1"/>
          </a:fontRef>
        </p:style>
        <p:txBody>
          <a:bodyPr wrap="square">
            <a:spAutoFit/>
          </a:bodyPr>
          <a:lstStyle/>
          <a:p>
            <a:pPr algn="ctr">
              <a:lnSpc>
                <a:spcPct val="150000"/>
              </a:lnSpc>
              <a:spcAft>
                <a:spcPts val="800"/>
              </a:spcAft>
            </a:pPr>
            <a:r>
              <a:rPr lang="en-US" sz="2800" dirty="0">
                <a:effectLst/>
                <a:latin typeface="Bahnschrift Light SemiCondensed" panose="020B0502040204020203" pitchFamily="34" charset="0"/>
                <a:ea typeface="Calibri" panose="020F0502020204030204" pitchFamily="34" charset="0"/>
                <a:cs typeface="Times New Roman" panose="02020603050405020304" pitchFamily="18" charset="0"/>
              </a:rPr>
              <a:t> </a:t>
            </a:r>
            <a:r>
              <a:rPr lang="en-US" sz="2800" b="1" dirty="0">
                <a:solidFill>
                  <a:srgbClr val="0070C0"/>
                </a:solidFill>
                <a:latin typeface="Bahnschrift Light SemiCondensed" panose="020B0502040204020203" pitchFamily="34" charset="0"/>
                <a:ea typeface="Calibri" panose="020F0502020204030204" pitchFamily="34" charset="0"/>
                <a:cs typeface="Times New Roman" panose="02020603050405020304" pitchFamily="18" charset="0"/>
              </a:rPr>
              <a:t>ORDER OF PRESENTATION</a:t>
            </a:r>
          </a:p>
          <a:p>
            <a:pPr marL="0" marR="0">
              <a:lnSpc>
                <a:spcPct val="150000"/>
              </a:lnSpc>
              <a:spcBef>
                <a:spcPts val="0"/>
              </a:spcBef>
              <a:spcAft>
                <a:spcPts val="800"/>
              </a:spcAft>
            </a:pPr>
            <a:endParaRPr lang="en-US" sz="2800" dirty="0">
              <a:effectLst/>
              <a:latin typeface="Bahnschrift Light SemiCondensed" panose="020B0502040204020203" pitchFamily="34" charset="0"/>
              <a:ea typeface="Calibri" panose="020F0502020204030204" pitchFamily="34" charset="0"/>
              <a:cs typeface="Times New Roman" panose="02020603050405020304" pitchFamily="18" charset="0"/>
            </a:endParaRPr>
          </a:p>
          <a:p>
            <a:pPr marL="342900" marR="0" lvl="0" indent="-342900">
              <a:lnSpc>
                <a:spcPct val="150000"/>
              </a:lnSpc>
              <a:spcBef>
                <a:spcPts val="0"/>
              </a:spcBef>
              <a:spcAft>
                <a:spcPts val="0"/>
              </a:spcAft>
              <a:buFont typeface="+mj-lt"/>
              <a:buAutoNum type="arabicPeriod"/>
            </a:pPr>
            <a:r>
              <a:rPr lang="en-US" sz="2800" dirty="0">
                <a:effectLst>
                  <a:outerShdw blurRad="38100" dist="38100" dir="2700000" algn="tl">
                    <a:srgbClr val="000000">
                      <a:alpha val="43137"/>
                    </a:srgbClr>
                  </a:outerShdw>
                </a:effectLst>
                <a:latin typeface="Bahnschrift Light SemiCondensed" panose="020B0502040204020203" pitchFamily="34" charset="0"/>
                <a:ea typeface="Calibri" panose="020F0502020204030204" pitchFamily="34" charset="0"/>
                <a:cs typeface="Times New Roman" panose="02020603050405020304" pitchFamily="18" charset="0"/>
              </a:rPr>
              <a:t>FLASH BACK</a:t>
            </a:r>
          </a:p>
          <a:p>
            <a:pPr marL="342900" marR="0" lvl="0" indent="-342900">
              <a:lnSpc>
                <a:spcPct val="150000"/>
              </a:lnSpc>
              <a:spcBef>
                <a:spcPts val="0"/>
              </a:spcBef>
              <a:spcAft>
                <a:spcPts val="0"/>
              </a:spcAft>
              <a:buFont typeface="+mj-lt"/>
              <a:buAutoNum type="arabicPeriod"/>
            </a:pPr>
            <a:r>
              <a:rPr lang="en-US" sz="2800" dirty="0">
                <a:effectLst>
                  <a:outerShdw blurRad="38100" dist="38100" dir="2700000" algn="tl">
                    <a:srgbClr val="000000">
                      <a:alpha val="43137"/>
                    </a:srgbClr>
                  </a:outerShdw>
                </a:effectLst>
                <a:latin typeface="Bahnschrift Light SemiCondensed" panose="020B0502040204020203" pitchFamily="34" charset="0"/>
                <a:ea typeface="Calibri" panose="020F0502020204030204" pitchFamily="34" charset="0"/>
                <a:cs typeface="Times New Roman" panose="02020603050405020304" pitchFamily="18" charset="0"/>
              </a:rPr>
              <a:t>PREVIOUS ACTION POINTS</a:t>
            </a:r>
          </a:p>
          <a:p>
            <a:pPr marL="342900" marR="0" lvl="0" indent="-342900">
              <a:lnSpc>
                <a:spcPct val="150000"/>
              </a:lnSpc>
              <a:spcBef>
                <a:spcPts val="0"/>
              </a:spcBef>
              <a:spcAft>
                <a:spcPts val="0"/>
              </a:spcAft>
              <a:buFont typeface="+mj-lt"/>
              <a:buAutoNum type="arabicPeriod"/>
            </a:pPr>
            <a:r>
              <a:rPr lang="en-US" sz="2800" dirty="0">
                <a:effectLst>
                  <a:outerShdw blurRad="38100" dist="38100" dir="2700000" algn="tl">
                    <a:srgbClr val="000000">
                      <a:alpha val="43137"/>
                    </a:srgbClr>
                  </a:outerShdw>
                </a:effectLst>
                <a:latin typeface="Bahnschrift Light SemiCondensed" panose="020B0502040204020203" pitchFamily="34" charset="0"/>
                <a:ea typeface="Calibri" panose="020F0502020204030204" pitchFamily="34" charset="0"/>
                <a:cs typeface="Times New Roman" panose="02020603050405020304" pitchFamily="18" charset="0"/>
              </a:rPr>
              <a:t>ACTIVITIES IN 2026</a:t>
            </a:r>
          </a:p>
          <a:p>
            <a:pPr marL="1257300" marR="0" indent="-342900">
              <a:lnSpc>
                <a:spcPct val="150000"/>
              </a:lnSpc>
              <a:spcBef>
                <a:spcPts val="0"/>
              </a:spcBef>
              <a:spcAft>
                <a:spcPts val="0"/>
              </a:spcAft>
              <a:buFont typeface="Arial" panose="020B0604020202020204" pitchFamily="34" charset="0"/>
              <a:buChar char="•"/>
            </a:pPr>
            <a:r>
              <a:rPr lang="en-US" sz="2800" dirty="0">
                <a:effectLst>
                  <a:outerShdw blurRad="38100" dist="38100" dir="2700000" algn="tl">
                    <a:srgbClr val="000000">
                      <a:alpha val="43137"/>
                    </a:srgbClr>
                  </a:outerShdw>
                </a:effectLst>
                <a:latin typeface="Bahnschrift Light SemiCondensed" panose="020B0502040204020203" pitchFamily="34" charset="0"/>
                <a:ea typeface="Calibri" panose="020F0502020204030204" pitchFamily="34" charset="0"/>
                <a:cs typeface="Times New Roman" panose="02020603050405020304" pitchFamily="18" charset="0"/>
              </a:rPr>
              <a:t>ANNUAL WORK PROGRAM CONFERENCE</a:t>
            </a:r>
          </a:p>
          <a:p>
            <a:pPr marL="1257300" marR="0" indent="-342900">
              <a:lnSpc>
                <a:spcPct val="150000"/>
              </a:lnSpc>
              <a:spcBef>
                <a:spcPts val="0"/>
              </a:spcBef>
              <a:spcAft>
                <a:spcPts val="0"/>
              </a:spcAft>
              <a:buFont typeface="Arial" panose="020B0604020202020204" pitchFamily="34" charset="0"/>
              <a:buChar char="•"/>
            </a:pPr>
            <a:r>
              <a:rPr lang="en-US" sz="2800" dirty="0">
                <a:effectLst>
                  <a:outerShdw blurRad="38100" dist="38100" dir="2700000" algn="tl">
                    <a:srgbClr val="000000">
                      <a:alpha val="43137"/>
                    </a:srgbClr>
                  </a:outerShdw>
                </a:effectLst>
                <a:latin typeface="Bahnschrift Light SemiCondensed" panose="020B0502040204020203" pitchFamily="34" charset="0"/>
                <a:ea typeface="Calibri" panose="020F0502020204030204" pitchFamily="34" charset="0"/>
                <a:cs typeface="Times New Roman" panose="02020603050405020304" pitchFamily="18" charset="0"/>
              </a:rPr>
              <a:t>COLLABORATION WITH IITA</a:t>
            </a:r>
          </a:p>
          <a:p>
            <a:pPr marL="1257300" marR="0" indent="-342900">
              <a:lnSpc>
                <a:spcPct val="150000"/>
              </a:lnSpc>
              <a:spcBef>
                <a:spcPts val="0"/>
              </a:spcBef>
              <a:spcAft>
                <a:spcPts val="0"/>
              </a:spcAft>
              <a:buFont typeface="Arial" panose="020B0604020202020204" pitchFamily="34" charset="0"/>
              <a:buChar char="•"/>
            </a:pPr>
            <a:r>
              <a:rPr lang="en-US" sz="2800" dirty="0">
                <a:effectLst>
                  <a:outerShdw blurRad="38100" dist="38100" dir="2700000" algn="tl">
                    <a:srgbClr val="000000">
                      <a:alpha val="43137"/>
                    </a:srgbClr>
                  </a:outerShdw>
                </a:effectLst>
                <a:latin typeface="Bahnschrift Light SemiCondensed" panose="020B0502040204020203" pitchFamily="34" charset="0"/>
                <a:ea typeface="Calibri" panose="020F0502020204030204" pitchFamily="34" charset="0"/>
                <a:cs typeface="Times New Roman" panose="02020603050405020304" pitchFamily="18" charset="0"/>
              </a:rPr>
              <a:t>TRAINING OF LAB TECHNICIANS</a:t>
            </a:r>
          </a:p>
          <a:p>
            <a:pPr marR="0" lvl="0">
              <a:lnSpc>
                <a:spcPct val="150000"/>
              </a:lnSpc>
              <a:spcBef>
                <a:spcPts val="0"/>
              </a:spcBef>
              <a:spcAft>
                <a:spcPts val="800"/>
              </a:spcAft>
            </a:pPr>
            <a:r>
              <a:rPr lang="en-US" sz="2800" dirty="0">
                <a:effectLst>
                  <a:outerShdw blurRad="38100" dist="38100" dir="2700000" algn="tl">
                    <a:srgbClr val="000000">
                      <a:alpha val="43137"/>
                    </a:srgbClr>
                  </a:outerShdw>
                </a:effectLst>
                <a:latin typeface="Bahnschrift Light SemiCondensed" panose="020B0502040204020203" pitchFamily="34" charset="0"/>
                <a:ea typeface="Calibri" panose="020F0502020204030204" pitchFamily="34" charset="0"/>
                <a:cs typeface="Times New Roman" panose="02020603050405020304" pitchFamily="18" charset="0"/>
              </a:rPr>
              <a:t>4. OVERVIEW OF STAFF SITUATION</a:t>
            </a:r>
          </a:p>
        </p:txBody>
      </p:sp>
    </p:spTree>
    <p:extLst>
      <p:ext uri="{BB962C8B-B14F-4D97-AF65-F5344CB8AC3E}">
        <p14:creationId xmlns:p14="http://schemas.microsoft.com/office/powerpoint/2010/main" val="118856948"/>
      </p:ext>
    </p:extLst>
  </p:cSld>
  <p:clrMapOvr>
    <a:masterClrMapping/>
  </p:clrMapOvr>
  <p:transition spd="slow">
    <p:push dir="u"/>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6567503-DAA3-44AD-94F2-6756BAC94178}"/>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63552" y="0"/>
            <a:ext cx="8643487" cy="6660682"/>
          </a:xfrm>
          <a:prstGeom prst="rect">
            <a:avLst/>
          </a:prstGeom>
          <a:noFill/>
          <a:ln>
            <a:noFill/>
          </a:ln>
        </p:spPr>
      </p:pic>
    </p:spTree>
    <p:extLst>
      <p:ext uri="{BB962C8B-B14F-4D97-AF65-F5344CB8AC3E}">
        <p14:creationId xmlns:p14="http://schemas.microsoft.com/office/powerpoint/2010/main" val="1923911602"/>
      </p:ext>
    </p:extLst>
  </p:cSld>
  <p:clrMapOvr>
    <a:masterClrMapping/>
  </p:clrMapOvr>
  <p:transition spd="slow">
    <p:push dir="u"/>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8759DAF-2D10-4263-8C8C-266B251BD545}"/>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96765" y="132347"/>
            <a:ext cx="11146056" cy="6593306"/>
          </a:xfrm>
          <a:prstGeom prst="rect">
            <a:avLst/>
          </a:prstGeom>
          <a:noFill/>
          <a:ln>
            <a:noFill/>
          </a:ln>
        </p:spPr>
      </p:pic>
    </p:spTree>
    <p:extLst>
      <p:ext uri="{BB962C8B-B14F-4D97-AF65-F5344CB8AC3E}">
        <p14:creationId xmlns:p14="http://schemas.microsoft.com/office/powerpoint/2010/main" val="62029931"/>
      </p:ext>
    </p:extLst>
  </p:cSld>
  <p:clrMapOvr>
    <a:masterClrMapping/>
  </p:clrMapOvr>
  <p:transition spd="slow">
    <p:push dir="u"/>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310EBA3-5624-4652-99B5-28AF5819F157}"/>
              </a:ext>
            </a:extLst>
          </p:cNvPr>
          <p:cNvSpPr txBox="1"/>
          <p:nvPr/>
        </p:nvSpPr>
        <p:spPr>
          <a:xfrm>
            <a:off x="115501" y="641976"/>
            <a:ext cx="4976262" cy="5878532"/>
          </a:xfrm>
          <a:prstGeom prst="rect">
            <a:avLst/>
          </a:prstGeom>
          <a:noFill/>
          <a:ln w="28575">
            <a:solidFill>
              <a:srgbClr val="00B050"/>
            </a:solidFill>
          </a:ln>
        </p:spPr>
        <p:txBody>
          <a:bodyPr wrap="square">
            <a:spAutoFit/>
          </a:bodyPr>
          <a:lstStyle/>
          <a:p>
            <a:pPr marL="0" marR="0" algn="just">
              <a:spcBef>
                <a:spcPts val="600"/>
              </a:spcBef>
              <a:spcAft>
                <a:spcPts val="600"/>
              </a:spcAft>
            </a:pPr>
            <a:r>
              <a:rPr lang="en-US" sz="2400" b="1" dirty="0">
                <a:effectLst>
                  <a:outerShdw blurRad="38100" dist="38100" dir="2700000" algn="tl">
                    <a:srgbClr val="000000">
                      <a:alpha val="43137"/>
                    </a:srgbClr>
                  </a:outerShdw>
                </a:effectLst>
                <a:latin typeface="Bookman Old Style" panose="02050604050505020204" pitchFamily="18" charset="0"/>
                <a:ea typeface="Calibri" panose="020F0502020204030204" pitchFamily="34" charset="0"/>
                <a:cs typeface="Calibri" panose="020F0502020204030204" pitchFamily="34" charset="0"/>
              </a:rPr>
              <a:t>Ministry of Agriculture and Food Security (MAFS)</a:t>
            </a:r>
            <a:endParaRPr lang="en-US" sz="2400" dirty="0">
              <a:effectLst>
                <a:outerShdw blurRad="38100" dist="38100" dir="2700000" algn="tl">
                  <a:srgbClr val="000000">
                    <a:alpha val="43137"/>
                  </a:srgbClr>
                </a:outerShdw>
              </a:effectLst>
              <a:latin typeface="Bookman Old Style" panose="02050604050505020204" pitchFamily="18" charset="0"/>
              <a:ea typeface="Calibri" panose="020F0502020204030204" pitchFamily="34" charset="0"/>
              <a:cs typeface="Times New Roman" panose="02020603050405020304" pitchFamily="18" charset="0"/>
            </a:endParaRPr>
          </a:p>
          <a:p>
            <a:pPr marL="0" marR="0" algn="just">
              <a:spcBef>
                <a:spcPts val="600"/>
              </a:spcBef>
              <a:spcAft>
                <a:spcPts val="600"/>
              </a:spcAft>
            </a:pPr>
            <a:r>
              <a:rPr lang="en-US" sz="2400" dirty="0">
                <a:effectLst>
                  <a:outerShdw blurRad="38100" dist="38100" dir="2700000" algn="tl">
                    <a:srgbClr val="000000">
                      <a:alpha val="43137"/>
                    </a:srgbClr>
                  </a:outerShdw>
                </a:effectLst>
                <a:latin typeface="Bookman Old Style" panose="02050604050505020204" pitchFamily="18" charset="0"/>
                <a:ea typeface="Calibri" panose="020F0502020204030204" pitchFamily="34" charset="0"/>
                <a:cs typeface="Calibri" panose="020F0502020204030204" pitchFamily="34" charset="0"/>
              </a:rPr>
              <a:t>The Ministry reaffirmed its commitment to supporting SLARI and strengthening its role as a center of excellence in agricultural research.</a:t>
            </a:r>
          </a:p>
          <a:p>
            <a:pPr marL="0" marR="0" algn="just">
              <a:spcBef>
                <a:spcPts val="600"/>
              </a:spcBef>
              <a:spcAft>
                <a:spcPts val="600"/>
              </a:spcAft>
            </a:pPr>
            <a:endParaRPr lang="en-US" sz="2400" dirty="0">
              <a:effectLst>
                <a:outerShdw blurRad="38100" dist="38100" dir="2700000" algn="tl">
                  <a:srgbClr val="000000">
                    <a:alpha val="43137"/>
                  </a:srgbClr>
                </a:outerShdw>
              </a:effectLst>
              <a:latin typeface="Bookman Old Style" panose="02050604050505020204" pitchFamily="18" charset="0"/>
              <a:ea typeface="Calibri" panose="020F0502020204030204" pitchFamily="34" charset="0"/>
              <a:cs typeface="Calibri" panose="020F0502020204030204" pitchFamily="34" charset="0"/>
            </a:endParaRPr>
          </a:p>
          <a:p>
            <a:pPr marL="0" marR="0" algn="just">
              <a:spcBef>
                <a:spcPts val="600"/>
              </a:spcBef>
              <a:spcAft>
                <a:spcPts val="600"/>
              </a:spcAft>
            </a:pPr>
            <a:r>
              <a:rPr lang="en-US" sz="2400" b="1" dirty="0">
                <a:effectLst>
                  <a:outerShdw blurRad="38100" dist="38100" dir="2700000" algn="tl">
                    <a:srgbClr val="000000">
                      <a:alpha val="43137"/>
                    </a:srgbClr>
                  </a:outerShdw>
                </a:effectLst>
                <a:latin typeface="Bookman Old Style" panose="02050604050505020204" pitchFamily="18" charset="0"/>
                <a:ea typeface="Calibri" panose="020F0502020204030204" pitchFamily="34" charset="0"/>
                <a:cs typeface="Calibri" panose="020F0502020204030204" pitchFamily="34" charset="0"/>
              </a:rPr>
              <a:t>Parliamentary Engagement</a:t>
            </a:r>
            <a:endParaRPr lang="en-US" sz="2400" dirty="0">
              <a:effectLst>
                <a:outerShdw blurRad="38100" dist="38100" dir="2700000" algn="tl">
                  <a:srgbClr val="000000">
                    <a:alpha val="43137"/>
                  </a:srgbClr>
                </a:outerShdw>
              </a:effectLst>
              <a:latin typeface="Bookman Old Style" panose="02050604050505020204" pitchFamily="18" charset="0"/>
              <a:ea typeface="Calibri" panose="020F0502020204030204" pitchFamily="34" charset="0"/>
              <a:cs typeface="Times New Roman" panose="02020603050405020304" pitchFamily="18" charset="0"/>
            </a:endParaRPr>
          </a:p>
          <a:p>
            <a:pPr marL="0" marR="0" algn="just">
              <a:spcBef>
                <a:spcPts val="600"/>
              </a:spcBef>
              <a:spcAft>
                <a:spcPts val="600"/>
              </a:spcAft>
            </a:pPr>
            <a:r>
              <a:rPr lang="en-US" sz="2400" dirty="0">
                <a:effectLst>
                  <a:outerShdw blurRad="38100" dist="38100" dir="2700000" algn="tl">
                    <a:srgbClr val="000000">
                      <a:alpha val="43137"/>
                    </a:srgbClr>
                  </a:outerShdw>
                </a:effectLst>
                <a:latin typeface="Bookman Old Style" panose="02050604050505020204" pitchFamily="18" charset="0"/>
                <a:ea typeface="Calibri" panose="020F0502020204030204" pitchFamily="34" charset="0"/>
                <a:cs typeface="Calibri" panose="020F0502020204030204" pitchFamily="34" charset="0"/>
              </a:rPr>
              <a:t>A representative from Parliament emphasized the importance of strengthening collaboration between SLARI and legislators.</a:t>
            </a:r>
          </a:p>
        </p:txBody>
      </p:sp>
      <p:sp>
        <p:nvSpPr>
          <p:cNvPr id="4" name="TextBox 3">
            <a:extLst>
              <a:ext uri="{FF2B5EF4-FFF2-40B4-BE49-F238E27FC236}">
                <a16:creationId xmlns:a16="http://schemas.microsoft.com/office/drawing/2014/main" id="{B06B4121-CB5E-4627-89D2-97D44552FE4A}"/>
              </a:ext>
            </a:extLst>
          </p:cNvPr>
          <p:cNvSpPr txBox="1"/>
          <p:nvPr/>
        </p:nvSpPr>
        <p:spPr>
          <a:xfrm>
            <a:off x="5804035" y="218464"/>
            <a:ext cx="6179418" cy="6617196"/>
          </a:xfrm>
          <a:prstGeom prst="rect">
            <a:avLst/>
          </a:prstGeom>
          <a:noFill/>
          <a:ln w="28575">
            <a:solidFill>
              <a:srgbClr val="00B0F0"/>
            </a:solidFill>
          </a:ln>
        </p:spPr>
        <p:txBody>
          <a:bodyPr wrap="square">
            <a:spAutoFit/>
          </a:bodyPr>
          <a:lstStyle/>
          <a:p>
            <a:pPr marL="0" marR="0" algn="just">
              <a:spcBef>
                <a:spcPts val="600"/>
              </a:spcBef>
              <a:spcAft>
                <a:spcPts val="600"/>
              </a:spcAft>
            </a:pPr>
            <a:r>
              <a:rPr lang="en-US" sz="2400" b="1" dirty="0">
                <a:effectLst>
                  <a:outerShdw blurRad="38100" dist="38100" dir="2700000" algn="tl">
                    <a:srgbClr val="000000">
                      <a:alpha val="43137"/>
                    </a:srgbClr>
                  </a:outerShdw>
                </a:effectLst>
                <a:latin typeface="Bookman Old Style" panose="02050604050505020204" pitchFamily="18" charset="0"/>
                <a:ea typeface="Calibri" panose="020F0502020204030204" pitchFamily="34" charset="0"/>
                <a:cs typeface="Calibri" panose="020F0502020204030204" pitchFamily="34" charset="0"/>
              </a:rPr>
              <a:t>Food and Agriculture Organization (FAO)</a:t>
            </a:r>
            <a:endParaRPr lang="en-US" sz="2400" dirty="0">
              <a:effectLst>
                <a:outerShdw blurRad="38100" dist="38100" dir="2700000" algn="tl">
                  <a:srgbClr val="000000">
                    <a:alpha val="43137"/>
                  </a:srgbClr>
                </a:outerShdw>
              </a:effectLst>
              <a:latin typeface="Bookman Old Style" panose="02050604050505020204" pitchFamily="18" charset="0"/>
              <a:ea typeface="Calibri" panose="020F0502020204030204" pitchFamily="34" charset="0"/>
              <a:cs typeface="Times New Roman" panose="02020603050405020304" pitchFamily="18" charset="0"/>
            </a:endParaRPr>
          </a:p>
          <a:p>
            <a:pPr marL="0" marR="0" algn="just">
              <a:spcBef>
                <a:spcPts val="600"/>
              </a:spcBef>
              <a:spcAft>
                <a:spcPts val="600"/>
              </a:spcAft>
            </a:pPr>
            <a:r>
              <a:rPr lang="en-US" sz="2400" dirty="0">
                <a:effectLst>
                  <a:outerShdw blurRad="38100" dist="38100" dir="2700000" algn="tl">
                    <a:srgbClr val="000000">
                      <a:alpha val="43137"/>
                    </a:srgbClr>
                  </a:outerShdw>
                </a:effectLst>
                <a:latin typeface="Bookman Old Style" panose="02050604050505020204" pitchFamily="18" charset="0"/>
                <a:ea typeface="Calibri" panose="020F0502020204030204" pitchFamily="34" charset="0"/>
                <a:cs typeface="Calibri" panose="020F0502020204030204" pitchFamily="34" charset="0"/>
              </a:rPr>
              <a:t>The FAO representative highlighted ongoing and planned support to SLARI, stressed the importance of increased domestic investment in agriculture, noting that over-reliance on donor funding poses sustainability risks.</a:t>
            </a:r>
          </a:p>
          <a:p>
            <a:pPr marL="0" marR="0" algn="just">
              <a:spcBef>
                <a:spcPts val="600"/>
              </a:spcBef>
              <a:spcAft>
                <a:spcPts val="600"/>
              </a:spcAft>
            </a:pPr>
            <a:endParaRPr lang="en-US" sz="2400" dirty="0">
              <a:effectLst>
                <a:outerShdw blurRad="38100" dist="38100" dir="2700000" algn="tl">
                  <a:srgbClr val="000000">
                    <a:alpha val="43137"/>
                  </a:srgbClr>
                </a:outerShdw>
              </a:effectLst>
              <a:latin typeface="Bookman Old Style" panose="02050604050505020204" pitchFamily="18" charset="0"/>
              <a:ea typeface="Calibri" panose="020F0502020204030204" pitchFamily="34" charset="0"/>
              <a:cs typeface="Calibri" panose="020F0502020204030204" pitchFamily="34" charset="0"/>
            </a:endParaRPr>
          </a:p>
          <a:p>
            <a:pPr marL="0" marR="0" algn="just">
              <a:spcBef>
                <a:spcPts val="600"/>
              </a:spcBef>
              <a:spcAft>
                <a:spcPts val="600"/>
              </a:spcAft>
            </a:pPr>
            <a:r>
              <a:rPr lang="en-US" sz="2400" b="1" dirty="0">
                <a:effectLst>
                  <a:outerShdw blurRad="38100" dist="38100" dir="2700000" algn="tl">
                    <a:srgbClr val="000000">
                      <a:alpha val="43137"/>
                    </a:srgbClr>
                  </a:outerShdw>
                </a:effectLst>
                <a:latin typeface="Bookman Old Style" panose="02050604050505020204" pitchFamily="18" charset="0"/>
                <a:ea typeface="Calibri" panose="020F0502020204030204" pitchFamily="34" charset="0"/>
                <a:cs typeface="Calibri" panose="020F0502020204030204" pitchFamily="34" charset="0"/>
              </a:rPr>
              <a:t>National Farmers Radio – Prof. Adolphus Johnson</a:t>
            </a:r>
            <a:endParaRPr lang="en-US" sz="2400" dirty="0">
              <a:effectLst>
                <a:outerShdw blurRad="38100" dist="38100" dir="2700000" algn="tl">
                  <a:srgbClr val="000000">
                    <a:alpha val="43137"/>
                  </a:srgbClr>
                </a:outerShdw>
              </a:effectLst>
              <a:latin typeface="Bookman Old Style" panose="02050604050505020204" pitchFamily="18" charset="0"/>
              <a:ea typeface="Calibri" panose="020F0502020204030204" pitchFamily="34" charset="0"/>
              <a:cs typeface="Times New Roman" panose="02020603050405020304" pitchFamily="18" charset="0"/>
            </a:endParaRPr>
          </a:p>
          <a:p>
            <a:pPr marL="0" marR="0" algn="just">
              <a:spcBef>
                <a:spcPts val="600"/>
              </a:spcBef>
              <a:spcAft>
                <a:spcPts val="600"/>
              </a:spcAft>
            </a:pPr>
            <a:r>
              <a:rPr lang="en-US" sz="2400" dirty="0">
                <a:effectLst>
                  <a:outerShdw blurRad="38100" dist="38100" dir="2700000" algn="tl">
                    <a:srgbClr val="000000">
                      <a:alpha val="43137"/>
                    </a:srgbClr>
                  </a:outerShdw>
                </a:effectLst>
                <a:latin typeface="Bookman Old Style" panose="02050604050505020204" pitchFamily="18" charset="0"/>
                <a:ea typeface="Calibri" panose="020F0502020204030204" pitchFamily="34" charset="0"/>
                <a:cs typeface="Calibri" panose="020F0502020204030204" pitchFamily="34" charset="0"/>
              </a:rPr>
              <a:t>Prof. Johnson emphasized the importance of communication and knowledge dissemination. Strengthening professional research networks </a:t>
            </a:r>
            <a:endParaRPr lang="en-US" sz="2400" dirty="0">
              <a:effectLst>
                <a:outerShdw blurRad="38100" dist="38100" dir="2700000" algn="tl">
                  <a:srgbClr val="000000">
                    <a:alpha val="43137"/>
                  </a:srgbClr>
                </a:outerShdw>
              </a:effectLst>
              <a:latin typeface="Bookman Old Style" panose="02050604050505020204" pitchFamily="18" charset="0"/>
            </a:endParaRPr>
          </a:p>
        </p:txBody>
      </p:sp>
    </p:spTree>
    <p:extLst>
      <p:ext uri="{BB962C8B-B14F-4D97-AF65-F5344CB8AC3E}">
        <p14:creationId xmlns:p14="http://schemas.microsoft.com/office/powerpoint/2010/main" val="1147317783"/>
      </p:ext>
    </p:extLst>
  </p:cSld>
  <p:clrMapOvr>
    <a:masterClrMapping/>
  </p:clrMapOvr>
  <p:transition spd="slow">
    <p:push dir="u"/>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F7AADB4-6DEA-42BC-9686-814B15278FE6}"/>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1006" y="-125130"/>
            <a:ext cx="11762072" cy="7122696"/>
          </a:xfrm>
          <a:prstGeom prst="rect">
            <a:avLst/>
          </a:prstGeom>
          <a:noFill/>
          <a:ln>
            <a:noFill/>
          </a:ln>
        </p:spPr>
      </p:pic>
    </p:spTree>
    <p:extLst>
      <p:ext uri="{BB962C8B-B14F-4D97-AF65-F5344CB8AC3E}">
        <p14:creationId xmlns:p14="http://schemas.microsoft.com/office/powerpoint/2010/main" val="661275588"/>
      </p:ext>
    </p:extLst>
  </p:cSld>
  <p:clrMapOvr>
    <a:masterClrMapping/>
  </p:clrMapOvr>
  <p:transition spd="slow">
    <p:push dir="u"/>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542E1EF-A18B-487F-9058-50BDCF8532AC}"/>
              </a:ext>
            </a:extLst>
          </p:cNvPr>
          <p:cNvSpPr txBox="1"/>
          <p:nvPr/>
        </p:nvSpPr>
        <p:spPr>
          <a:xfrm>
            <a:off x="296778" y="67423"/>
            <a:ext cx="5988518" cy="6790577"/>
          </a:xfrm>
          <a:prstGeom prst="rect">
            <a:avLst/>
          </a:prstGeom>
          <a:noFill/>
          <a:ln w="28575">
            <a:solidFill>
              <a:srgbClr val="002060"/>
            </a:solidFill>
          </a:ln>
        </p:spPr>
        <p:txBody>
          <a:bodyPr wrap="square">
            <a:spAutoFit/>
          </a:bodyPr>
          <a:lstStyle/>
          <a:p>
            <a:pPr marL="0" marR="0" algn="just">
              <a:lnSpc>
                <a:spcPct val="150000"/>
              </a:lnSpc>
              <a:spcBef>
                <a:spcPts val="600"/>
              </a:spcBef>
              <a:spcAft>
                <a:spcPts val="600"/>
              </a:spcAft>
            </a:pPr>
            <a:r>
              <a:rPr lang="en-US" sz="2200" b="1" dirty="0">
                <a:effectLst>
                  <a:outerShdw blurRad="38100" dist="38100" dir="2700000" algn="tl">
                    <a:srgbClr val="000000">
                      <a:alpha val="43137"/>
                    </a:srgbClr>
                  </a:outerShdw>
                </a:effectLst>
                <a:latin typeface="Bookman Old Style" panose="02050604050505020204" pitchFamily="18" charset="0"/>
                <a:ea typeface="Calibri" panose="020F0502020204030204" pitchFamily="34" charset="0"/>
                <a:cs typeface="Calibri" panose="020F0502020204030204" pitchFamily="34" charset="0"/>
              </a:rPr>
              <a:t>Dr. Abdul R. Conteh (SLARI Director General)</a:t>
            </a:r>
            <a:r>
              <a:rPr lang="en-US" sz="2200" dirty="0">
                <a:effectLst>
                  <a:outerShdw blurRad="38100" dist="38100" dir="2700000" algn="tl">
                    <a:srgbClr val="000000">
                      <a:alpha val="43137"/>
                    </a:srgbClr>
                  </a:outerShdw>
                </a:effectLst>
                <a:latin typeface="Bookman Old Style" panose="02050604050505020204" pitchFamily="18" charset="0"/>
                <a:ea typeface="Calibri" panose="020F0502020204030204" pitchFamily="34" charset="0"/>
                <a:cs typeface="Calibri" panose="020F0502020204030204" pitchFamily="34" charset="0"/>
              </a:rPr>
              <a:t> delivered a comprehensive institutional overview, highlighting both achievements and constraints experienced during the 2025 implementation period.</a:t>
            </a:r>
            <a:endParaRPr lang="en-US" sz="2200" dirty="0">
              <a:effectLst>
                <a:outerShdw blurRad="38100" dist="38100" dir="2700000" algn="tl">
                  <a:srgbClr val="000000">
                    <a:alpha val="43137"/>
                  </a:srgbClr>
                </a:outerShdw>
              </a:effectLst>
              <a:latin typeface="Bookman Old Style" panose="02050604050505020204" pitchFamily="18" charset="0"/>
              <a:ea typeface="Calibri" panose="020F0502020204030204" pitchFamily="34" charset="0"/>
              <a:cs typeface="Times New Roman" panose="02020603050405020304" pitchFamily="18" charset="0"/>
            </a:endParaRPr>
          </a:p>
          <a:p>
            <a:pPr marL="0" marR="0" algn="just">
              <a:lnSpc>
                <a:spcPct val="150000"/>
              </a:lnSpc>
              <a:spcBef>
                <a:spcPts val="600"/>
              </a:spcBef>
              <a:spcAft>
                <a:spcPts val="600"/>
              </a:spcAft>
            </a:pPr>
            <a:r>
              <a:rPr lang="en-US" sz="2200" dirty="0">
                <a:effectLst>
                  <a:outerShdw blurRad="38100" dist="38100" dir="2700000" algn="tl">
                    <a:srgbClr val="000000">
                      <a:alpha val="43137"/>
                    </a:srgbClr>
                  </a:outerShdw>
                </a:effectLst>
                <a:latin typeface="Bookman Old Style" panose="02050604050505020204" pitchFamily="18" charset="0"/>
                <a:ea typeface="Calibri" panose="020F0502020204030204" pitchFamily="34" charset="0"/>
                <a:cs typeface="Calibri" panose="020F0502020204030204" pitchFamily="34" charset="0"/>
              </a:rPr>
              <a:t>Dr. Conteh further emphasized SLARI’s growing international profile through the establishment and strengthening of strategic partnerships signed with prominent regional and international organizations such as IITA, CORAF, FSRP, and OCP Africa. </a:t>
            </a:r>
          </a:p>
        </p:txBody>
      </p:sp>
      <p:sp>
        <p:nvSpPr>
          <p:cNvPr id="4" name="TextBox 3">
            <a:extLst>
              <a:ext uri="{FF2B5EF4-FFF2-40B4-BE49-F238E27FC236}">
                <a16:creationId xmlns:a16="http://schemas.microsoft.com/office/drawing/2014/main" id="{302173FF-0BCD-4D84-9202-D21E955C9289}"/>
              </a:ext>
            </a:extLst>
          </p:cNvPr>
          <p:cNvSpPr txBox="1"/>
          <p:nvPr/>
        </p:nvSpPr>
        <p:spPr>
          <a:xfrm>
            <a:off x="7180446" y="701056"/>
            <a:ext cx="4310514" cy="5621026"/>
          </a:xfrm>
          <a:prstGeom prst="rect">
            <a:avLst/>
          </a:prstGeom>
          <a:noFill/>
          <a:ln w="28575">
            <a:solidFill>
              <a:srgbClr val="0070C0"/>
            </a:solidFill>
          </a:ln>
        </p:spPr>
        <p:txBody>
          <a:bodyPr wrap="square">
            <a:spAutoFit/>
          </a:bodyPr>
          <a:lstStyle/>
          <a:p>
            <a:pPr marL="0" marR="0" algn="just">
              <a:lnSpc>
                <a:spcPct val="150000"/>
              </a:lnSpc>
              <a:spcBef>
                <a:spcPts val="600"/>
              </a:spcBef>
              <a:spcAft>
                <a:spcPts val="600"/>
              </a:spcAft>
            </a:pPr>
            <a:r>
              <a:rPr lang="en-US" sz="2200" b="1" dirty="0">
                <a:effectLst>
                  <a:outerShdw blurRad="38100" dist="38100" dir="2700000" algn="tl">
                    <a:srgbClr val="000000">
                      <a:alpha val="43137"/>
                    </a:srgbClr>
                  </a:outerShdw>
                </a:effectLst>
                <a:latin typeface="Bookman Old Style" panose="02050604050505020204" pitchFamily="18" charset="0"/>
                <a:ea typeface="Calibri" panose="020F0502020204030204" pitchFamily="34" charset="0"/>
                <a:cs typeface="Calibri" panose="020F0502020204030204" pitchFamily="34" charset="0"/>
              </a:rPr>
              <a:t>Dr. Prince Norman (Deputy Director General, SLARI Headquarters)</a:t>
            </a:r>
            <a:r>
              <a:rPr lang="en-US" sz="2200" dirty="0">
                <a:effectLst>
                  <a:outerShdw blurRad="38100" dist="38100" dir="2700000" algn="tl">
                    <a:srgbClr val="000000">
                      <a:alpha val="43137"/>
                    </a:srgbClr>
                  </a:outerShdw>
                </a:effectLst>
                <a:latin typeface="Bookman Old Style" panose="02050604050505020204" pitchFamily="18" charset="0"/>
                <a:ea typeface="Calibri" panose="020F0502020204030204" pitchFamily="34" charset="0"/>
                <a:cs typeface="Calibri" panose="020F0502020204030204" pitchFamily="34" charset="0"/>
              </a:rPr>
              <a:t> provided an in-depth overview of FSRP Adaptive Research Grants. He emphasized that the grants have played a catalytic role thereby strengthening the linkage between research outputs and field-level impact.</a:t>
            </a:r>
            <a:endParaRPr lang="en-US" sz="2200" dirty="0">
              <a:effectLst>
                <a:outerShdw blurRad="38100" dist="38100" dir="2700000" algn="tl">
                  <a:srgbClr val="000000">
                    <a:alpha val="43137"/>
                  </a:srgbClr>
                </a:outerShdw>
              </a:effectLst>
              <a:latin typeface="Bookman Old Style" panose="02050604050505020204" pitchFamily="18" charset="0"/>
            </a:endParaRPr>
          </a:p>
        </p:txBody>
      </p:sp>
      <p:sp>
        <p:nvSpPr>
          <p:cNvPr id="6" name="TextBox 5">
            <a:extLst>
              <a:ext uri="{FF2B5EF4-FFF2-40B4-BE49-F238E27FC236}">
                <a16:creationId xmlns:a16="http://schemas.microsoft.com/office/drawing/2014/main" id="{05EF2A31-DDC6-43FE-A15E-9F5D90514559}"/>
              </a:ext>
            </a:extLst>
          </p:cNvPr>
          <p:cNvSpPr txBox="1"/>
          <p:nvPr/>
        </p:nvSpPr>
        <p:spPr>
          <a:xfrm>
            <a:off x="6094396" y="212753"/>
            <a:ext cx="6097604" cy="340671"/>
          </a:xfrm>
          <a:prstGeom prst="rect">
            <a:avLst/>
          </a:prstGeom>
          <a:noFill/>
        </p:spPr>
        <p:txBody>
          <a:bodyPr wrap="square">
            <a:spAutoFit/>
          </a:bodyPr>
          <a:lstStyle/>
          <a:p>
            <a:pPr marL="0" marR="0" algn="ctr">
              <a:lnSpc>
                <a:spcPts val="1800"/>
              </a:lnSpc>
              <a:spcBef>
                <a:spcPts val="600"/>
              </a:spcBef>
              <a:spcAft>
                <a:spcPts val="600"/>
              </a:spcAft>
            </a:pPr>
            <a:r>
              <a:rPr lang="en-US" sz="2400" b="1" dirty="0">
                <a:solidFill>
                  <a:srgbClr val="0070C0"/>
                </a:solidFill>
                <a:effectLst/>
                <a:latin typeface="Bookman Old Style" panose="02050604050505020204" pitchFamily="18" charset="0"/>
                <a:ea typeface="Calibri" panose="020F0502020204030204" pitchFamily="34" charset="0"/>
                <a:cs typeface="Calibri" panose="020F0502020204030204" pitchFamily="34" charset="0"/>
              </a:rPr>
              <a:t>Technical session </a:t>
            </a:r>
            <a:endParaRPr lang="en-US" sz="2400" dirty="0">
              <a:solidFill>
                <a:srgbClr val="0070C0"/>
              </a:solidFill>
              <a:effectLst/>
              <a:latin typeface="Bookman Old Style" panose="020506040505050202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3217725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E8900AE-4B1C-4F1F-8226-7E26B678E359}"/>
              </a:ext>
            </a:extLst>
          </p:cNvPr>
          <p:cNvSpPr txBox="1"/>
          <p:nvPr/>
        </p:nvSpPr>
        <p:spPr>
          <a:xfrm>
            <a:off x="657727" y="0"/>
            <a:ext cx="10876546" cy="6940361"/>
          </a:xfrm>
          <a:prstGeom prst="rect">
            <a:avLst/>
          </a:prstGeom>
          <a:noFill/>
        </p:spPr>
        <p:txBody>
          <a:bodyPr wrap="square">
            <a:spAutoFit/>
          </a:bodyPr>
          <a:lstStyle/>
          <a:p>
            <a:pPr marL="0" marR="0" algn="just">
              <a:lnSpc>
                <a:spcPts val="1800"/>
              </a:lnSpc>
              <a:spcBef>
                <a:spcPts val="600"/>
              </a:spcBef>
              <a:spcAft>
                <a:spcPts val="600"/>
              </a:spcAft>
            </a:pP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spcBef>
                <a:spcPts val="600"/>
              </a:spcBef>
              <a:spcAft>
                <a:spcPts val="600"/>
              </a:spcAft>
            </a:pPr>
            <a:r>
              <a:rPr lang="en-US" sz="2400" dirty="0">
                <a:solidFill>
                  <a:srgbClr val="0070C0"/>
                </a:solidFill>
                <a:effectLst>
                  <a:outerShdw blurRad="38100" dist="38100" dir="2700000" algn="tl">
                    <a:srgbClr val="000000">
                      <a:alpha val="43137"/>
                    </a:srgbClr>
                  </a:outerShdw>
                </a:effectLst>
                <a:latin typeface="Bookman Old Style" panose="02050604050505020204" pitchFamily="18" charset="0"/>
                <a:ea typeface="Calibri" panose="020F0502020204030204" pitchFamily="34" charset="0"/>
                <a:cs typeface="Calibri" panose="020F0502020204030204" pitchFamily="34" charset="0"/>
              </a:rPr>
              <a:t>Technical Session 1: Research Highlights from 2025</a:t>
            </a:r>
            <a:endParaRPr lang="en-US" sz="2400" dirty="0">
              <a:solidFill>
                <a:srgbClr val="0070C0"/>
              </a:solidFill>
              <a:effectLst>
                <a:outerShdw blurRad="38100" dist="38100" dir="2700000" algn="tl">
                  <a:srgbClr val="000000">
                    <a:alpha val="43137"/>
                  </a:srgbClr>
                </a:outerShdw>
              </a:effectLst>
              <a:latin typeface="Bookman Old Style" panose="02050604050505020204" pitchFamily="18" charset="0"/>
              <a:ea typeface="Calibri" panose="020F0502020204030204" pitchFamily="34" charset="0"/>
              <a:cs typeface="Times New Roman" panose="02020603050405020304" pitchFamily="18" charset="0"/>
            </a:endParaRPr>
          </a:p>
          <a:p>
            <a:pPr marL="0" marR="0" algn="just">
              <a:spcBef>
                <a:spcPts val="600"/>
              </a:spcBef>
              <a:spcAft>
                <a:spcPts val="600"/>
              </a:spcAft>
            </a:pPr>
            <a:r>
              <a:rPr lang="en-US" sz="2000" dirty="0">
                <a:effectLst/>
                <a:latin typeface="Bookman Old Style" panose="02050604050505020204" pitchFamily="18" charset="0"/>
                <a:ea typeface="Calibri" panose="020F0502020204030204" pitchFamily="34" charset="0"/>
                <a:cs typeface="Calibri" panose="020F0502020204030204" pitchFamily="34" charset="0"/>
              </a:rPr>
              <a:t>Addressing critical challenges within the agricultural sector.</a:t>
            </a:r>
            <a:endParaRPr lang="en-US" sz="2000" dirty="0">
              <a:effectLst/>
              <a:latin typeface="Bookman Old Style" panose="02050604050505020204" pitchFamily="18" charset="0"/>
              <a:ea typeface="Calibri" panose="020F0502020204030204" pitchFamily="34" charset="0"/>
              <a:cs typeface="Times New Roman" panose="02020603050405020304" pitchFamily="18" charset="0"/>
            </a:endParaRPr>
          </a:p>
          <a:p>
            <a:pPr marL="342900" marR="0" lvl="0" indent="-342900" algn="just">
              <a:spcBef>
                <a:spcPts val="600"/>
              </a:spcBef>
              <a:spcAft>
                <a:spcPts val="600"/>
              </a:spcAft>
              <a:buSzPts val="1000"/>
              <a:buFont typeface="Symbol" panose="05050102010706020507" pitchFamily="18" charset="2"/>
              <a:buChar char=""/>
              <a:tabLst>
                <a:tab pos="457200" algn="l"/>
              </a:tabLst>
            </a:pPr>
            <a:r>
              <a:rPr lang="en-US" sz="2000" b="1" dirty="0">
                <a:effectLst/>
                <a:latin typeface="Bookman Old Style" panose="02050604050505020204" pitchFamily="18" charset="0"/>
                <a:ea typeface="Calibri" panose="020F0502020204030204" pitchFamily="34" charset="0"/>
                <a:cs typeface="Calibri" panose="020F0502020204030204" pitchFamily="34" charset="0"/>
              </a:rPr>
              <a:t>Dr. </a:t>
            </a:r>
            <a:r>
              <a:rPr lang="en-US" sz="2000" b="1" dirty="0" err="1">
                <a:effectLst/>
                <a:latin typeface="Bookman Old Style" panose="02050604050505020204" pitchFamily="18" charset="0"/>
                <a:ea typeface="Calibri" panose="020F0502020204030204" pitchFamily="34" charset="0"/>
                <a:cs typeface="Calibri" panose="020F0502020204030204" pitchFamily="34" charset="0"/>
              </a:rPr>
              <a:t>Nabieu</a:t>
            </a:r>
            <a:r>
              <a:rPr lang="en-US" sz="2000" b="1" dirty="0">
                <a:effectLst/>
                <a:latin typeface="Bookman Old Style" panose="02050604050505020204" pitchFamily="18" charset="0"/>
                <a:ea typeface="Calibri" panose="020F0502020204030204" pitchFamily="34" charset="0"/>
                <a:cs typeface="Calibri" panose="020F0502020204030204" pitchFamily="34" charset="0"/>
              </a:rPr>
              <a:t> Kamara (RARC) </a:t>
            </a:r>
            <a:r>
              <a:rPr lang="en-US" sz="2000" dirty="0">
                <a:effectLst/>
                <a:latin typeface="Bookman Old Style" panose="02050604050505020204" pitchFamily="18" charset="0"/>
                <a:ea typeface="Calibri" panose="020F0502020204030204" pitchFamily="34" charset="0"/>
                <a:cs typeface="Calibri" panose="020F0502020204030204" pitchFamily="34" charset="0"/>
              </a:rPr>
              <a:t>presented on the collection and characterization of mangrove rice germplasm. </a:t>
            </a:r>
          </a:p>
          <a:p>
            <a:pPr marL="342900" marR="0" lvl="0" indent="-342900" algn="just">
              <a:spcBef>
                <a:spcPts val="600"/>
              </a:spcBef>
              <a:spcAft>
                <a:spcPts val="600"/>
              </a:spcAft>
              <a:buSzPts val="1000"/>
              <a:buFont typeface="Symbol" panose="05050102010706020507" pitchFamily="18" charset="2"/>
              <a:buChar char=""/>
              <a:tabLst>
                <a:tab pos="457200" algn="l"/>
              </a:tabLst>
            </a:pPr>
            <a:r>
              <a:rPr lang="en-US" sz="2000" b="1" dirty="0">
                <a:effectLst/>
                <a:latin typeface="Bookman Old Style" panose="02050604050505020204" pitchFamily="18" charset="0"/>
                <a:ea typeface="Calibri" panose="020F0502020204030204" pitchFamily="34" charset="0"/>
                <a:cs typeface="Calibri" panose="020F0502020204030204" pitchFamily="34" charset="0"/>
              </a:rPr>
              <a:t>Dr. Patrick </a:t>
            </a:r>
            <a:r>
              <a:rPr lang="en-US" sz="2000" b="1" dirty="0" err="1">
                <a:effectLst/>
                <a:latin typeface="Bookman Old Style" panose="02050604050505020204" pitchFamily="18" charset="0"/>
                <a:ea typeface="Calibri" panose="020F0502020204030204" pitchFamily="34" charset="0"/>
                <a:cs typeface="Calibri" panose="020F0502020204030204" pitchFamily="34" charset="0"/>
              </a:rPr>
              <a:t>Maada</a:t>
            </a:r>
            <a:r>
              <a:rPr lang="en-US" sz="2000" b="1" dirty="0">
                <a:effectLst/>
                <a:latin typeface="Bookman Old Style" panose="02050604050505020204" pitchFamily="18" charset="0"/>
                <a:ea typeface="Calibri" panose="020F0502020204030204" pitchFamily="34" charset="0"/>
                <a:cs typeface="Calibri" panose="020F0502020204030204" pitchFamily="34" charset="0"/>
              </a:rPr>
              <a:t> </a:t>
            </a:r>
            <a:r>
              <a:rPr lang="en-US" sz="2000" b="1" dirty="0" err="1">
                <a:effectLst/>
                <a:latin typeface="Bookman Old Style" panose="02050604050505020204" pitchFamily="18" charset="0"/>
                <a:ea typeface="Calibri" panose="020F0502020204030204" pitchFamily="34" charset="0"/>
                <a:cs typeface="Calibri" panose="020F0502020204030204" pitchFamily="34" charset="0"/>
              </a:rPr>
              <a:t>Ngegba</a:t>
            </a:r>
            <a:r>
              <a:rPr lang="en-US" sz="2000" b="1" dirty="0">
                <a:effectLst/>
                <a:latin typeface="Bookman Old Style" panose="02050604050505020204" pitchFamily="18" charset="0"/>
                <a:ea typeface="Calibri" panose="020F0502020204030204" pitchFamily="34" charset="0"/>
                <a:cs typeface="Calibri" panose="020F0502020204030204" pitchFamily="34" charset="0"/>
              </a:rPr>
              <a:t> (NARC) </a:t>
            </a:r>
            <a:r>
              <a:rPr lang="en-US" sz="2000" dirty="0">
                <a:effectLst/>
                <a:latin typeface="Bookman Old Style" panose="02050604050505020204" pitchFamily="18" charset="0"/>
                <a:ea typeface="Calibri" panose="020F0502020204030204" pitchFamily="34" charset="0"/>
                <a:cs typeface="Calibri" panose="020F0502020204030204" pitchFamily="34" charset="0"/>
              </a:rPr>
              <a:t>shared findings from a national assessment of dietary exposure and consumer awareness of mycotoxins. </a:t>
            </a:r>
          </a:p>
          <a:p>
            <a:pPr marL="342900" marR="0" lvl="0" indent="-342900" algn="just">
              <a:spcBef>
                <a:spcPts val="600"/>
              </a:spcBef>
              <a:spcAft>
                <a:spcPts val="600"/>
              </a:spcAft>
              <a:buSzPts val="1000"/>
              <a:buFont typeface="Symbol" panose="05050102010706020507" pitchFamily="18" charset="2"/>
              <a:buChar char=""/>
              <a:tabLst>
                <a:tab pos="457200" algn="l"/>
              </a:tabLst>
            </a:pPr>
            <a:r>
              <a:rPr lang="en-US" sz="2000" b="1" dirty="0">
                <a:effectLst/>
                <a:latin typeface="Bookman Old Style" panose="02050604050505020204" pitchFamily="18" charset="0"/>
                <a:ea typeface="Calibri" panose="020F0502020204030204" pitchFamily="34" charset="0"/>
                <a:cs typeface="Calibri" panose="020F0502020204030204" pitchFamily="34" charset="0"/>
              </a:rPr>
              <a:t>Dr. </a:t>
            </a:r>
            <a:r>
              <a:rPr lang="en-US" sz="2000" b="1" dirty="0" err="1">
                <a:effectLst/>
                <a:latin typeface="Bookman Old Style" panose="02050604050505020204" pitchFamily="18" charset="0"/>
                <a:ea typeface="Calibri" panose="020F0502020204030204" pitchFamily="34" charset="0"/>
                <a:cs typeface="Calibri" panose="020F0502020204030204" pitchFamily="34" charset="0"/>
              </a:rPr>
              <a:t>Kemoh</a:t>
            </a:r>
            <a:r>
              <a:rPr lang="en-US" sz="2000" b="1" dirty="0">
                <a:effectLst/>
                <a:latin typeface="Bookman Old Style" panose="02050604050505020204" pitchFamily="18" charset="0"/>
                <a:ea typeface="Calibri" panose="020F0502020204030204" pitchFamily="34" charset="0"/>
                <a:cs typeface="Calibri" panose="020F0502020204030204" pitchFamily="34" charset="0"/>
              </a:rPr>
              <a:t> Bangura (RARC) </a:t>
            </a:r>
            <a:r>
              <a:rPr lang="en-US" sz="2000" dirty="0">
                <a:effectLst/>
                <a:latin typeface="Bookman Old Style" panose="02050604050505020204" pitchFamily="18" charset="0"/>
                <a:ea typeface="Calibri" panose="020F0502020204030204" pitchFamily="34" charset="0"/>
                <a:cs typeface="Calibri" panose="020F0502020204030204" pitchFamily="34" charset="0"/>
              </a:rPr>
              <a:t>discussed interventions to promote improved rice parboiling technologies among mangrove rice processors. </a:t>
            </a:r>
            <a:endParaRPr lang="en-US" sz="2000" dirty="0">
              <a:effectLst/>
              <a:latin typeface="Bookman Old Style" panose="02050604050505020204" pitchFamily="18" charset="0"/>
              <a:ea typeface="Calibri" panose="020F0502020204030204" pitchFamily="34" charset="0"/>
              <a:cs typeface="Times New Roman" panose="02020603050405020304" pitchFamily="18" charset="0"/>
            </a:endParaRPr>
          </a:p>
          <a:p>
            <a:pPr marL="342900" marR="0" lvl="0" indent="-342900" algn="just">
              <a:spcBef>
                <a:spcPts val="600"/>
              </a:spcBef>
              <a:spcAft>
                <a:spcPts val="600"/>
              </a:spcAft>
              <a:buSzPts val="1000"/>
              <a:buFont typeface="Symbol" panose="05050102010706020507" pitchFamily="18" charset="2"/>
              <a:buChar char=""/>
              <a:tabLst>
                <a:tab pos="457200" algn="l"/>
              </a:tabLst>
            </a:pPr>
            <a:r>
              <a:rPr lang="en-US" sz="2000" b="1" dirty="0">
                <a:effectLst/>
                <a:latin typeface="Bookman Old Style" panose="02050604050505020204" pitchFamily="18" charset="0"/>
                <a:ea typeface="Calibri" panose="020F0502020204030204" pitchFamily="34" charset="0"/>
                <a:cs typeface="Calibri" panose="020F0502020204030204" pitchFamily="34" charset="0"/>
              </a:rPr>
              <a:t>Mr. </a:t>
            </a:r>
            <a:r>
              <a:rPr lang="en-US" sz="2000" b="1" dirty="0" err="1">
                <a:effectLst/>
                <a:latin typeface="Bookman Old Style" panose="02050604050505020204" pitchFamily="18" charset="0"/>
                <a:ea typeface="Calibri" panose="020F0502020204030204" pitchFamily="34" charset="0"/>
                <a:cs typeface="Calibri" panose="020F0502020204030204" pitchFamily="34" charset="0"/>
              </a:rPr>
              <a:t>Suffian</a:t>
            </a:r>
            <a:r>
              <a:rPr lang="en-US" sz="2000" b="1" dirty="0">
                <a:effectLst/>
                <a:latin typeface="Bookman Old Style" panose="02050604050505020204" pitchFamily="18" charset="0"/>
                <a:ea typeface="Calibri" panose="020F0502020204030204" pitchFamily="34" charset="0"/>
                <a:cs typeface="Calibri" panose="020F0502020204030204" pitchFamily="34" charset="0"/>
              </a:rPr>
              <a:t> Mansaray (NARC) </a:t>
            </a:r>
            <a:r>
              <a:rPr lang="en-US" sz="2000" dirty="0">
                <a:effectLst/>
                <a:latin typeface="Bookman Old Style" panose="02050604050505020204" pitchFamily="18" charset="0"/>
                <a:ea typeface="Calibri" panose="020F0502020204030204" pitchFamily="34" charset="0"/>
                <a:cs typeface="Calibri" panose="020F0502020204030204" pitchFamily="34" charset="0"/>
              </a:rPr>
              <a:t>presented on the operationalization of a cassava flash dryer, highlighting its potential to revolutionize cassava processing. </a:t>
            </a:r>
            <a:endParaRPr lang="en-US" sz="2000" dirty="0">
              <a:effectLst/>
              <a:latin typeface="Bookman Old Style" panose="02050604050505020204" pitchFamily="18" charset="0"/>
              <a:ea typeface="Calibri" panose="020F0502020204030204" pitchFamily="34" charset="0"/>
              <a:cs typeface="Times New Roman" panose="02020603050405020304" pitchFamily="18" charset="0"/>
            </a:endParaRPr>
          </a:p>
          <a:p>
            <a:pPr marL="342900" marR="0" lvl="0" indent="-342900" algn="just">
              <a:spcBef>
                <a:spcPts val="600"/>
              </a:spcBef>
              <a:spcAft>
                <a:spcPts val="600"/>
              </a:spcAft>
              <a:buSzPts val="1000"/>
              <a:buFont typeface="Symbol" panose="05050102010706020507" pitchFamily="18" charset="2"/>
              <a:buChar char=""/>
              <a:tabLst>
                <a:tab pos="457200" algn="l"/>
              </a:tabLst>
            </a:pPr>
            <a:r>
              <a:rPr lang="en-US" sz="2000" b="1" dirty="0" err="1">
                <a:effectLst/>
                <a:latin typeface="Bookman Old Style" panose="02050604050505020204" pitchFamily="18" charset="0"/>
                <a:ea typeface="Calibri" panose="020F0502020204030204" pitchFamily="34" charset="0"/>
                <a:cs typeface="Calibri" panose="020F0502020204030204" pitchFamily="34" charset="0"/>
              </a:rPr>
              <a:t>Hindolo</a:t>
            </a:r>
            <a:r>
              <a:rPr lang="en-US" sz="2000" b="1" dirty="0">
                <a:effectLst/>
                <a:latin typeface="Bookman Old Style" panose="02050604050505020204" pitchFamily="18" charset="0"/>
                <a:ea typeface="Calibri" panose="020F0502020204030204" pitchFamily="34" charset="0"/>
                <a:cs typeface="Calibri" panose="020F0502020204030204" pitchFamily="34" charset="0"/>
              </a:rPr>
              <a:t> A. </a:t>
            </a:r>
            <a:r>
              <a:rPr lang="en-US" sz="2000" b="1" dirty="0" err="1">
                <a:effectLst/>
                <a:latin typeface="Bookman Old Style" panose="02050604050505020204" pitchFamily="18" charset="0"/>
                <a:ea typeface="Calibri" panose="020F0502020204030204" pitchFamily="34" charset="0"/>
                <a:cs typeface="Calibri" panose="020F0502020204030204" pitchFamily="34" charset="0"/>
              </a:rPr>
              <a:t>Bebeley</a:t>
            </a:r>
            <a:r>
              <a:rPr lang="en-US" sz="2000" b="1" dirty="0">
                <a:effectLst/>
                <a:latin typeface="Bookman Old Style" panose="02050604050505020204" pitchFamily="18" charset="0"/>
                <a:ea typeface="Calibri" panose="020F0502020204030204" pitchFamily="34" charset="0"/>
                <a:cs typeface="Calibri" panose="020F0502020204030204" pitchFamily="34" charset="0"/>
              </a:rPr>
              <a:t> (MLWERC) </a:t>
            </a:r>
            <a:r>
              <a:rPr lang="en-US" sz="2000" dirty="0">
                <a:effectLst/>
                <a:latin typeface="Bookman Old Style" panose="02050604050505020204" pitchFamily="18" charset="0"/>
                <a:ea typeface="Calibri" panose="020F0502020204030204" pitchFamily="34" charset="0"/>
                <a:cs typeface="Calibri" panose="020F0502020204030204" pitchFamily="34" charset="0"/>
              </a:rPr>
              <a:t>shared research findings on the application of biochar for soil fertility improvement. </a:t>
            </a:r>
          </a:p>
          <a:p>
            <a:pPr marL="342900" marR="0" lvl="0" indent="-342900" algn="just">
              <a:spcBef>
                <a:spcPts val="600"/>
              </a:spcBef>
              <a:spcAft>
                <a:spcPts val="600"/>
              </a:spcAft>
              <a:buSzPts val="1000"/>
              <a:buFont typeface="Symbol" panose="05050102010706020507" pitchFamily="18" charset="2"/>
              <a:buChar char=""/>
              <a:tabLst>
                <a:tab pos="457200" algn="l"/>
              </a:tabLst>
            </a:pPr>
            <a:r>
              <a:rPr lang="en-US" sz="2000" b="1" dirty="0">
                <a:effectLst/>
                <a:latin typeface="Bookman Old Style" panose="02050604050505020204" pitchFamily="18" charset="0"/>
                <a:ea typeface="Calibri" panose="020F0502020204030204" pitchFamily="34" charset="0"/>
                <a:cs typeface="Calibri" panose="020F0502020204030204" pitchFamily="34" charset="0"/>
              </a:rPr>
              <a:t>Mohamed </a:t>
            </a:r>
            <a:r>
              <a:rPr lang="en-US" sz="2000" b="1" dirty="0" err="1">
                <a:effectLst/>
                <a:latin typeface="Bookman Old Style" panose="02050604050505020204" pitchFamily="18" charset="0"/>
                <a:ea typeface="Calibri" panose="020F0502020204030204" pitchFamily="34" charset="0"/>
                <a:cs typeface="Calibri" panose="020F0502020204030204" pitchFamily="34" charset="0"/>
              </a:rPr>
              <a:t>Tejan</a:t>
            </a:r>
            <a:r>
              <a:rPr lang="en-US" sz="2000" b="1" dirty="0">
                <a:effectLst/>
                <a:latin typeface="Bookman Old Style" panose="02050604050505020204" pitchFamily="18" charset="0"/>
                <a:ea typeface="Calibri" panose="020F0502020204030204" pitchFamily="34" charset="0"/>
                <a:cs typeface="Calibri" panose="020F0502020204030204" pitchFamily="34" charset="0"/>
              </a:rPr>
              <a:t> Jalloh (TLRC</a:t>
            </a:r>
            <a:r>
              <a:rPr lang="en-US" sz="2000" dirty="0">
                <a:effectLst/>
                <a:latin typeface="Bookman Old Style" panose="02050604050505020204" pitchFamily="18" charset="0"/>
                <a:ea typeface="Calibri" panose="020F0502020204030204" pitchFamily="34" charset="0"/>
                <a:cs typeface="Calibri" panose="020F0502020204030204" pitchFamily="34" charset="0"/>
              </a:rPr>
              <a:t>) presented an innovative project on biogas production from livestock waste. </a:t>
            </a:r>
          </a:p>
          <a:p>
            <a:pPr marL="342900" marR="0" lvl="0" indent="-342900" algn="just">
              <a:spcBef>
                <a:spcPts val="600"/>
              </a:spcBef>
              <a:spcAft>
                <a:spcPts val="600"/>
              </a:spcAft>
              <a:buSzPts val="1000"/>
              <a:buFont typeface="Symbol" panose="05050102010706020507" pitchFamily="18" charset="2"/>
              <a:buChar char=""/>
              <a:tabLst>
                <a:tab pos="457200" algn="l"/>
              </a:tabLst>
            </a:pPr>
            <a:r>
              <a:rPr lang="en-US" sz="2000" dirty="0">
                <a:effectLst/>
                <a:latin typeface="Bookman Old Style" panose="02050604050505020204" pitchFamily="18" charset="0"/>
                <a:ea typeface="Calibri" panose="020F0502020204030204" pitchFamily="34" charset="0"/>
                <a:cs typeface="Calibri" panose="020F0502020204030204" pitchFamily="34" charset="0"/>
              </a:rPr>
              <a:t>Collectively, these presentations demonstrated the breadth of SLARI’s research portfolio and its alignment with national priorities on food security, climate resilience, and value chain development.</a:t>
            </a:r>
            <a:endParaRPr lang="en-US" sz="2000" dirty="0">
              <a:effectLst/>
              <a:latin typeface="Bookman Old Style" panose="020506040505050202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6796228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7" end="7"/>
                                            </p:txEl>
                                          </p:spTgt>
                                        </p:tgtEl>
                                        <p:attrNameLst>
                                          <p:attrName>style.visibility</p:attrName>
                                        </p:attrNameLst>
                                      </p:cBhvr>
                                      <p:to>
                                        <p:strVal val="visible"/>
                                      </p:to>
                                    </p:set>
                                    <p:anim calcmode="lin" valueType="num">
                                      <p:cBhvr>
                                        <p:cTn id="7" dur="500" fill="hold"/>
                                        <p:tgtEl>
                                          <p:spTgt spid="3">
                                            <p:txEl>
                                              <p:pRg st="7" end="7"/>
                                            </p:txEl>
                                          </p:spTgt>
                                        </p:tgtEl>
                                        <p:attrNameLst>
                                          <p:attrName>ppt_w</p:attrName>
                                        </p:attrNameLst>
                                      </p:cBhvr>
                                      <p:tavLst>
                                        <p:tav tm="0">
                                          <p:val>
                                            <p:fltVal val="0"/>
                                          </p:val>
                                        </p:tav>
                                        <p:tav tm="100000">
                                          <p:val>
                                            <p:strVal val="#ppt_w"/>
                                          </p:val>
                                        </p:tav>
                                      </p:tavLst>
                                    </p:anim>
                                    <p:anim calcmode="lin" valueType="num">
                                      <p:cBhvr>
                                        <p:cTn id="8" dur="500" fill="hold"/>
                                        <p:tgtEl>
                                          <p:spTgt spid="3">
                                            <p:txEl>
                                              <p:pRg st="7" end="7"/>
                                            </p:txEl>
                                          </p:spTgt>
                                        </p:tgtEl>
                                        <p:attrNameLst>
                                          <p:attrName>ppt_h</p:attrName>
                                        </p:attrNameLst>
                                      </p:cBhvr>
                                      <p:tavLst>
                                        <p:tav tm="0">
                                          <p:val>
                                            <p:fltVal val="0"/>
                                          </p:val>
                                        </p:tav>
                                        <p:tav tm="100000">
                                          <p:val>
                                            <p:strVal val="#ppt_h"/>
                                          </p:val>
                                        </p:tav>
                                      </p:tavLst>
                                    </p:anim>
                                    <p:animEffect transition="in" filter="fade">
                                      <p:cBhvr>
                                        <p:cTn id="9" dur="500"/>
                                        <p:tgtEl>
                                          <p:spTgt spid="3">
                                            <p:txEl>
                                              <p:pRg st="7" end="7"/>
                                            </p:txEl>
                                          </p:spTgt>
                                        </p:tgtEl>
                                      </p:cBhvr>
                                    </p:animEffect>
                                  </p:childTnLst>
                                </p:cTn>
                              </p:par>
                              <p:par>
                                <p:cTn id="10" presetID="53" presetClass="entr" presetSubtype="16" fill="hold" nodeType="withEffect">
                                  <p:stCondLst>
                                    <p:cond delay="0"/>
                                  </p:stCondLst>
                                  <p:childTnLst>
                                    <p:set>
                                      <p:cBhvr>
                                        <p:cTn id="11" dur="1" fill="hold">
                                          <p:stCondLst>
                                            <p:cond delay="0"/>
                                          </p:stCondLst>
                                        </p:cTn>
                                        <p:tgtEl>
                                          <p:spTgt spid="3">
                                            <p:txEl>
                                              <p:pRg st="8" end="8"/>
                                            </p:txEl>
                                          </p:spTgt>
                                        </p:tgtEl>
                                        <p:attrNameLst>
                                          <p:attrName>style.visibility</p:attrName>
                                        </p:attrNameLst>
                                      </p:cBhvr>
                                      <p:to>
                                        <p:strVal val="visible"/>
                                      </p:to>
                                    </p:set>
                                    <p:anim calcmode="lin" valueType="num">
                                      <p:cBhvr>
                                        <p:cTn id="12" dur="500" fill="hold"/>
                                        <p:tgtEl>
                                          <p:spTgt spid="3">
                                            <p:txEl>
                                              <p:pRg st="8" end="8"/>
                                            </p:txEl>
                                          </p:spTgt>
                                        </p:tgtEl>
                                        <p:attrNameLst>
                                          <p:attrName>ppt_w</p:attrName>
                                        </p:attrNameLst>
                                      </p:cBhvr>
                                      <p:tavLst>
                                        <p:tav tm="0">
                                          <p:val>
                                            <p:fltVal val="0"/>
                                          </p:val>
                                        </p:tav>
                                        <p:tav tm="100000">
                                          <p:val>
                                            <p:strVal val="#ppt_w"/>
                                          </p:val>
                                        </p:tav>
                                      </p:tavLst>
                                    </p:anim>
                                    <p:anim calcmode="lin" valueType="num">
                                      <p:cBhvr>
                                        <p:cTn id="13" dur="500" fill="hold"/>
                                        <p:tgtEl>
                                          <p:spTgt spid="3">
                                            <p:txEl>
                                              <p:pRg st="8" end="8"/>
                                            </p:txEl>
                                          </p:spTgt>
                                        </p:tgtEl>
                                        <p:attrNameLst>
                                          <p:attrName>ppt_h</p:attrName>
                                        </p:attrNameLst>
                                      </p:cBhvr>
                                      <p:tavLst>
                                        <p:tav tm="0">
                                          <p:val>
                                            <p:fltVal val="0"/>
                                          </p:val>
                                        </p:tav>
                                        <p:tav tm="100000">
                                          <p:val>
                                            <p:strVal val="#ppt_h"/>
                                          </p:val>
                                        </p:tav>
                                      </p:tavLst>
                                    </p:anim>
                                    <p:animEffect transition="in" filter="fade">
                                      <p:cBhvr>
                                        <p:cTn id="14" dur="500"/>
                                        <p:tgtEl>
                                          <p:spTgt spid="3">
                                            <p:txEl>
                                              <p:pRg st="8" end="8"/>
                                            </p:txEl>
                                          </p:spTgt>
                                        </p:tgtEl>
                                      </p:cBhvr>
                                    </p:animEffect>
                                  </p:childTnLst>
                                </p:cTn>
                              </p:par>
                              <p:par>
                                <p:cTn id="15" presetID="53" presetClass="entr" presetSubtype="16" fill="hold" nodeType="withEffect">
                                  <p:stCondLst>
                                    <p:cond delay="0"/>
                                  </p:stCondLst>
                                  <p:childTnLst>
                                    <p:set>
                                      <p:cBhvr>
                                        <p:cTn id="16" dur="1" fill="hold">
                                          <p:stCondLst>
                                            <p:cond delay="0"/>
                                          </p:stCondLst>
                                        </p:cTn>
                                        <p:tgtEl>
                                          <p:spTgt spid="3">
                                            <p:txEl>
                                              <p:pRg st="9" end="9"/>
                                            </p:txEl>
                                          </p:spTgt>
                                        </p:tgtEl>
                                        <p:attrNameLst>
                                          <p:attrName>style.visibility</p:attrName>
                                        </p:attrNameLst>
                                      </p:cBhvr>
                                      <p:to>
                                        <p:strVal val="visible"/>
                                      </p:to>
                                    </p:set>
                                    <p:anim calcmode="lin" valueType="num">
                                      <p:cBhvr>
                                        <p:cTn id="17" dur="500" fill="hold"/>
                                        <p:tgtEl>
                                          <p:spTgt spid="3">
                                            <p:txEl>
                                              <p:pRg st="9" end="9"/>
                                            </p:txEl>
                                          </p:spTgt>
                                        </p:tgtEl>
                                        <p:attrNameLst>
                                          <p:attrName>ppt_w</p:attrName>
                                        </p:attrNameLst>
                                      </p:cBhvr>
                                      <p:tavLst>
                                        <p:tav tm="0">
                                          <p:val>
                                            <p:fltVal val="0"/>
                                          </p:val>
                                        </p:tav>
                                        <p:tav tm="100000">
                                          <p:val>
                                            <p:strVal val="#ppt_w"/>
                                          </p:val>
                                        </p:tav>
                                      </p:tavLst>
                                    </p:anim>
                                    <p:anim calcmode="lin" valueType="num">
                                      <p:cBhvr>
                                        <p:cTn id="18" dur="500" fill="hold"/>
                                        <p:tgtEl>
                                          <p:spTgt spid="3">
                                            <p:txEl>
                                              <p:pRg st="9" end="9"/>
                                            </p:txEl>
                                          </p:spTgt>
                                        </p:tgtEl>
                                        <p:attrNameLst>
                                          <p:attrName>ppt_h</p:attrName>
                                        </p:attrNameLst>
                                      </p:cBhvr>
                                      <p:tavLst>
                                        <p:tav tm="0">
                                          <p:val>
                                            <p:fltVal val="0"/>
                                          </p:val>
                                        </p:tav>
                                        <p:tav tm="100000">
                                          <p:val>
                                            <p:strVal val="#ppt_h"/>
                                          </p:val>
                                        </p:tav>
                                      </p:tavLst>
                                    </p:anim>
                                    <p:animEffect transition="in" filter="fade">
                                      <p:cBhvr>
                                        <p:cTn id="19"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A853F7D-3E1F-4E13-9E10-6D49C8A83DF1}"/>
              </a:ext>
            </a:extLst>
          </p:cNvPr>
          <p:cNvSpPr txBox="1"/>
          <p:nvPr/>
        </p:nvSpPr>
        <p:spPr>
          <a:xfrm>
            <a:off x="301591" y="0"/>
            <a:ext cx="11588817" cy="7032694"/>
          </a:xfrm>
          <a:prstGeom prst="rect">
            <a:avLst/>
          </a:prstGeom>
          <a:noFill/>
        </p:spPr>
        <p:txBody>
          <a:bodyPr wrap="square">
            <a:spAutoFit/>
          </a:bodyPr>
          <a:lstStyle/>
          <a:p>
            <a:pPr marL="0" marR="0" algn="ctr">
              <a:spcBef>
                <a:spcPts val="600"/>
              </a:spcBef>
              <a:spcAft>
                <a:spcPts val="600"/>
              </a:spcAft>
            </a:pPr>
            <a:r>
              <a:rPr lang="en-US" sz="2200" b="1" dirty="0">
                <a:solidFill>
                  <a:srgbClr val="0070C0"/>
                </a:solidFill>
                <a:effectLst>
                  <a:outerShdw blurRad="38100" dist="38100" dir="2700000" algn="tl">
                    <a:srgbClr val="000000">
                      <a:alpha val="43137"/>
                    </a:srgbClr>
                  </a:outerShdw>
                </a:effectLst>
                <a:latin typeface="Bookman Old Style" panose="02050604050505020204" pitchFamily="18" charset="0"/>
                <a:ea typeface="Calibri" panose="020F0502020204030204" pitchFamily="34" charset="0"/>
                <a:cs typeface="Calibri" panose="020F0502020204030204" pitchFamily="34" charset="0"/>
              </a:rPr>
              <a:t>FSRP/IITA Technical Backstopping Session</a:t>
            </a:r>
            <a:endParaRPr lang="en-US" sz="2200" dirty="0">
              <a:solidFill>
                <a:srgbClr val="0070C0"/>
              </a:solidFill>
              <a:effectLst>
                <a:outerShdw blurRad="38100" dist="38100" dir="2700000" algn="tl">
                  <a:srgbClr val="000000">
                    <a:alpha val="43137"/>
                  </a:srgbClr>
                </a:outerShdw>
              </a:effectLst>
              <a:latin typeface="Bookman Old Style" panose="02050604050505020204" pitchFamily="18" charset="0"/>
              <a:ea typeface="Calibri" panose="020F0502020204030204" pitchFamily="34" charset="0"/>
              <a:cs typeface="Times New Roman" panose="02020603050405020304" pitchFamily="18" charset="0"/>
            </a:endParaRPr>
          </a:p>
          <a:p>
            <a:pPr marL="0" marR="0" algn="just">
              <a:spcBef>
                <a:spcPts val="600"/>
              </a:spcBef>
              <a:spcAft>
                <a:spcPts val="600"/>
              </a:spcAft>
            </a:pPr>
            <a:r>
              <a:rPr lang="en-US" sz="2200" dirty="0">
                <a:effectLst>
                  <a:outerShdw blurRad="38100" dist="38100" dir="2700000" algn="tl">
                    <a:srgbClr val="000000">
                      <a:alpha val="43137"/>
                    </a:srgbClr>
                  </a:outerShdw>
                </a:effectLst>
                <a:latin typeface="Bookman Old Style" panose="02050604050505020204" pitchFamily="18" charset="0"/>
                <a:ea typeface="Calibri" panose="020F0502020204030204" pitchFamily="34" charset="0"/>
                <a:cs typeface="Calibri" panose="020F0502020204030204" pitchFamily="34" charset="0"/>
              </a:rPr>
              <a:t>Component leads presented progress across key thematic areas:</a:t>
            </a:r>
            <a:endParaRPr lang="en-US" sz="2200" dirty="0">
              <a:effectLst>
                <a:outerShdw blurRad="38100" dist="38100" dir="2700000" algn="tl">
                  <a:srgbClr val="000000">
                    <a:alpha val="43137"/>
                  </a:srgbClr>
                </a:outerShdw>
              </a:effectLst>
              <a:latin typeface="Bookman Old Style" panose="02050604050505020204" pitchFamily="18" charset="0"/>
              <a:ea typeface="Calibri" panose="020F0502020204030204" pitchFamily="34" charset="0"/>
              <a:cs typeface="Times New Roman" panose="02020603050405020304" pitchFamily="18" charset="0"/>
            </a:endParaRPr>
          </a:p>
          <a:p>
            <a:pPr marL="342900" marR="0" lvl="0" indent="-342900" algn="just">
              <a:spcBef>
                <a:spcPts val="600"/>
              </a:spcBef>
              <a:spcAft>
                <a:spcPts val="600"/>
              </a:spcAft>
              <a:buSzPts val="1000"/>
              <a:buFont typeface="Symbol" panose="05050102010706020507" pitchFamily="18" charset="2"/>
              <a:buChar char=""/>
              <a:tabLst>
                <a:tab pos="457200" algn="l"/>
              </a:tabLst>
            </a:pPr>
            <a:r>
              <a:rPr lang="en-US" sz="2200" b="1" dirty="0">
                <a:effectLst>
                  <a:outerShdw blurRad="38100" dist="38100" dir="2700000" algn="tl">
                    <a:srgbClr val="000000">
                      <a:alpha val="43137"/>
                    </a:srgbClr>
                  </a:outerShdw>
                </a:effectLst>
                <a:latin typeface="Bookman Old Style" panose="02050604050505020204" pitchFamily="18" charset="0"/>
                <a:ea typeface="Calibri" panose="020F0502020204030204" pitchFamily="34" charset="0"/>
                <a:cs typeface="Calibri" panose="020F0502020204030204" pitchFamily="34" charset="0"/>
              </a:rPr>
              <a:t>Component 1 (Dr. Patrick </a:t>
            </a:r>
            <a:r>
              <a:rPr lang="en-US" sz="2200" b="1" dirty="0" err="1">
                <a:effectLst>
                  <a:outerShdw blurRad="38100" dist="38100" dir="2700000" algn="tl">
                    <a:srgbClr val="000000">
                      <a:alpha val="43137"/>
                    </a:srgbClr>
                  </a:outerShdw>
                </a:effectLst>
                <a:latin typeface="Bookman Old Style" panose="02050604050505020204" pitchFamily="18" charset="0"/>
                <a:ea typeface="Calibri" panose="020F0502020204030204" pitchFamily="34" charset="0"/>
                <a:cs typeface="Calibri" panose="020F0502020204030204" pitchFamily="34" charset="0"/>
              </a:rPr>
              <a:t>Maada</a:t>
            </a:r>
            <a:r>
              <a:rPr lang="en-US" sz="2200" b="1" dirty="0">
                <a:effectLst>
                  <a:outerShdw blurRad="38100" dist="38100" dir="2700000" algn="tl">
                    <a:srgbClr val="000000">
                      <a:alpha val="43137"/>
                    </a:srgbClr>
                  </a:outerShdw>
                </a:effectLst>
                <a:latin typeface="Bookman Old Style" panose="02050604050505020204" pitchFamily="18" charset="0"/>
                <a:ea typeface="Calibri" panose="020F0502020204030204" pitchFamily="34" charset="0"/>
                <a:cs typeface="Calibri" panose="020F0502020204030204" pitchFamily="34" charset="0"/>
              </a:rPr>
              <a:t> </a:t>
            </a:r>
            <a:r>
              <a:rPr lang="en-US" sz="2200" b="1" dirty="0" err="1">
                <a:effectLst>
                  <a:outerShdw blurRad="38100" dist="38100" dir="2700000" algn="tl">
                    <a:srgbClr val="000000">
                      <a:alpha val="43137"/>
                    </a:srgbClr>
                  </a:outerShdw>
                </a:effectLst>
                <a:latin typeface="Bookman Old Style" panose="02050604050505020204" pitchFamily="18" charset="0"/>
                <a:ea typeface="Calibri" panose="020F0502020204030204" pitchFamily="34" charset="0"/>
                <a:cs typeface="Calibri" panose="020F0502020204030204" pitchFamily="34" charset="0"/>
              </a:rPr>
              <a:t>Ngegba</a:t>
            </a:r>
            <a:r>
              <a:rPr lang="en-US" sz="2200" b="1" dirty="0">
                <a:effectLst>
                  <a:outerShdw blurRad="38100" dist="38100" dir="2700000" algn="tl">
                    <a:srgbClr val="000000">
                      <a:alpha val="43137"/>
                    </a:srgbClr>
                  </a:outerShdw>
                </a:effectLst>
                <a:latin typeface="Bookman Old Style" panose="02050604050505020204" pitchFamily="18" charset="0"/>
                <a:ea typeface="Calibri" panose="020F0502020204030204" pitchFamily="34" charset="0"/>
                <a:cs typeface="Calibri" panose="020F0502020204030204" pitchFamily="34" charset="0"/>
              </a:rPr>
              <a:t>):</a:t>
            </a:r>
            <a:r>
              <a:rPr lang="en-US" sz="2200" dirty="0">
                <a:effectLst>
                  <a:outerShdw blurRad="38100" dist="38100" dir="2700000" algn="tl">
                    <a:srgbClr val="000000">
                      <a:alpha val="43137"/>
                    </a:srgbClr>
                  </a:outerShdw>
                </a:effectLst>
                <a:latin typeface="Bookman Old Style" panose="02050604050505020204" pitchFamily="18" charset="0"/>
                <a:ea typeface="Calibri" panose="020F0502020204030204" pitchFamily="34" charset="0"/>
                <a:cs typeface="Calibri" panose="020F0502020204030204" pitchFamily="34" charset="0"/>
              </a:rPr>
              <a:t> Focused on phytosanitary compliance, particularly aflatoxin mitigation in priority value chains, contributing to improved food safety and market access. </a:t>
            </a:r>
            <a:endParaRPr lang="en-US" sz="2200" dirty="0">
              <a:effectLst>
                <a:outerShdw blurRad="38100" dist="38100" dir="2700000" algn="tl">
                  <a:srgbClr val="000000">
                    <a:alpha val="43137"/>
                  </a:srgbClr>
                </a:outerShdw>
              </a:effectLst>
              <a:latin typeface="Bookman Old Style" panose="02050604050505020204" pitchFamily="18" charset="0"/>
              <a:ea typeface="Calibri" panose="020F0502020204030204" pitchFamily="34" charset="0"/>
              <a:cs typeface="Times New Roman" panose="02020603050405020304" pitchFamily="18" charset="0"/>
            </a:endParaRPr>
          </a:p>
          <a:p>
            <a:pPr marL="342900" marR="0" lvl="0" indent="-342900" algn="just">
              <a:spcBef>
                <a:spcPts val="600"/>
              </a:spcBef>
              <a:spcAft>
                <a:spcPts val="600"/>
              </a:spcAft>
              <a:buSzPts val="1000"/>
              <a:buFont typeface="Symbol" panose="05050102010706020507" pitchFamily="18" charset="2"/>
              <a:buChar char=""/>
              <a:tabLst>
                <a:tab pos="457200" algn="l"/>
              </a:tabLst>
            </a:pPr>
            <a:r>
              <a:rPr lang="en-US" sz="2200" b="1" dirty="0">
                <a:effectLst>
                  <a:outerShdw blurRad="38100" dist="38100" dir="2700000" algn="tl">
                    <a:srgbClr val="000000">
                      <a:alpha val="43137"/>
                    </a:srgbClr>
                  </a:outerShdw>
                </a:effectLst>
                <a:latin typeface="Bookman Old Style" panose="02050604050505020204" pitchFamily="18" charset="0"/>
                <a:ea typeface="Calibri" panose="020F0502020204030204" pitchFamily="34" charset="0"/>
                <a:cs typeface="Calibri" panose="020F0502020204030204" pitchFamily="34" charset="0"/>
              </a:rPr>
              <a:t>Component 2.1 (Dr. </a:t>
            </a:r>
            <a:r>
              <a:rPr lang="en-US" sz="2200" b="1" dirty="0" err="1">
                <a:effectLst>
                  <a:outerShdw blurRad="38100" dist="38100" dir="2700000" algn="tl">
                    <a:srgbClr val="000000">
                      <a:alpha val="43137"/>
                    </a:srgbClr>
                  </a:outerShdw>
                </a:effectLst>
                <a:latin typeface="Bookman Old Style" panose="02050604050505020204" pitchFamily="18" charset="0"/>
                <a:ea typeface="Calibri" panose="020F0502020204030204" pitchFamily="34" charset="0"/>
                <a:cs typeface="Calibri" panose="020F0502020204030204" pitchFamily="34" charset="0"/>
              </a:rPr>
              <a:t>Jebeh</a:t>
            </a:r>
            <a:r>
              <a:rPr lang="en-US" sz="2200" b="1" dirty="0">
                <a:effectLst>
                  <a:outerShdw blurRad="38100" dist="38100" dir="2700000" algn="tl">
                    <a:srgbClr val="000000">
                      <a:alpha val="43137"/>
                    </a:srgbClr>
                  </a:outerShdw>
                </a:effectLst>
                <a:latin typeface="Bookman Old Style" panose="02050604050505020204" pitchFamily="18" charset="0"/>
                <a:ea typeface="Calibri" panose="020F0502020204030204" pitchFamily="34" charset="0"/>
                <a:cs typeface="Calibri" panose="020F0502020204030204" pitchFamily="34" charset="0"/>
              </a:rPr>
              <a:t> Samba Barka):</a:t>
            </a:r>
            <a:r>
              <a:rPr lang="en-US" sz="2200" dirty="0">
                <a:effectLst>
                  <a:outerShdw blurRad="38100" dist="38100" dir="2700000" algn="tl">
                    <a:srgbClr val="000000">
                      <a:alpha val="43137"/>
                    </a:srgbClr>
                  </a:outerShdw>
                </a:effectLst>
                <a:latin typeface="Bookman Old Style" panose="02050604050505020204" pitchFamily="18" charset="0"/>
                <a:ea typeface="Calibri" panose="020F0502020204030204" pitchFamily="34" charset="0"/>
                <a:cs typeface="Calibri" panose="020F0502020204030204" pitchFamily="34" charset="0"/>
              </a:rPr>
              <a:t> Highlighted progress in developing a commercially viable cassava seed system through private sector engagement and seed certification mechanisms. </a:t>
            </a:r>
            <a:endParaRPr lang="en-US" sz="2200" dirty="0">
              <a:effectLst>
                <a:outerShdw blurRad="38100" dist="38100" dir="2700000" algn="tl">
                  <a:srgbClr val="000000">
                    <a:alpha val="43137"/>
                  </a:srgbClr>
                </a:outerShdw>
              </a:effectLst>
              <a:latin typeface="Bookman Old Style" panose="02050604050505020204" pitchFamily="18" charset="0"/>
              <a:ea typeface="Calibri" panose="020F0502020204030204" pitchFamily="34" charset="0"/>
              <a:cs typeface="Times New Roman" panose="02020603050405020304" pitchFamily="18" charset="0"/>
            </a:endParaRPr>
          </a:p>
          <a:p>
            <a:pPr marL="342900" marR="0" lvl="0" indent="-342900" algn="just">
              <a:spcBef>
                <a:spcPts val="600"/>
              </a:spcBef>
              <a:spcAft>
                <a:spcPts val="600"/>
              </a:spcAft>
              <a:buSzPts val="1000"/>
              <a:buFont typeface="Symbol" panose="05050102010706020507" pitchFamily="18" charset="2"/>
              <a:buChar char=""/>
              <a:tabLst>
                <a:tab pos="457200" algn="l"/>
              </a:tabLst>
            </a:pPr>
            <a:r>
              <a:rPr lang="en-US" sz="2200" b="1" dirty="0">
                <a:effectLst>
                  <a:outerShdw blurRad="38100" dist="38100" dir="2700000" algn="tl">
                    <a:srgbClr val="000000">
                      <a:alpha val="43137"/>
                    </a:srgbClr>
                  </a:outerShdw>
                </a:effectLst>
                <a:latin typeface="Bookman Old Style" panose="02050604050505020204" pitchFamily="18" charset="0"/>
                <a:ea typeface="Calibri" panose="020F0502020204030204" pitchFamily="34" charset="0"/>
                <a:cs typeface="Calibri" panose="020F0502020204030204" pitchFamily="34" charset="0"/>
              </a:rPr>
              <a:t>Component 2.2 (Mr. </a:t>
            </a:r>
            <a:r>
              <a:rPr lang="en-US" sz="2200" b="1" dirty="0" err="1">
                <a:effectLst>
                  <a:outerShdw blurRad="38100" dist="38100" dir="2700000" algn="tl">
                    <a:srgbClr val="000000">
                      <a:alpha val="43137"/>
                    </a:srgbClr>
                  </a:outerShdw>
                </a:effectLst>
                <a:latin typeface="Bookman Old Style" panose="02050604050505020204" pitchFamily="18" charset="0"/>
                <a:ea typeface="Calibri" panose="020F0502020204030204" pitchFamily="34" charset="0"/>
                <a:cs typeface="Calibri" panose="020F0502020204030204" pitchFamily="34" charset="0"/>
              </a:rPr>
              <a:t>Keiwoma</a:t>
            </a:r>
            <a:r>
              <a:rPr lang="en-US" sz="2200" b="1" dirty="0">
                <a:effectLst>
                  <a:outerShdw blurRad="38100" dist="38100" dir="2700000" algn="tl">
                    <a:srgbClr val="000000">
                      <a:alpha val="43137"/>
                    </a:srgbClr>
                  </a:outerShdw>
                </a:effectLst>
                <a:latin typeface="Bookman Old Style" panose="02050604050505020204" pitchFamily="18" charset="0"/>
                <a:ea typeface="Calibri" panose="020F0502020204030204" pitchFamily="34" charset="0"/>
                <a:cs typeface="Calibri" panose="020F0502020204030204" pitchFamily="34" charset="0"/>
              </a:rPr>
              <a:t> Mark </a:t>
            </a:r>
            <a:r>
              <a:rPr lang="en-US" sz="2200" b="1" dirty="0" err="1">
                <a:effectLst>
                  <a:outerShdw blurRad="38100" dist="38100" dir="2700000" algn="tl">
                    <a:srgbClr val="000000">
                      <a:alpha val="43137"/>
                    </a:srgbClr>
                  </a:outerShdw>
                </a:effectLst>
                <a:latin typeface="Bookman Old Style" panose="02050604050505020204" pitchFamily="18" charset="0"/>
                <a:ea typeface="Calibri" panose="020F0502020204030204" pitchFamily="34" charset="0"/>
                <a:cs typeface="Calibri" panose="020F0502020204030204" pitchFamily="34" charset="0"/>
              </a:rPr>
              <a:t>Yila</a:t>
            </a:r>
            <a:r>
              <a:rPr lang="en-US" sz="2200" b="1" dirty="0">
                <a:effectLst>
                  <a:outerShdw blurRad="38100" dist="38100" dir="2700000" algn="tl">
                    <a:srgbClr val="000000">
                      <a:alpha val="43137"/>
                    </a:srgbClr>
                  </a:outerShdw>
                </a:effectLst>
                <a:latin typeface="Bookman Old Style" panose="02050604050505020204" pitchFamily="18" charset="0"/>
                <a:ea typeface="Calibri" panose="020F0502020204030204" pitchFamily="34" charset="0"/>
                <a:cs typeface="Calibri" panose="020F0502020204030204" pitchFamily="34" charset="0"/>
              </a:rPr>
              <a:t> &amp; Dr. Martha S.E. Williams-</a:t>
            </a:r>
            <a:r>
              <a:rPr lang="en-US" sz="2200" b="1" dirty="0" err="1">
                <a:effectLst>
                  <a:outerShdw blurRad="38100" dist="38100" dir="2700000" algn="tl">
                    <a:srgbClr val="000000">
                      <a:alpha val="43137"/>
                    </a:srgbClr>
                  </a:outerShdw>
                </a:effectLst>
                <a:latin typeface="Bookman Old Style" panose="02050604050505020204" pitchFamily="18" charset="0"/>
                <a:ea typeface="Calibri" panose="020F0502020204030204" pitchFamily="34" charset="0"/>
                <a:cs typeface="Calibri" panose="020F0502020204030204" pitchFamily="34" charset="0"/>
              </a:rPr>
              <a:t>Ngegba</a:t>
            </a:r>
            <a:r>
              <a:rPr lang="en-US" sz="2200" b="1" dirty="0">
                <a:effectLst>
                  <a:outerShdw blurRad="38100" dist="38100" dir="2700000" algn="tl">
                    <a:srgbClr val="000000">
                      <a:alpha val="43137"/>
                    </a:srgbClr>
                  </a:outerShdw>
                </a:effectLst>
                <a:latin typeface="Bookman Old Style" panose="02050604050505020204" pitchFamily="18" charset="0"/>
                <a:ea typeface="Calibri" panose="020F0502020204030204" pitchFamily="34" charset="0"/>
                <a:cs typeface="Calibri" panose="020F0502020204030204" pitchFamily="34" charset="0"/>
              </a:rPr>
              <a:t>):</a:t>
            </a:r>
            <a:r>
              <a:rPr lang="en-US" sz="2200" dirty="0">
                <a:effectLst>
                  <a:outerShdw blurRad="38100" dist="38100" dir="2700000" algn="tl">
                    <a:srgbClr val="000000">
                      <a:alpha val="43137"/>
                    </a:srgbClr>
                  </a:outerShdw>
                </a:effectLst>
                <a:latin typeface="Bookman Old Style" panose="02050604050505020204" pitchFamily="18" charset="0"/>
                <a:ea typeface="Calibri" panose="020F0502020204030204" pitchFamily="34" charset="0"/>
                <a:cs typeface="Calibri" panose="020F0502020204030204" pitchFamily="34" charset="0"/>
              </a:rPr>
              <a:t> Covered soybean value chain development and the establishment of food consumption and micronutrient databases to inform nutrition-sensitive agriculture. </a:t>
            </a:r>
            <a:endParaRPr lang="en-US" sz="2200" dirty="0">
              <a:effectLst>
                <a:outerShdw blurRad="38100" dist="38100" dir="2700000" algn="tl">
                  <a:srgbClr val="000000">
                    <a:alpha val="43137"/>
                  </a:srgbClr>
                </a:outerShdw>
              </a:effectLst>
              <a:latin typeface="Bookman Old Style" panose="02050604050505020204" pitchFamily="18" charset="0"/>
              <a:ea typeface="Calibri" panose="020F0502020204030204" pitchFamily="34" charset="0"/>
              <a:cs typeface="Times New Roman" panose="02020603050405020304" pitchFamily="18" charset="0"/>
            </a:endParaRPr>
          </a:p>
          <a:p>
            <a:pPr marL="342900" marR="0" lvl="0" indent="-342900" algn="just">
              <a:spcBef>
                <a:spcPts val="600"/>
              </a:spcBef>
              <a:spcAft>
                <a:spcPts val="600"/>
              </a:spcAft>
              <a:buSzPts val="1000"/>
              <a:buFont typeface="Symbol" panose="05050102010706020507" pitchFamily="18" charset="2"/>
              <a:buChar char=""/>
              <a:tabLst>
                <a:tab pos="457200" algn="l"/>
              </a:tabLst>
            </a:pPr>
            <a:r>
              <a:rPr lang="en-US" sz="2200" b="1" dirty="0">
                <a:effectLst>
                  <a:outerShdw blurRad="38100" dist="38100" dir="2700000" algn="tl">
                    <a:srgbClr val="000000">
                      <a:alpha val="43137"/>
                    </a:srgbClr>
                  </a:outerShdw>
                </a:effectLst>
                <a:latin typeface="Bookman Old Style" panose="02050604050505020204" pitchFamily="18" charset="0"/>
                <a:ea typeface="Calibri" panose="020F0502020204030204" pitchFamily="34" charset="0"/>
                <a:cs typeface="Calibri" panose="020F0502020204030204" pitchFamily="34" charset="0"/>
              </a:rPr>
              <a:t>Component 3 (Dr. Frederick </a:t>
            </a:r>
            <a:r>
              <a:rPr lang="en-US" sz="2200" b="1" dirty="0" err="1">
                <a:effectLst>
                  <a:outerShdw blurRad="38100" dist="38100" dir="2700000" algn="tl">
                    <a:srgbClr val="000000">
                      <a:alpha val="43137"/>
                    </a:srgbClr>
                  </a:outerShdw>
                </a:effectLst>
                <a:latin typeface="Bookman Old Style" panose="02050604050505020204" pitchFamily="18" charset="0"/>
                <a:ea typeface="Calibri" panose="020F0502020204030204" pitchFamily="34" charset="0"/>
                <a:cs typeface="Calibri" panose="020F0502020204030204" pitchFamily="34" charset="0"/>
              </a:rPr>
              <a:t>Kobba</a:t>
            </a:r>
            <a:r>
              <a:rPr lang="en-US" sz="2200" b="1" dirty="0">
                <a:effectLst>
                  <a:outerShdw blurRad="38100" dist="38100" dir="2700000" algn="tl">
                    <a:srgbClr val="000000">
                      <a:alpha val="43137"/>
                    </a:srgbClr>
                  </a:outerShdw>
                </a:effectLst>
                <a:latin typeface="Bookman Old Style" panose="02050604050505020204" pitchFamily="18" charset="0"/>
                <a:ea typeface="Calibri" panose="020F0502020204030204" pitchFamily="34" charset="0"/>
                <a:cs typeface="Calibri" panose="020F0502020204030204" pitchFamily="34" charset="0"/>
              </a:rPr>
              <a:t>):</a:t>
            </a:r>
            <a:r>
              <a:rPr lang="en-US" sz="2200" dirty="0">
                <a:effectLst>
                  <a:outerShdw blurRad="38100" dist="38100" dir="2700000" algn="tl">
                    <a:srgbClr val="000000">
                      <a:alpha val="43137"/>
                    </a:srgbClr>
                  </a:outerShdw>
                </a:effectLst>
                <a:latin typeface="Bookman Old Style" panose="02050604050505020204" pitchFamily="18" charset="0"/>
                <a:ea typeface="Calibri" panose="020F0502020204030204" pitchFamily="34" charset="0"/>
                <a:cs typeface="Calibri" panose="020F0502020204030204" pitchFamily="34" charset="0"/>
              </a:rPr>
              <a:t> Focused on farmer empowerment through training, extension services, and capacity-building initiatives aimed at improving productivity and adoption of technologies. </a:t>
            </a:r>
            <a:endParaRPr lang="en-US" sz="2200" dirty="0">
              <a:effectLst>
                <a:outerShdw blurRad="38100" dist="38100" dir="2700000" algn="tl">
                  <a:srgbClr val="000000">
                    <a:alpha val="43137"/>
                  </a:srgbClr>
                </a:outerShdw>
              </a:effectLst>
              <a:latin typeface="Bookman Old Style" panose="02050604050505020204" pitchFamily="18" charset="0"/>
              <a:ea typeface="Calibri" panose="020F0502020204030204" pitchFamily="34" charset="0"/>
              <a:cs typeface="Times New Roman" panose="02020603050405020304" pitchFamily="18" charset="0"/>
            </a:endParaRPr>
          </a:p>
          <a:p>
            <a:pPr marL="342900" indent="-342900">
              <a:buFont typeface="Arial" panose="020B0604020202020204" pitchFamily="34" charset="0"/>
              <a:buChar char="•"/>
            </a:pPr>
            <a:r>
              <a:rPr lang="en-US" sz="2200" b="1" dirty="0">
                <a:effectLst>
                  <a:outerShdw blurRad="38100" dist="38100" dir="2700000" algn="tl">
                    <a:srgbClr val="000000">
                      <a:alpha val="43137"/>
                    </a:srgbClr>
                  </a:outerShdw>
                </a:effectLst>
                <a:latin typeface="Bookman Old Style" panose="02050604050505020204" pitchFamily="18" charset="0"/>
                <a:ea typeface="Calibri" panose="020F0502020204030204" pitchFamily="34" charset="0"/>
                <a:cs typeface="Calibri" panose="020F0502020204030204" pitchFamily="34" charset="0"/>
              </a:rPr>
              <a:t>Soils Research Team (Dr. Conteh):</a:t>
            </a:r>
            <a:r>
              <a:rPr lang="en-US" sz="2200" dirty="0">
                <a:effectLst>
                  <a:outerShdw blurRad="38100" dist="38100" dir="2700000" algn="tl">
                    <a:srgbClr val="000000">
                      <a:alpha val="43137"/>
                    </a:srgbClr>
                  </a:outerShdw>
                </a:effectLst>
                <a:latin typeface="Bookman Old Style" panose="02050604050505020204" pitchFamily="18" charset="0"/>
                <a:ea typeface="Calibri" panose="020F0502020204030204" pitchFamily="34" charset="0"/>
                <a:cs typeface="Calibri" panose="020F0502020204030204" pitchFamily="34" charset="0"/>
              </a:rPr>
              <a:t> Presented findings from fertilizer trials and liming studies, providing evidence-based recommendations for soil fertility management. </a:t>
            </a:r>
            <a:endParaRPr lang="en-US" sz="2200" dirty="0">
              <a:effectLst>
                <a:outerShdw blurRad="38100" dist="38100" dir="2700000" algn="tl">
                  <a:srgbClr val="000000">
                    <a:alpha val="43137"/>
                  </a:srgbClr>
                </a:outerShdw>
              </a:effectLst>
              <a:latin typeface="Bookman Old Style" panose="02050604050505020204" pitchFamily="18" charset="0"/>
            </a:endParaRPr>
          </a:p>
        </p:txBody>
      </p:sp>
    </p:spTree>
    <p:extLst>
      <p:ext uri="{BB962C8B-B14F-4D97-AF65-F5344CB8AC3E}">
        <p14:creationId xmlns:p14="http://schemas.microsoft.com/office/powerpoint/2010/main" val="85392395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anim calcmode="lin" valueType="num">
                                      <p:cBhvr>
                                        <p:cTn id="7"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8" dur="5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9" dur="500"/>
                                        <p:tgtEl>
                                          <p:spTgt spid="3">
                                            <p:txEl>
                                              <p:pRg st="5" end="5"/>
                                            </p:txEl>
                                          </p:spTgt>
                                        </p:tgtEl>
                                      </p:cBhvr>
                                    </p:animEffect>
                                  </p:childTnLst>
                                </p:cTn>
                              </p:par>
                              <p:par>
                                <p:cTn id="10" presetID="53" presetClass="entr" presetSubtype="16" fill="hold" nodeType="withEffect">
                                  <p:stCondLst>
                                    <p:cond delay="0"/>
                                  </p:stCondLst>
                                  <p:childTnLst>
                                    <p:set>
                                      <p:cBhvr>
                                        <p:cTn id="11" dur="1" fill="hold">
                                          <p:stCondLst>
                                            <p:cond delay="0"/>
                                          </p:stCondLst>
                                        </p:cTn>
                                        <p:tgtEl>
                                          <p:spTgt spid="3">
                                            <p:txEl>
                                              <p:pRg st="6" end="6"/>
                                            </p:txEl>
                                          </p:spTgt>
                                        </p:tgtEl>
                                        <p:attrNameLst>
                                          <p:attrName>style.visibility</p:attrName>
                                        </p:attrNameLst>
                                      </p:cBhvr>
                                      <p:to>
                                        <p:strVal val="visible"/>
                                      </p:to>
                                    </p:set>
                                    <p:anim calcmode="lin" valueType="num">
                                      <p:cBhvr>
                                        <p:cTn id="12" dur="500" fill="hold"/>
                                        <p:tgtEl>
                                          <p:spTgt spid="3">
                                            <p:txEl>
                                              <p:pRg st="6" end="6"/>
                                            </p:txEl>
                                          </p:spTgt>
                                        </p:tgtEl>
                                        <p:attrNameLst>
                                          <p:attrName>ppt_w</p:attrName>
                                        </p:attrNameLst>
                                      </p:cBhvr>
                                      <p:tavLst>
                                        <p:tav tm="0">
                                          <p:val>
                                            <p:fltVal val="0"/>
                                          </p:val>
                                        </p:tav>
                                        <p:tav tm="100000">
                                          <p:val>
                                            <p:strVal val="#ppt_w"/>
                                          </p:val>
                                        </p:tav>
                                      </p:tavLst>
                                    </p:anim>
                                    <p:anim calcmode="lin" valueType="num">
                                      <p:cBhvr>
                                        <p:cTn id="13" dur="500" fill="hold"/>
                                        <p:tgtEl>
                                          <p:spTgt spid="3">
                                            <p:txEl>
                                              <p:pRg st="6" end="6"/>
                                            </p:txEl>
                                          </p:spTgt>
                                        </p:tgtEl>
                                        <p:attrNameLst>
                                          <p:attrName>ppt_h</p:attrName>
                                        </p:attrNameLst>
                                      </p:cBhvr>
                                      <p:tavLst>
                                        <p:tav tm="0">
                                          <p:val>
                                            <p:fltVal val="0"/>
                                          </p:val>
                                        </p:tav>
                                        <p:tav tm="100000">
                                          <p:val>
                                            <p:strVal val="#ppt_h"/>
                                          </p:val>
                                        </p:tav>
                                      </p:tavLst>
                                    </p:anim>
                                    <p:animEffect transition="in" filter="fade">
                                      <p:cBhvr>
                                        <p:cTn id="14"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770575B-A3D1-44AE-9208-1B65D7D3C312}"/>
              </a:ext>
            </a:extLst>
          </p:cNvPr>
          <p:cNvSpPr txBox="1"/>
          <p:nvPr/>
        </p:nvSpPr>
        <p:spPr>
          <a:xfrm>
            <a:off x="1145406" y="8899"/>
            <a:ext cx="10693668" cy="4493538"/>
          </a:xfrm>
          <a:prstGeom prst="rect">
            <a:avLst/>
          </a:prstGeom>
          <a:noFill/>
        </p:spPr>
        <p:txBody>
          <a:bodyPr wrap="square">
            <a:spAutoFit/>
          </a:bodyPr>
          <a:lstStyle/>
          <a:p>
            <a:pPr marL="0" marR="0" algn="ctr">
              <a:spcBef>
                <a:spcPts val="600"/>
              </a:spcBef>
              <a:spcAft>
                <a:spcPts val="600"/>
              </a:spcAft>
            </a:pPr>
            <a:r>
              <a:rPr lang="en-US" sz="2400" b="1" dirty="0">
                <a:solidFill>
                  <a:srgbClr val="0070C0"/>
                </a:solidFill>
                <a:effectLst>
                  <a:outerShdw blurRad="38100" dist="38100" dir="2700000" algn="tl">
                    <a:srgbClr val="000000">
                      <a:alpha val="43137"/>
                    </a:srgbClr>
                  </a:outerShdw>
                </a:effectLst>
                <a:latin typeface="Arial Narrow" panose="020B0606020202030204" pitchFamily="34" charset="0"/>
                <a:ea typeface="Calibri" panose="020F0502020204030204" pitchFamily="34" charset="0"/>
                <a:cs typeface="Calibri" panose="020F0502020204030204" pitchFamily="34" charset="0"/>
              </a:rPr>
              <a:t>Key Outcomes</a:t>
            </a:r>
            <a:endParaRPr lang="en-US" sz="2400" dirty="0">
              <a:solidFill>
                <a:srgbClr val="0070C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p>
            <a:pPr marL="0" marR="0" algn="just">
              <a:spcBef>
                <a:spcPts val="600"/>
              </a:spcBef>
              <a:spcAft>
                <a:spcPts val="600"/>
              </a:spcAft>
            </a:pPr>
            <a:r>
              <a:rPr lang="en-US" sz="2400" dirty="0">
                <a:effectLst>
                  <a:outerShdw blurRad="38100" dist="38100" dir="2700000" algn="tl">
                    <a:srgbClr val="000000">
                      <a:alpha val="43137"/>
                    </a:srgbClr>
                  </a:outerShdw>
                </a:effectLst>
                <a:latin typeface="Bookman Old Style" panose="02050604050505020204" pitchFamily="18" charset="0"/>
                <a:ea typeface="Calibri" panose="020F0502020204030204" pitchFamily="34" charset="0"/>
                <a:cs typeface="Calibri" panose="020F0502020204030204" pitchFamily="34" charset="0"/>
              </a:rPr>
              <a:t>The conference achieved several significant outcomes:</a:t>
            </a:r>
            <a:endParaRPr lang="en-US" sz="2400" dirty="0">
              <a:effectLst>
                <a:outerShdw blurRad="38100" dist="38100" dir="2700000" algn="tl">
                  <a:srgbClr val="000000">
                    <a:alpha val="43137"/>
                  </a:srgbClr>
                </a:outerShdw>
              </a:effectLst>
              <a:latin typeface="Bookman Old Style" panose="02050604050505020204" pitchFamily="18" charset="0"/>
              <a:ea typeface="Calibri" panose="020F0502020204030204" pitchFamily="34" charset="0"/>
              <a:cs typeface="Times New Roman" panose="02020603050405020304" pitchFamily="18" charset="0"/>
            </a:endParaRPr>
          </a:p>
          <a:p>
            <a:pPr marR="0" lvl="0" algn="just">
              <a:spcBef>
                <a:spcPts val="600"/>
              </a:spcBef>
              <a:spcAft>
                <a:spcPts val="600"/>
              </a:spcAft>
              <a:tabLst>
                <a:tab pos="457200" algn="l"/>
              </a:tabLst>
            </a:pPr>
            <a:endParaRPr lang="en-US" sz="2400" dirty="0">
              <a:effectLst>
                <a:outerShdw blurRad="38100" dist="38100" dir="2700000" algn="tl">
                  <a:srgbClr val="000000">
                    <a:alpha val="43137"/>
                  </a:srgbClr>
                </a:outerShdw>
              </a:effectLst>
              <a:latin typeface="Bookman Old Style" panose="02050604050505020204" pitchFamily="18" charset="0"/>
              <a:ea typeface="Calibri" panose="020F0502020204030204" pitchFamily="34" charset="0"/>
              <a:cs typeface="Calibri" panose="020F0502020204030204" pitchFamily="34" charset="0"/>
            </a:endParaRPr>
          </a:p>
          <a:p>
            <a:pPr marR="0" lvl="0" algn="just">
              <a:spcBef>
                <a:spcPts val="600"/>
              </a:spcBef>
              <a:spcAft>
                <a:spcPts val="600"/>
              </a:spcAft>
              <a:tabLst>
                <a:tab pos="457200" algn="l"/>
              </a:tabLst>
            </a:pPr>
            <a:endParaRPr lang="en-US" sz="2400" dirty="0">
              <a:effectLst>
                <a:outerShdw blurRad="38100" dist="38100" dir="2700000" algn="tl">
                  <a:srgbClr val="000000">
                    <a:alpha val="43137"/>
                  </a:srgbClr>
                </a:outerShdw>
              </a:effectLst>
              <a:latin typeface="Bookman Old Style" panose="02050604050505020204" pitchFamily="18" charset="0"/>
              <a:ea typeface="Calibri" panose="020F0502020204030204" pitchFamily="34" charset="0"/>
              <a:cs typeface="Calibri" panose="020F0502020204030204" pitchFamily="34" charset="0"/>
            </a:endParaRPr>
          </a:p>
          <a:p>
            <a:pPr marR="0" lvl="0" algn="just">
              <a:spcBef>
                <a:spcPts val="600"/>
              </a:spcBef>
              <a:spcAft>
                <a:spcPts val="600"/>
              </a:spcAft>
              <a:tabLst>
                <a:tab pos="457200" algn="l"/>
              </a:tabLst>
            </a:pPr>
            <a:r>
              <a:rPr lang="en-US" sz="2400" dirty="0">
                <a:effectLst>
                  <a:outerShdw blurRad="38100" dist="38100" dir="2700000" algn="tl">
                    <a:srgbClr val="000000">
                      <a:alpha val="43137"/>
                    </a:srgbClr>
                  </a:outerShdw>
                </a:effectLst>
                <a:latin typeface="Bookman Old Style" panose="02050604050505020204" pitchFamily="18" charset="0"/>
                <a:ea typeface="Calibri" panose="020F0502020204030204" pitchFamily="34" charset="0"/>
                <a:cs typeface="Calibri" panose="020F0502020204030204" pitchFamily="34" charset="0"/>
              </a:rPr>
              <a:t>Stakeholders identified high-potential initiatives for scaling and funding, including: </a:t>
            </a:r>
            <a:endParaRPr lang="en-US" sz="2400" dirty="0">
              <a:effectLst>
                <a:outerShdw blurRad="38100" dist="38100" dir="2700000" algn="tl">
                  <a:srgbClr val="000000">
                    <a:alpha val="43137"/>
                  </a:srgbClr>
                </a:outerShdw>
              </a:effectLst>
              <a:latin typeface="Bookman Old Style" panose="02050604050505020204" pitchFamily="18" charset="0"/>
              <a:ea typeface="Calibri" panose="020F0502020204030204" pitchFamily="34" charset="0"/>
              <a:cs typeface="Times New Roman" panose="02020603050405020304" pitchFamily="18" charset="0"/>
            </a:endParaRPr>
          </a:p>
          <a:p>
            <a:pPr marL="742950" marR="0" lvl="1" indent="-285750" algn="just">
              <a:spcBef>
                <a:spcPts val="600"/>
              </a:spcBef>
              <a:spcAft>
                <a:spcPts val="600"/>
              </a:spcAft>
              <a:buSzPts val="1000"/>
              <a:buFont typeface="Courier New" panose="02070309020205020404" pitchFamily="49" charset="0"/>
              <a:buChar char="o"/>
              <a:tabLst>
                <a:tab pos="914400" algn="l"/>
              </a:tabLst>
            </a:pPr>
            <a:r>
              <a:rPr lang="en-US" sz="2400" dirty="0">
                <a:effectLst>
                  <a:outerShdw blurRad="38100" dist="38100" dir="2700000" algn="tl">
                    <a:srgbClr val="000000">
                      <a:alpha val="43137"/>
                    </a:srgbClr>
                  </a:outerShdw>
                </a:effectLst>
                <a:latin typeface="Bookman Old Style" panose="02050604050505020204" pitchFamily="18" charset="0"/>
                <a:ea typeface="Calibri" panose="020F0502020204030204" pitchFamily="34" charset="0"/>
                <a:cs typeface="Calibri" panose="020F0502020204030204" pitchFamily="34" charset="0"/>
              </a:rPr>
              <a:t>Expansion of biogas technologies </a:t>
            </a:r>
            <a:endParaRPr lang="en-US" sz="2400" dirty="0">
              <a:effectLst>
                <a:outerShdw blurRad="38100" dist="38100" dir="2700000" algn="tl">
                  <a:srgbClr val="000000">
                    <a:alpha val="43137"/>
                  </a:srgbClr>
                </a:outerShdw>
              </a:effectLst>
              <a:latin typeface="Bookman Old Style" panose="02050604050505020204" pitchFamily="18" charset="0"/>
              <a:ea typeface="Calibri" panose="020F0502020204030204" pitchFamily="34" charset="0"/>
              <a:cs typeface="Times New Roman" panose="02020603050405020304" pitchFamily="18" charset="0"/>
            </a:endParaRPr>
          </a:p>
          <a:p>
            <a:pPr marL="742950" marR="0" lvl="1" indent="-285750" algn="just">
              <a:spcBef>
                <a:spcPts val="600"/>
              </a:spcBef>
              <a:spcAft>
                <a:spcPts val="600"/>
              </a:spcAft>
              <a:buSzPts val="1000"/>
              <a:buFont typeface="Courier New" panose="02070309020205020404" pitchFamily="49" charset="0"/>
              <a:buChar char="o"/>
              <a:tabLst>
                <a:tab pos="914400" algn="l"/>
              </a:tabLst>
            </a:pPr>
            <a:r>
              <a:rPr lang="en-US" sz="2400" dirty="0">
                <a:effectLst>
                  <a:outerShdw blurRad="38100" dist="38100" dir="2700000" algn="tl">
                    <a:srgbClr val="000000">
                      <a:alpha val="43137"/>
                    </a:srgbClr>
                  </a:outerShdw>
                </a:effectLst>
                <a:latin typeface="Bookman Old Style" panose="02050604050505020204" pitchFamily="18" charset="0"/>
                <a:ea typeface="Calibri" panose="020F0502020204030204" pitchFamily="34" charset="0"/>
                <a:cs typeface="Calibri" panose="020F0502020204030204" pitchFamily="34" charset="0"/>
              </a:rPr>
              <a:t>Strengthening mycotoxin mitigation efforts </a:t>
            </a:r>
            <a:endParaRPr lang="en-US" sz="2400" dirty="0">
              <a:effectLst>
                <a:outerShdw blurRad="38100" dist="38100" dir="2700000" algn="tl">
                  <a:srgbClr val="000000">
                    <a:alpha val="43137"/>
                  </a:srgbClr>
                </a:outerShdw>
              </a:effectLst>
              <a:latin typeface="Bookman Old Style" panose="02050604050505020204" pitchFamily="18" charset="0"/>
              <a:ea typeface="Calibri" panose="020F0502020204030204" pitchFamily="34" charset="0"/>
              <a:cs typeface="Times New Roman" panose="02020603050405020304" pitchFamily="18" charset="0"/>
            </a:endParaRPr>
          </a:p>
          <a:p>
            <a:pPr marL="742950" marR="0" lvl="1" indent="-285750" algn="just">
              <a:spcBef>
                <a:spcPts val="600"/>
              </a:spcBef>
              <a:spcAft>
                <a:spcPts val="600"/>
              </a:spcAft>
              <a:buSzPts val="1000"/>
              <a:buFont typeface="Courier New" panose="02070309020205020404" pitchFamily="49" charset="0"/>
              <a:buChar char="o"/>
              <a:tabLst>
                <a:tab pos="914400" algn="l"/>
              </a:tabLst>
            </a:pPr>
            <a:r>
              <a:rPr lang="en-US" sz="2400" dirty="0">
                <a:effectLst>
                  <a:outerShdw blurRad="38100" dist="38100" dir="2700000" algn="tl">
                    <a:srgbClr val="000000">
                      <a:alpha val="43137"/>
                    </a:srgbClr>
                  </a:outerShdw>
                </a:effectLst>
                <a:latin typeface="Bookman Old Style" panose="02050604050505020204" pitchFamily="18" charset="0"/>
                <a:ea typeface="Calibri" panose="020F0502020204030204" pitchFamily="34" charset="0"/>
                <a:cs typeface="Calibri" panose="020F0502020204030204" pitchFamily="34" charset="0"/>
              </a:rPr>
              <a:t>Commercialization of cassava seed systems </a:t>
            </a:r>
            <a:endParaRPr lang="en-US" sz="2400" dirty="0">
              <a:effectLst>
                <a:outerShdw blurRad="38100" dist="38100" dir="2700000" algn="tl">
                  <a:srgbClr val="000000">
                    <a:alpha val="43137"/>
                  </a:srgbClr>
                </a:outerShdw>
              </a:effectLst>
              <a:latin typeface="Bookman Old Style" panose="02050604050505020204" pitchFamily="18" charset="0"/>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37F3040F-A03A-4DC6-BF46-2D7D51FBB10C}"/>
              </a:ext>
            </a:extLst>
          </p:cNvPr>
          <p:cNvSpPr txBox="1"/>
          <p:nvPr/>
        </p:nvSpPr>
        <p:spPr>
          <a:xfrm>
            <a:off x="404261" y="6043946"/>
            <a:ext cx="11646568" cy="830997"/>
          </a:xfrm>
          <a:prstGeom prst="rect">
            <a:avLst/>
          </a:prstGeom>
          <a:noFill/>
        </p:spPr>
        <p:txBody>
          <a:bodyPr wrap="square">
            <a:spAutoFit/>
          </a:bodyPr>
          <a:lstStyle/>
          <a:p>
            <a:r>
              <a:rPr lang="en-US" sz="2400" dirty="0">
                <a:effectLst>
                  <a:outerShdw blurRad="38100" dist="38100" dir="2700000" algn="tl">
                    <a:srgbClr val="000000">
                      <a:alpha val="43137"/>
                    </a:srgbClr>
                  </a:outerShdw>
                </a:effectLst>
                <a:latin typeface="Bookman Old Style" panose="02050604050505020204" pitchFamily="18" charset="0"/>
                <a:ea typeface="Calibri" panose="020F0502020204030204" pitchFamily="34" charset="0"/>
                <a:cs typeface="Calibri" panose="020F0502020204030204" pitchFamily="34" charset="0"/>
              </a:rPr>
              <a:t>Dr. Adam </a:t>
            </a:r>
            <a:r>
              <a:rPr lang="en-US" sz="2400" dirty="0" err="1">
                <a:effectLst>
                  <a:outerShdw blurRad="38100" dist="38100" dir="2700000" algn="tl">
                    <a:srgbClr val="000000">
                      <a:alpha val="43137"/>
                    </a:srgbClr>
                  </a:outerShdw>
                </a:effectLst>
                <a:latin typeface="Bookman Old Style" panose="02050604050505020204" pitchFamily="18" charset="0"/>
                <a:ea typeface="Calibri" panose="020F0502020204030204" pitchFamily="34" charset="0"/>
                <a:cs typeface="Calibri" panose="020F0502020204030204" pitchFamily="34" charset="0"/>
              </a:rPr>
              <a:t>Sheka</a:t>
            </a:r>
            <a:r>
              <a:rPr lang="en-US" sz="2400" dirty="0">
                <a:effectLst>
                  <a:outerShdw blurRad="38100" dist="38100" dir="2700000" algn="tl">
                    <a:srgbClr val="000000">
                      <a:alpha val="43137"/>
                    </a:srgbClr>
                  </a:outerShdw>
                </a:effectLst>
                <a:latin typeface="Bookman Old Style" panose="02050604050505020204" pitchFamily="18" charset="0"/>
                <a:ea typeface="Calibri" panose="020F0502020204030204" pitchFamily="34" charset="0"/>
                <a:cs typeface="Calibri" panose="020F0502020204030204" pitchFamily="34" charset="0"/>
              </a:rPr>
              <a:t> Kanu delivered the closing remarks on behalf of SLARI management. </a:t>
            </a:r>
            <a:endParaRPr lang="en-US" sz="2400" dirty="0">
              <a:effectLst>
                <a:outerShdw blurRad="38100" dist="38100" dir="2700000" algn="tl">
                  <a:srgbClr val="000000">
                    <a:alpha val="43137"/>
                  </a:srgbClr>
                </a:outerShdw>
              </a:effectLst>
              <a:latin typeface="Bookman Old Style" panose="02050604050505020204" pitchFamily="18" charset="0"/>
            </a:endParaRPr>
          </a:p>
        </p:txBody>
      </p:sp>
    </p:spTree>
    <p:extLst>
      <p:ext uri="{BB962C8B-B14F-4D97-AF65-F5344CB8AC3E}">
        <p14:creationId xmlns:p14="http://schemas.microsoft.com/office/powerpoint/2010/main" val="3552215964"/>
      </p:ext>
    </p:extLst>
  </p:cSld>
  <p:clrMapOvr>
    <a:masterClrMapping/>
  </p:clrMapOvr>
  <p:transition spd="slow">
    <p:push dir="u"/>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ACAE42B-A604-43E9-B13E-61B0D0EAA78B}"/>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p:spPr>
      </p:pic>
    </p:spTree>
    <p:extLst>
      <p:ext uri="{BB962C8B-B14F-4D97-AF65-F5344CB8AC3E}">
        <p14:creationId xmlns:p14="http://schemas.microsoft.com/office/powerpoint/2010/main" val="27772000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3C8648D-7CEF-4B73-94D8-436450717222}"/>
              </a:ext>
            </a:extLst>
          </p:cNvPr>
          <p:cNvSpPr txBox="1"/>
          <p:nvPr/>
        </p:nvSpPr>
        <p:spPr>
          <a:xfrm>
            <a:off x="1617045" y="314410"/>
            <a:ext cx="9413507" cy="1140249"/>
          </a:xfrm>
          <a:prstGeom prst="rect">
            <a:avLst/>
          </a:prstGeom>
          <a:noFill/>
        </p:spPr>
        <p:txBody>
          <a:bodyPr wrap="square">
            <a:spAutoFit/>
          </a:bodyPr>
          <a:lstStyle/>
          <a:p>
            <a:pPr marL="0" marR="0" algn="ctr">
              <a:lnSpc>
                <a:spcPct val="150000"/>
              </a:lnSpc>
              <a:spcBef>
                <a:spcPts val="600"/>
              </a:spcBef>
              <a:spcAft>
                <a:spcPts val="600"/>
              </a:spcAft>
            </a:pPr>
            <a:r>
              <a:rPr lang="en-US" sz="2400" b="1" dirty="0">
                <a:solidFill>
                  <a:srgbClr val="0070C0"/>
                </a:solidFill>
                <a:effectLst/>
                <a:latin typeface="Arial Narrow" panose="020B0606020202030204" pitchFamily="34" charset="0"/>
                <a:ea typeface="Calibri" panose="020F0502020204030204" pitchFamily="34" charset="0"/>
                <a:cs typeface="Calibri" panose="020F0502020204030204" pitchFamily="34" charset="0"/>
              </a:rPr>
              <a:t>World Bank Mission Expresses Satisfaction with SLARI/IITA/FSRP Project Implementation</a:t>
            </a:r>
            <a:endParaRPr lang="en-US" sz="24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6F278C79-636D-4721-8E16-6C9E7CBA3F0E}"/>
              </a:ext>
            </a:extLst>
          </p:cNvPr>
          <p:cNvSpPr txBox="1"/>
          <p:nvPr/>
        </p:nvSpPr>
        <p:spPr>
          <a:xfrm>
            <a:off x="462013" y="1670438"/>
            <a:ext cx="5438274" cy="4893647"/>
          </a:xfrm>
          <a:prstGeom prst="rect">
            <a:avLst/>
          </a:prstGeom>
          <a:noFill/>
          <a:ln w="28575">
            <a:solidFill>
              <a:srgbClr val="C00000"/>
            </a:solidFill>
          </a:ln>
        </p:spPr>
        <p:txBody>
          <a:bodyPr wrap="square">
            <a:spAutoFit/>
          </a:bodyPr>
          <a:lstStyle/>
          <a:p>
            <a:pPr algn="just"/>
            <a:r>
              <a:rPr lang="en-US" sz="2400" dirty="0">
                <a:effectLst/>
                <a:latin typeface="Bookman Old Style" panose="02050604050505020204" pitchFamily="18" charset="0"/>
                <a:ea typeface="Calibri" panose="020F0502020204030204" pitchFamily="34" charset="0"/>
                <a:cs typeface="Calibri" panose="020F0502020204030204" pitchFamily="34" charset="0"/>
              </a:rPr>
              <a:t>On Saturday 17 January 2026, at Njala Agricultural Research Centre (</a:t>
            </a:r>
            <a:r>
              <a:rPr lang="en-US" sz="2400" b="1" dirty="0">
                <a:effectLst/>
                <a:latin typeface="Bookman Old Style" panose="02050604050505020204" pitchFamily="18" charset="0"/>
                <a:ea typeface="Calibri" panose="020F0502020204030204" pitchFamily="34" charset="0"/>
                <a:cs typeface="Calibri" panose="020F0502020204030204" pitchFamily="34" charset="0"/>
              </a:rPr>
              <a:t>NARC</a:t>
            </a:r>
            <a:r>
              <a:rPr lang="en-US" sz="2400" dirty="0">
                <a:effectLst/>
                <a:latin typeface="Bookman Old Style" panose="02050604050505020204" pitchFamily="18" charset="0"/>
                <a:ea typeface="Calibri" panose="020F0502020204030204" pitchFamily="34" charset="0"/>
                <a:cs typeface="Calibri" panose="020F0502020204030204" pitchFamily="34" charset="0"/>
              </a:rPr>
              <a:t>) conference hall, the World Bank team, headed by Dr Tunji </a:t>
            </a:r>
            <a:r>
              <a:rPr lang="en-US" sz="2400" dirty="0" err="1">
                <a:effectLst/>
                <a:latin typeface="Bookman Old Style" panose="02050604050505020204" pitchFamily="18" charset="0"/>
                <a:ea typeface="Calibri" panose="020F0502020204030204" pitchFamily="34" charset="0"/>
                <a:cs typeface="Calibri" panose="020F0502020204030204" pitchFamily="34" charset="0"/>
              </a:rPr>
              <a:t>Oredipe</a:t>
            </a:r>
            <a:r>
              <a:rPr lang="en-US" sz="2400" dirty="0">
                <a:effectLst/>
                <a:latin typeface="Bookman Old Style" panose="02050604050505020204" pitchFamily="18" charset="0"/>
                <a:ea typeface="Calibri" panose="020F0502020204030204" pitchFamily="34" charset="0"/>
                <a:cs typeface="Calibri" panose="020F0502020204030204" pitchFamily="34" charset="0"/>
              </a:rPr>
              <a:t>, expressed strong satisfaction with the progress and outcomes of the Food Systems Resilience Programme (</a:t>
            </a:r>
            <a:r>
              <a:rPr lang="en-US" sz="2400" b="1" dirty="0">
                <a:effectLst/>
                <a:latin typeface="Bookman Old Style" panose="02050604050505020204" pitchFamily="18" charset="0"/>
                <a:ea typeface="Calibri" panose="020F0502020204030204" pitchFamily="34" charset="0"/>
                <a:cs typeface="Calibri" panose="020F0502020204030204" pitchFamily="34" charset="0"/>
              </a:rPr>
              <a:t>FSRP</a:t>
            </a:r>
            <a:r>
              <a:rPr lang="en-US" sz="2400" dirty="0">
                <a:effectLst/>
                <a:latin typeface="Bookman Old Style" panose="02050604050505020204" pitchFamily="18" charset="0"/>
                <a:ea typeface="Calibri" panose="020F0502020204030204" pitchFamily="34" charset="0"/>
                <a:cs typeface="Calibri" panose="020F0502020204030204" pitchFamily="34" charset="0"/>
              </a:rPr>
              <a:t>) project implemented by Sierra Leone Agricultural Research Institute (</a:t>
            </a:r>
            <a:r>
              <a:rPr lang="en-US" sz="2400" b="1" dirty="0">
                <a:effectLst/>
                <a:latin typeface="Bookman Old Style" panose="02050604050505020204" pitchFamily="18" charset="0"/>
                <a:ea typeface="Calibri" panose="020F0502020204030204" pitchFamily="34" charset="0"/>
                <a:cs typeface="Calibri" panose="020F0502020204030204" pitchFamily="34" charset="0"/>
              </a:rPr>
              <a:t>SLARI)</a:t>
            </a:r>
            <a:r>
              <a:rPr lang="en-US" sz="2400" dirty="0">
                <a:effectLst/>
                <a:latin typeface="Bookman Old Style" panose="02050604050505020204" pitchFamily="18" charset="0"/>
                <a:ea typeface="Calibri" panose="020F0502020204030204" pitchFamily="34" charset="0"/>
                <a:cs typeface="Calibri" panose="020F0502020204030204" pitchFamily="34" charset="0"/>
              </a:rPr>
              <a:t> in collaboration with the International Institute of Tropical Agriculture (</a:t>
            </a:r>
            <a:r>
              <a:rPr lang="en-US" sz="2400" b="1" dirty="0">
                <a:effectLst/>
                <a:latin typeface="Bookman Old Style" panose="02050604050505020204" pitchFamily="18" charset="0"/>
                <a:ea typeface="Calibri" panose="020F0502020204030204" pitchFamily="34" charset="0"/>
                <a:cs typeface="Calibri" panose="020F0502020204030204" pitchFamily="34" charset="0"/>
              </a:rPr>
              <a:t>IITA</a:t>
            </a:r>
            <a:r>
              <a:rPr lang="en-US" sz="2400" dirty="0">
                <a:effectLst/>
                <a:latin typeface="Bookman Old Style" panose="02050604050505020204" pitchFamily="18" charset="0"/>
                <a:ea typeface="Calibri" panose="020F0502020204030204" pitchFamily="34" charset="0"/>
                <a:cs typeface="Calibri" panose="020F0502020204030204" pitchFamily="34" charset="0"/>
              </a:rPr>
              <a:t>).</a:t>
            </a:r>
            <a:endParaRPr lang="en-US" sz="2400" dirty="0">
              <a:latin typeface="Bookman Old Style" panose="02050604050505020204" pitchFamily="18" charset="0"/>
            </a:endParaRPr>
          </a:p>
        </p:txBody>
      </p:sp>
    </p:spTree>
    <p:extLst>
      <p:ext uri="{BB962C8B-B14F-4D97-AF65-F5344CB8AC3E}">
        <p14:creationId xmlns:p14="http://schemas.microsoft.com/office/powerpoint/2010/main" val="2263733532"/>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IITA_small-sienna.pn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76400" y="152400"/>
            <a:ext cx="1524000" cy="685800"/>
          </a:xfrm>
          <a:prstGeom prst="rect">
            <a:avLst/>
          </a:prstGeom>
          <a:noFill/>
        </p:spPr>
      </p:pic>
      <p:pic>
        <p:nvPicPr>
          <p:cNvPr id="9" name="Picture 8" descr="C:\Users\IT SUPPORT\Desktop\LOGOS\SL Gvt Logo.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525000" y="61192"/>
            <a:ext cx="990600" cy="838200"/>
          </a:xfrm>
          <a:prstGeom prst="rect">
            <a:avLst/>
          </a:prstGeom>
          <a:noFill/>
          <a:ln>
            <a:noFill/>
          </a:ln>
        </p:spPr>
      </p:pic>
      <p:pic>
        <p:nvPicPr>
          <p:cNvPr id="2" name="Picture 1">
            <a:extLst>
              <a:ext uri="{FF2B5EF4-FFF2-40B4-BE49-F238E27FC236}">
                <a16:creationId xmlns:a16="http://schemas.microsoft.com/office/drawing/2014/main" id="{943137DD-21B3-E57C-A3E9-E03734F6F442}"/>
              </a:ext>
            </a:extLst>
          </p:cNvPr>
          <p:cNvPicPr>
            <a:picLocks noChangeAspect="1"/>
          </p:cNvPicPr>
          <p:nvPr/>
        </p:nvPicPr>
        <p:blipFill>
          <a:blip r:embed="rId4"/>
          <a:stretch>
            <a:fillRect/>
          </a:stretch>
        </p:blipFill>
        <p:spPr>
          <a:xfrm>
            <a:off x="4648200" y="152400"/>
            <a:ext cx="3124200" cy="985214"/>
          </a:xfrm>
          <a:prstGeom prst="rect">
            <a:avLst/>
          </a:prstGeom>
        </p:spPr>
      </p:pic>
      <p:sp>
        <p:nvSpPr>
          <p:cNvPr id="10" name="TextBox 9">
            <a:extLst>
              <a:ext uri="{FF2B5EF4-FFF2-40B4-BE49-F238E27FC236}">
                <a16:creationId xmlns:a16="http://schemas.microsoft.com/office/drawing/2014/main" id="{DE39F4A6-0CB8-422F-8E7B-29556DF49D61}"/>
              </a:ext>
            </a:extLst>
          </p:cNvPr>
          <p:cNvSpPr txBox="1"/>
          <p:nvPr/>
        </p:nvSpPr>
        <p:spPr>
          <a:xfrm>
            <a:off x="411079" y="1137614"/>
            <a:ext cx="11598441" cy="3959738"/>
          </a:xfrm>
          <a:custGeom>
            <a:avLst/>
            <a:gdLst>
              <a:gd name="connsiteX0" fmla="*/ 0 w 11598441"/>
              <a:gd name="connsiteY0" fmla="*/ 0 h 3959738"/>
              <a:gd name="connsiteX1" fmla="*/ 811891 w 11598441"/>
              <a:gd name="connsiteY1" fmla="*/ 0 h 3959738"/>
              <a:gd name="connsiteX2" fmla="*/ 1391813 w 11598441"/>
              <a:gd name="connsiteY2" fmla="*/ 0 h 3959738"/>
              <a:gd name="connsiteX3" fmla="*/ 1739766 w 11598441"/>
              <a:gd name="connsiteY3" fmla="*/ 0 h 3959738"/>
              <a:gd name="connsiteX4" fmla="*/ 2087719 w 11598441"/>
              <a:gd name="connsiteY4" fmla="*/ 0 h 3959738"/>
              <a:gd name="connsiteX5" fmla="*/ 2899610 w 11598441"/>
              <a:gd name="connsiteY5" fmla="*/ 0 h 3959738"/>
              <a:gd name="connsiteX6" fmla="*/ 3711501 w 11598441"/>
              <a:gd name="connsiteY6" fmla="*/ 0 h 3959738"/>
              <a:gd name="connsiteX7" fmla="*/ 4407408 w 11598441"/>
              <a:gd name="connsiteY7" fmla="*/ 0 h 3959738"/>
              <a:gd name="connsiteX8" fmla="*/ 4755361 w 11598441"/>
              <a:gd name="connsiteY8" fmla="*/ 0 h 3959738"/>
              <a:gd name="connsiteX9" fmla="*/ 5451267 w 11598441"/>
              <a:gd name="connsiteY9" fmla="*/ 0 h 3959738"/>
              <a:gd name="connsiteX10" fmla="*/ 5683236 w 11598441"/>
              <a:gd name="connsiteY10" fmla="*/ 0 h 3959738"/>
              <a:gd name="connsiteX11" fmla="*/ 6495127 w 11598441"/>
              <a:gd name="connsiteY11" fmla="*/ 0 h 3959738"/>
              <a:gd name="connsiteX12" fmla="*/ 7191033 w 11598441"/>
              <a:gd name="connsiteY12" fmla="*/ 0 h 3959738"/>
              <a:gd name="connsiteX13" fmla="*/ 7538987 w 11598441"/>
              <a:gd name="connsiteY13" fmla="*/ 0 h 3959738"/>
              <a:gd name="connsiteX14" fmla="*/ 8350878 w 11598441"/>
              <a:gd name="connsiteY14" fmla="*/ 0 h 3959738"/>
              <a:gd name="connsiteX15" fmla="*/ 9162768 w 11598441"/>
              <a:gd name="connsiteY15" fmla="*/ 0 h 3959738"/>
              <a:gd name="connsiteX16" fmla="*/ 9742690 w 11598441"/>
              <a:gd name="connsiteY16" fmla="*/ 0 h 3959738"/>
              <a:gd name="connsiteX17" fmla="*/ 10322612 w 11598441"/>
              <a:gd name="connsiteY17" fmla="*/ 0 h 3959738"/>
              <a:gd name="connsiteX18" fmla="*/ 11598441 w 11598441"/>
              <a:gd name="connsiteY18" fmla="*/ 0 h 3959738"/>
              <a:gd name="connsiteX19" fmla="*/ 11598441 w 11598441"/>
              <a:gd name="connsiteY19" fmla="*/ 526079 h 3959738"/>
              <a:gd name="connsiteX20" fmla="*/ 11598441 w 11598441"/>
              <a:gd name="connsiteY20" fmla="*/ 1091756 h 3959738"/>
              <a:gd name="connsiteX21" fmla="*/ 11598441 w 11598441"/>
              <a:gd name="connsiteY21" fmla="*/ 1578238 h 3959738"/>
              <a:gd name="connsiteX22" fmla="*/ 11598441 w 11598441"/>
              <a:gd name="connsiteY22" fmla="*/ 2064721 h 3959738"/>
              <a:gd name="connsiteX23" fmla="*/ 11598441 w 11598441"/>
              <a:gd name="connsiteY23" fmla="*/ 2590800 h 3959738"/>
              <a:gd name="connsiteX24" fmla="*/ 11598441 w 11598441"/>
              <a:gd name="connsiteY24" fmla="*/ 3235672 h 3959738"/>
              <a:gd name="connsiteX25" fmla="*/ 11598441 w 11598441"/>
              <a:gd name="connsiteY25" fmla="*/ 3959738 h 3959738"/>
              <a:gd name="connsiteX26" fmla="*/ 11134503 w 11598441"/>
              <a:gd name="connsiteY26" fmla="*/ 3959738 h 3959738"/>
              <a:gd name="connsiteX27" fmla="*/ 10438597 w 11598441"/>
              <a:gd name="connsiteY27" fmla="*/ 3959738 h 3959738"/>
              <a:gd name="connsiteX28" fmla="*/ 9858675 w 11598441"/>
              <a:gd name="connsiteY28" fmla="*/ 3959738 h 3959738"/>
              <a:gd name="connsiteX29" fmla="*/ 9626706 w 11598441"/>
              <a:gd name="connsiteY29" fmla="*/ 3959738 h 3959738"/>
              <a:gd name="connsiteX30" fmla="*/ 8930800 w 11598441"/>
              <a:gd name="connsiteY30" fmla="*/ 3959738 h 3959738"/>
              <a:gd name="connsiteX31" fmla="*/ 8118909 w 11598441"/>
              <a:gd name="connsiteY31" fmla="*/ 3959738 h 3959738"/>
              <a:gd name="connsiteX32" fmla="*/ 7307018 w 11598441"/>
              <a:gd name="connsiteY32" fmla="*/ 3959738 h 3959738"/>
              <a:gd name="connsiteX33" fmla="*/ 6495127 w 11598441"/>
              <a:gd name="connsiteY33" fmla="*/ 3959738 h 3959738"/>
              <a:gd name="connsiteX34" fmla="*/ 6263158 w 11598441"/>
              <a:gd name="connsiteY34" fmla="*/ 3959738 h 3959738"/>
              <a:gd name="connsiteX35" fmla="*/ 5799220 w 11598441"/>
              <a:gd name="connsiteY35" fmla="*/ 3959738 h 3959738"/>
              <a:gd name="connsiteX36" fmla="*/ 5335283 w 11598441"/>
              <a:gd name="connsiteY36" fmla="*/ 3959738 h 3959738"/>
              <a:gd name="connsiteX37" fmla="*/ 4871345 w 11598441"/>
              <a:gd name="connsiteY37" fmla="*/ 3959738 h 3959738"/>
              <a:gd name="connsiteX38" fmla="*/ 4523392 w 11598441"/>
              <a:gd name="connsiteY38" fmla="*/ 3959738 h 3959738"/>
              <a:gd name="connsiteX39" fmla="*/ 4175439 w 11598441"/>
              <a:gd name="connsiteY39" fmla="*/ 3959738 h 3959738"/>
              <a:gd name="connsiteX40" fmla="*/ 3363548 w 11598441"/>
              <a:gd name="connsiteY40" fmla="*/ 3959738 h 3959738"/>
              <a:gd name="connsiteX41" fmla="*/ 3131579 w 11598441"/>
              <a:gd name="connsiteY41" fmla="*/ 3959738 h 3959738"/>
              <a:gd name="connsiteX42" fmla="*/ 2899610 w 11598441"/>
              <a:gd name="connsiteY42" fmla="*/ 3959738 h 3959738"/>
              <a:gd name="connsiteX43" fmla="*/ 2551657 w 11598441"/>
              <a:gd name="connsiteY43" fmla="*/ 3959738 h 3959738"/>
              <a:gd name="connsiteX44" fmla="*/ 2319688 w 11598441"/>
              <a:gd name="connsiteY44" fmla="*/ 3959738 h 3959738"/>
              <a:gd name="connsiteX45" fmla="*/ 2087719 w 11598441"/>
              <a:gd name="connsiteY45" fmla="*/ 3959738 h 3959738"/>
              <a:gd name="connsiteX46" fmla="*/ 1739766 w 11598441"/>
              <a:gd name="connsiteY46" fmla="*/ 3959738 h 3959738"/>
              <a:gd name="connsiteX47" fmla="*/ 1043860 w 11598441"/>
              <a:gd name="connsiteY47" fmla="*/ 3959738 h 3959738"/>
              <a:gd name="connsiteX48" fmla="*/ 0 w 11598441"/>
              <a:gd name="connsiteY48" fmla="*/ 3959738 h 3959738"/>
              <a:gd name="connsiteX49" fmla="*/ 0 w 11598441"/>
              <a:gd name="connsiteY49" fmla="*/ 3433659 h 3959738"/>
              <a:gd name="connsiteX50" fmla="*/ 0 w 11598441"/>
              <a:gd name="connsiteY50" fmla="*/ 2788787 h 3959738"/>
              <a:gd name="connsiteX51" fmla="*/ 0 w 11598441"/>
              <a:gd name="connsiteY51" fmla="*/ 2302305 h 3959738"/>
              <a:gd name="connsiteX52" fmla="*/ 0 w 11598441"/>
              <a:gd name="connsiteY52" fmla="*/ 1776225 h 3959738"/>
              <a:gd name="connsiteX53" fmla="*/ 0 w 11598441"/>
              <a:gd name="connsiteY53" fmla="*/ 1170951 h 3959738"/>
              <a:gd name="connsiteX54" fmla="*/ 0 w 11598441"/>
              <a:gd name="connsiteY54" fmla="*/ 605274 h 3959738"/>
              <a:gd name="connsiteX55" fmla="*/ 0 w 11598441"/>
              <a:gd name="connsiteY55" fmla="*/ 0 h 3959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1598441" h="3959738" extrusionOk="0">
                <a:moveTo>
                  <a:pt x="0" y="0"/>
                </a:moveTo>
                <a:cubicBezTo>
                  <a:pt x="276685" y="-56739"/>
                  <a:pt x="572218" y="26309"/>
                  <a:pt x="811891" y="0"/>
                </a:cubicBezTo>
                <a:cubicBezTo>
                  <a:pt x="1051564" y="-26309"/>
                  <a:pt x="1108214" y="68511"/>
                  <a:pt x="1391813" y="0"/>
                </a:cubicBezTo>
                <a:cubicBezTo>
                  <a:pt x="1675412" y="-68511"/>
                  <a:pt x="1615583" y="7818"/>
                  <a:pt x="1739766" y="0"/>
                </a:cubicBezTo>
                <a:cubicBezTo>
                  <a:pt x="1863949" y="-7818"/>
                  <a:pt x="1917825" y="15581"/>
                  <a:pt x="2087719" y="0"/>
                </a:cubicBezTo>
                <a:cubicBezTo>
                  <a:pt x="2257613" y="-15581"/>
                  <a:pt x="2648439" y="29204"/>
                  <a:pt x="2899610" y="0"/>
                </a:cubicBezTo>
                <a:cubicBezTo>
                  <a:pt x="3150781" y="-29204"/>
                  <a:pt x="3521290" y="54159"/>
                  <a:pt x="3711501" y="0"/>
                </a:cubicBezTo>
                <a:cubicBezTo>
                  <a:pt x="3901712" y="-54159"/>
                  <a:pt x="4064489" y="57370"/>
                  <a:pt x="4407408" y="0"/>
                </a:cubicBezTo>
                <a:cubicBezTo>
                  <a:pt x="4750327" y="-57370"/>
                  <a:pt x="4618669" y="39226"/>
                  <a:pt x="4755361" y="0"/>
                </a:cubicBezTo>
                <a:cubicBezTo>
                  <a:pt x="4892053" y="-39226"/>
                  <a:pt x="5158825" y="9822"/>
                  <a:pt x="5451267" y="0"/>
                </a:cubicBezTo>
                <a:cubicBezTo>
                  <a:pt x="5743709" y="-9822"/>
                  <a:pt x="5623609" y="15023"/>
                  <a:pt x="5683236" y="0"/>
                </a:cubicBezTo>
                <a:cubicBezTo>
                  <a:pt x="5742863" y="-15023"/>
                  <a:pt x="6124251" y="19649"/>
                  <a:pt x="6495127" y="0"/>
                </a:cubicBezTo>
                <a:cubicBezTo>
                  <a:pt x="6866003" y="-19649"/>
                  <a:pt x="6931718" y="44458"/>
                  <a:pt x="7191033" y="0"/>
                </a:cubicBezTo>
                <a:cubicBezTo>
                  <a:pt x="7450348" y="-44458"/>
                  <a:pt x="7454516" y="23351"/>
                  <a:pt x="7538987" y="0"/>
                </a:cubicBezTo>
                <a:cubicBezTo>
                  <a:pt x="7623458" y="-23351"/>
                  <a:pt x="8118615" y="31072"/>
                  <a:pt x="8350878" y="0"/>
                </a:cubicBezTo>
                <a:cubicBezTo>
                  <a:pt x="8583141" y="-31072"/>
                  <a:pt x="8840153" y="21128"/>
                  <a:pt x="9162768" y="0"/>
                </a:cubicBezTo>
                <a:cubicBezTo>
                  <a:pt x="9485383" y="-21128"/>
                  <a:pt x="9562303" y="28143"/>
                  <a:pt x="9742690" y="0"/>
                </a:cubicBezTo>
                <a:cubicBezTo>
                  <a:pt x="9923077" y="-28143"/>
                  <a:pt x="10052898" y="55949"/>
                  <a:pt x="10322612" y="0"/>
                </a:cubicBezTo>
                <a:cubicBezTo>
                  <a:pt x="10592326" y="-55949"/>
                  <a:pt x="11041180" y="102900"/>
                  <a:pt x="11598441" y="0"/>
                </a:cubicBezTo>
                <a:cubicBezTo>
                  <a:pt x="11607422" y="254280"/>
                  <a:pt x="11582790" y="366943"/>
                  <a:pt x="11598441" y="526079"/>
                </a:cubicBezTo>
                <a:cubicBezTo>
                  <a:pt x="11614092" y="685215"/>
                  <a:pt x="11570110" y="897128"/>
                  <a:pt x="11598441" y="1091756"/>
                </a:cubicBezTo>
                <a:cubicBezTo>
                  <a:pt x="11626772" y="1286384"/>
                  <a:pt x="11550156" y="1422296"/>
                  <a:pt x="11598441" y="1578238"/>
                </a:cubicBezTo>
                <a:cubicBezTo>
                  <a:pt x="11646726" y="1734180"/>
                  <a:pt x="11562400" y="1917142"/>
                  <a:pt x="11598441" y="2064721"/>
                </a:cubicBezTo>
                <a:cubicBezTo>
                  <a:pt x="11634482" y="2212300"/>
                  <a:pt x="11588995" y="2359698"/>
                  <a:pt x="11598441" y="2590800"/>
                </a:cubicBezTo>
                <a:cubicBezTo>
                  <a:pt x="11607887" y="2821902"/>
                  <a:pt x="11553623" y="2990791"/>
                  <a:pt x="11598441" y="3235672"/>
                </a:cubicBezTo>
                <a:cubicBezTo>
                  <a:pt x="11643259" y="3480553"/>
                  <a:pt x="11554205" y="3754930"/>
                  <a:pt x="11598441" y="3959738"/>
                </a:cubicBezTo>
                <a:cubicBezTo>
                  <a:pt x="11408777" y="4012745"/>
                  <a:pt x="11346162" y="3941140"/>
                  <a:pt x="11134503" y="3959738"/>
                </a:cubicBezTo>
                <a:cubicBezTo>
                  <a:pt x="10922844" y="3978336"/>
                  <a:pt x="10708071" y="3892281"/>
                  <a:pt x="10438597" y="3959738"/>
                </a:cubicBezTo>
                <a:cubicBezTo>
                  <a:pt x="10169123" y="4027195"/>
                  <a:pt x="10141261" y="3958199"/>
                  <a:pt x="9858675" y="3959738"/>
                </a:cubicBezTo>
                <a:cubicBezTo>
                  <a:pt x="9576089" y="3961277"/>
                  <a:pt x="9684647" y="3946671"/>
                  <a:pt x="9626706" y="3959738"/>
                </a:cubicBezTo>
                <a:cubicBezTo>
                  <a:pt x="9568765" y="3972805"/>
                  <a:pt x="9161863" y="3919701"/>
                  <a:pt x="8930800" y="3959738"/>
                </a:cubicBezTo>
                <a:cubicBezTo>
                  <a:pt x="8699737" y="3999775"/>
                  <a:pt x="8396849" y="3906162"/>
                  <a:pt x="8118909" y="3959738"/>
                </a:cubicBezTo>
                <a:cubicBezTo>
                  <a:pt x="7840969" y="4013314"/>
                  <a:pt x="7663277" y="3927256"/>
                  <a:pt x="7307018" y="3959738"/>
                </a:cubicBezTo>
                <a:cubicBezTo>
                  <a:pt x="6950759" y="3992220"/>
                  <a:pt x="6882298" y="3909201"/>
                  <a:pt x="6495127" y="3959738"/>
                </a:cubicBezTo>
                <a:cubicBezTo>
                  <a:pt x="6107956" y="4010275"/>
                  <a:pt x="6322290" y="3938127"/>
                  <a:pt x="6263158" y="3959738"/>
                </a:cubicBezTo>
                <a:cubicBezTo>
                  <a:pt x="6204026" y="3981349"/>
                  <a:pt x="5972023" y="3930493"/>
                  <a:pt x="5799220" y="3959738"/>
                </a:cubicBezTo>
                <a:cubicBezTo>
                  <a:pt x="5626417" y="3988983"/>
                  <a:pt x="5452441" y="3922564"/>
                  <a:pt x="5335283" y="3959738"/>
                </a:cubicBezTo>
                <a:cubicBezTo>
                  <a:pt x="5218125" y="3996912"/>
                  <a:pt x="5036834" y="3942014"/>
                  <a:pt x="4871345" y="3959738"/>
                </a:cubicBezTo>
                <a:cubicBezTo>
                  <a:pt x="4705856" y="3977462"/>
                  <a:pt x="4667507" y="3930685"/>
                  <a:pt x="4523392" y="3959738"/>
                </a:cubicBezTo>
                <a:cubicBezTo>
                  <a:pt x="4379277" y="3988791"/>
                  <a:pt x="4303579" y="3939533"/>
                  <a:pt x="4175439" y="3959738"/>
                </a:cubicBezTo>
                <a:cubicBezTo>
                  <a:pt x="4047299" y="3979943"/>
                  <a:pt x="3631580" y="3913088"/>
                  <a:pt x="3363548" y="3959738"/>
                </a:cubicBezTo>
                <a:cubicBezTo>
                  <a:pt x="3095516" y="4006388"/>
                  <a:pt x="3223976" y="3940228"/>
                  <a:pt x="3131579" y="3959738"/>
                </a:cubicBezTo>
                <a:cubicBezTo>
                  <a:pt x="3039182" y="3979248"/>
                  <a:pt x="3014848" y="3945293"/>
                  <a:pt x="2899610" y="3959738"/>
                </a:cubicBezTo>
                <a:cubicBezTo>
                  <a:pt x="2784372" y="3974183"/>
                  <a:pt x="2708828" y="3957097"/>
                  <a:pt x="2551657" y="3959738"/>
                </a:cubicBezTo>
                <a:cubicBezTo>
                  <a:pt x="2394486" y="3962379"/>
                  <a:pt x="2408690" y="3959693"/>
                  <a:pt x="2319688" y="3959738"/>
                </a:cubicBezTo>
                <a:cubicBezTo>
                  <a:pt x="2230686" y="3959783"/>
                  <a:pt x="2164208" y="3939527"/>
                  <a:pt x="2087719" y="3959738"/>
                </a:cubicBezTo>
                <a:cubicBezTo>
                  <a:pt x="2011230" y="3979949"/>
                  <a:pt x="1850729" y="3942887"/>
                  <a:pt x="1739766" y="3959738"/>
                </a:cubicBezTo>
                <a:cubicBezTo>
                  <a:pt x="1628803" y="3976589"/>
                  <a:pt x="1301715" y="3876754"/>
                  <a:pt x="1043860" y="3959738"/>
                </a:cubicBezTo>
                <a:cubicBezTo>
                  <a:pt x="786005" y="4042722"/>
                  <a:pt x="482683" y="3838644"/>
                  <a:pt x="0" y="3959738"/>
                </a:cubicBezTo>
                <a:cubicBezTo>
                  <a:pt x="-27902" y="3815962"/>
                  <a:pt x="48368" y="3676173"/>
                  <a:pt x="0" y="3433659"/>
                </a:cubicBezTo>
                <a:cubicBezTo>
                  <a:pt x="-48368" y="3191145"/>
                  <a:pt x="1562" y="3064000"/>
                  <a:pt x="0" y="2788787"/>
                </a:cubicBezTo>
                <a:cubicBezTo>
                  <a:pt x="-1562" y="2513574"/>
                  <a:pt x="15808" y="2446407"/>
                  <a:pt x="0" y="2302305"/>
                </a:cubicBezTo>
                <a:cubicBezTo>
                  <a:pt x="-15808" y="2158203"/>
                  <a:pt x="15488" y="1942064"/>
                  <a:pt x="0" y="1776225"/>
                </a:cubicBezTo>
                <a:cubicBezTo>
                  <a:pt x="-15488" y="1610386"/>
                  <a:pt x="49084" y="1363778"/>
                  <a:pt x="0" y="1170951"/>
                </a:cubicBezTo>
                <a:cubicBezTo>
                  <a:pt x="-49084" y="978124"/>
                  <a:pt x="66764" y="844489"/>
                  <a:pt x="0" y="605274"/>
                </a:cubicBezTo>
                <a:cubicBezTo>
                  <a:pt x="-66764" y="366059"/>
                  <a:pt x="50656" y="267090"/>
                  <a:pt x="0" y="0"/>
                </a:cubicBezTo>
                <a:close/>
              </a:path>
            </a:pathLst>
          </a:custGeom>
          <a:noFill/>
          <a:ln w="28575">
            <a:solidFill>
              <a:srgbClr val="FF0000"/>
            </a:solidFill>
            <a:extLst>
              <a:ext uri="{C807C97D-BFC1-408E-A445-0C87EB9F89A2}">
                <ask:lineSketchStyleProps xmlns:ask="http://schemas.microsoft.com/office/drawing/2018/sketchyshapes" sd="1975789990">
                  <a:prstGeom prst="rect">
                    <a:avLst/>
                  </a:prstGeom>
                  <ask:type>
                    <ask:lineSketchScribble/>
                  </ask:type>
                </ask:lineSketchStyleProps>
              </a:ext>
            </a:extLst>
          </a:ln>
        </p:spPr>
        <p:txBody>
          <a:bodyPr wrap="square">
            <a:spAutoFit/>
          </a:bodyPr>
          <a:lstStyle/>
          <a:p>
            <a:pPr marL="0" marR="0" algn="ctr">
              <a:lnSpc>
                <a:spcPct val="107000"/>
              </a:lnSpc>
              <a:spcBef>
                <a:spcPts val="0"/>
              </a:spcBef>
              <a:spcAft>
                <a:spcPts val="800"/>
              </a:spcAft>
            </a:pPr>
            <a:r>
              <a:rPr lang="en-US" sz="3200" dirty="0">
                <a:solidFill>
                  <a:srgbClr val="0070C0"/>
                </a:solidFill>
                <a:effectLst/>
                <a:latin typeface="Bahnschrift SemiBold" panose="020B0502040204020203" pitchFamily="34" charset="0"/>
                <a:ea typeface="Calibri" panose="020F0502020204030204" pitchFamily="34" charset="0"/>
                <a:cs typeface="Times New Roman" panose="02020603050405020304" pitchFamily="18" charset="0"/>
              </a:rPr>
              <a:t>Proposal to Co-opt two Centre Leaders on a rotational basis</a:t>
            </a:r>
          </a:p>
          <a:p>
            <a:pPr marL="0" marR="0" algn="ctr">
              <a:lnSpc>
                <a:spcPct val="107000"/>
              </a:lnSpc>
              <a:spcBef>
                <a:spcPts val="0"/>
              </a:spcBef>
              <a:spcAft>
                <a:spcPts val="800"/>
              </a:spcAft>
            </a:pP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ctr">
              <a:lnSpc>
                <a:spcPct val="107000"/>
              </a:lnSpc>
              <a:spcBef>
                <a:spcPts val="0"/>
              </a:spcBef>
              <a:spcAft>
                <a:spcPts val="800"/>
              </a:spcAft>
              <a:buFont typeface="+mj-lt"/>
              <a:buAutoNum type="arabicPeriod"/>
            </a:pPr>
            <a:r>
              <a:rPr lang="en-US" sz="2800" dirty="0">
                <a:solidFill>
                  <a:schemeClr val="accent6">
                    <a:lumMod val="50000"/>
                  </a:schemeClr>
                </a:solidFill>
                <a:effectLst/>
                <a:latin typeface="Bahnschrift SemiBold" panose="020B0502040204020203" pitchFamily="34" charset="0"/>
                <a:ea typeface="Calibri" panose="020F0502020204030204" pitchFamily="34" charset="0"/>
                <a:cs typeface="Times New Roman" panose="02020603050405020304" pitchFamily="18" charset="0"/>
              </a:rPr>
              <a:t>Dr Adam </a:t>
            </a:r>
            <a:r>
              <a:rPr lang="en-US" sz="2800" dirty="0" err="1">
                <a:solidFill>
                  <a:schemeClr val="accent6">
                    <a:lumMod val="50000"/>
                  </a:schemeClr>
                </a:solidFill>
                <a:effectLst/>
                <a:latin typeface="Bahnschrift SemiBold" panose="020B0502040204020203" pitchFamily="34" charset="0"/>
                <a:ea typeface="Calibri" panose="020F0502020204030204" pitchFamily="34" charset="0"/>
                <a:cs typeface="Times New Roman" panose="02020603050405020304" pitchFamily="18" charset="0"/>
              </a:rPr>
              <a:t>Sheka</a:t>
            </a:r>
            <a:r>
              <a:rPr lang="en-US" sz="2800" dirty="0">
                <a:solidFill>
                  <a:schemeClr val="accent6">
                    <a:lumMod val="50000"/>
                  </a:schemeClr>
                </a:solidFill>
                <a:effectLst/>
                <a:latin typeface="Bahnschrift SemiBold" panose="020B0502040204020203" pitchFamily="34" charset="0"/>
                <a:ea typeface="Calibri" panose="020F0502020204030204" pitchFamily="34" charset="0"/>
                <a:cs typeface="Times New Roman" panose="02020603050405020304" pitchFamily="18" charset="0"/>
              </a:rPr>
              <a:t> Kanu</a:t>
            </a:r>
          </a:p>
          <a:p>
            <a:pPr marL="0" marR="0" algn="ctr">
              <a:lnSpc>
                <a:spcPct val="107000"/>
              </a:lnSpc>
              <a:spcBef>
                <a:spcPts val="0"/>
              </a:spcBef>
              <a:spcAft>
                <a:spcPts val="800"/>
              </a:spcAft>
            </a:pPr>
            <a:r>
              <a:rPr lang="en-US" sz="2800" dirty="0">
                <a:solidFill>
                  <a:schemeClr val="accent6">
                    <a:lumMod val="50000"/>
                  </a:schemeClr>
                </a:solidFill>
                <a:effectLst/>
                <a:latin typeface="Bahnschrift SemiBold" panose="020B0502040204020203" pitchFamily="34" charset="0"/>
                <a:ea typeface="Calibri" panose="020F0502020204030204" pitchFamily="34" charset="0"/>
                <a:cs typeface="Times New Roman" panose="02020603050405020304" pitchFamily="18" charset="0"/>
              </a:rPr>
              <a:t>Rokupr</a:t>
            </a:r>
          </a:p>
          <a:p>
            <a:pPr marR="0" lvl="0" algn="ctr">
              <a:lnSpc>
                <a:spcPct val="107000"/>
              </a:lnSpc>
              <a:spcBef>
                <a:spcPts val="0"/>
              </a:spcBef>
              <a:spcAft>
                <a:spcPts val="800"/>
              </a:spcAft>
            </a:pPr>
            <a:r>
              <a:rPr lang="en-US" sz="2800" dirty="0">
                <a:solidFill>
                  <a:schemeClr val="accent6">
                    <a:lumMod val="50000"/>
                  </a:schemeClr>
                </a:solidFill>
                <a:effectLst/>
                <a:latin typeface="Bahnschrift SemiBold" panose="020B0502040204020203" pitchFamily="34" charset="0"/>
                <a:ea typeface="Calibri" panose="020F0502020204030204" pitchFamily="34" charset="0"/>
                <a:cs typeface="Times New Roman" panose="02020603050405020304" pitchFamily="18" charset="0"/>
              </a:rPr>
              <a:t>2. Dr Dauda </a:t>
            </a:r>
            <a:r>
              <a:rPr lang="en-US" sz="2800" dirty="0" err="1">
                <a:solidFill>
                  <a:schemeClr val="accent6">
                    <a:lumMod val="50000"/>
                  </a:schemeClr>
                </a:solidFill>
                <a:effectLst/>
                <a:latin typeface="Bahnschrift SemiBold" panose="020B0502040204020203" pitchFamily="34" charset="0"/>
                <a:ea typeface="Calibri" panose="020F0502020204030204" pitchFamily="34" charset="0"/>
                <a:cs typeface="Times New Roman" panose="02020603050405020304" pitchFamily="18" charset="0"/>
              </a:rPr>
              <a:t>Sheku</a:t>
            </a:r>
            <a:r>
              <a:rPr lang="en-US" sz="2800" dirty="0">
                <a:solidFill>
                  <a:schemeClr val="accent6">
                    <a:lumMod val="50000"/>
                  </a:schemeClr>
                </a:solidFill>
                <a:effectLst/>
                <a:latin typeface="Bahnschrift SemiBold" panose="020B0502040204020203" pitchFamily="34" charset="0"/>
                <a:ea typeface="Calibri" panose="020F0502020204030204" pitchFamily="34" charset="0"/>
                <a:cs typeface="Times New Roman" panose="02020603050405020304" pitchFamily="18" charset="0"/>
              </a:rPr>
              <a:t> Yillah</a:t>
            </a:r>
          </a:p>
          <a:p>
            <a:pPr marL="0" marR="0" algn="ctr">
              <a:lnSpc>
                <a:spcPct val="107000"/>
              </a:lnSpc>
              <a:spcBef>
                <a:spcPts val="0"/>
              </a:spcBef>
              <a:spcAft>
                <a:spcPts val="800"/>
              </a:spcAft>
            </a:pPr>
            <a:r>
              <a:rPr lang="en-US" sz="2800" dirty="0">
                <a:solidFill>
                  <a:schemeClr val="accent6">
                    <a:lumMod val="50000"/>
                  </a:schemeClr>
                </a:solidFill>
                <a:effectLst/>
                <a:latin typeface="Bahnschrift SemiBold" panose="020B0502040204020203" pitchFamily="34" charset="0"/>
                <a:ea typeface="Calibri" panose="020F0502020204030204" pitchFamily="34" charset="0"/>
                <a:cs typeface="Times New Roman" panose="02020603050405020304" pitchFamily="18" charset="0"/>
              </a:rPr>
              <a:t>Teko</a:t>
            </a:r>
          </a:p>
          <a:p>
            <a:pPr marL="0" marR="0" algn="ctr">
              <a:lnSpc>
                <a:spcPct val="107000"/>
              </a:lnSpc>
              <a:spcBef>
                <a:spcPts val="0"/>
              </a:spcBef>
              <a:spcAft>
                <a:spcPts val="800"/>
              </a:spcAft>
            </a:pPr>
            <a:endParaRPr lang="en-US" sz="2800" dirty="0">
              <a:solidFill>
                <a:schemeClr val="accent6">
                  <a:lumMod val="50000"/>
                </a:schemeClr>
              </a:solidFill>
              <a:effectLst/>
              <a:latin typeface="Bahnschrift SemiBold" panose="020B0502040204020203"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0869969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hatsApp Image 2026-01-17 at 18.47.16 - Copy">
            <a:extLst>
              <a:ext uri="{FF2B5EF4-FFF2-40B4-BE49-F238E27FC236}">
                <a16:creationId xmlns:a16="http://schemas.microsoft.com/office/drawing/2014/main" id="{45D0913E-BBDF-49CB-8454-03BBBCAA8443}"/>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52400" y="0"/>
            <a:ext cx="5943600" cy="2897204"/>
          </a:xfrm>
          <a:prstGeom prst="rect">
            <a:avLst/>
          </a:prstGeom>
          <a:noFill/>
          <a:ln>
            <a:noFill/>
          </a:ln>
        </p:spPr>
      </p:pic>
      <p:pic>
        <p:nvPicPr>
          <p:cNvPr id="3" name="Picture 2" descr="WhatsApp Image 2026-01-17 at 18.47.01 - Copy">
            <a:extLst>
              <a:ext uri="{FF2B5EF4-FFF2-40B4-BE49-F238E27FC236}">
                <a16:creationId xmlns:a16="http://schemas.microsoft.com/office/drawing/2014/main" id="{F9EB80AB-4A64-47DB-8AA1-FB0DAECEB83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275122" y="3429000"/>
            <a:ext cx="5943600" cy="3097981"/>
          </a:xfrm>
          <a:prstGeom prst="rect">
            <a:avLst/>
          </a:prstGeom>
          <a:noFill/>
          <a:ln>
            <a:noFill/>
          </a:ln>
        </p:spPr>
      </p:pic>
      <p:sp>
        <p:nvSpPr>
          <p:cNvPr id="5" name="TextBox 4">
            <a:extLst>
              <a:ext uri="{FF2B5EF4-FFF2-40B4-BE49-F238E27FC236}">
                <a16:creationId xmlns:a16="http://schemas.microsoft.com/office/drawing/2014/main" id="{4C6DC448-8F10-445F-B677-F74213337B84}"/>
              </a:ext>
            </a:extLst>
          </p:cNvPr>
          <p:cNvSpPr txBox="1"/>
          <p:nvPr/>
        </p:nvSpPr>
        <p:spPr>
          <a:xfrm>
            <a:off x="7409047" y="2689727"/>
            <a:ext cx="4073892" cy="462884"/>
          </a:xfrm>
          <a:prstGeom prst="rect">
            <a:avLst/>
          </a:prstGeom>
          <a:noFill/>
        </p:spPr>
        <p:txBody>
          <a:bodyPr wrap="square">
            <a:spAutoFit/>
          </a:bodyPr>
          <a:lstStyle/>
          <a:p>
            <a:pPr marL="0" marR="0" algn="just">
              <a:lnSpc>
                <a:spcPct val="150000"/>
              </a:lnSpc>
              <a:spcBef>
                <a:spcPts val="600"/>
              </a:spcBef>
              <a:spcAft>
                <a:spcPts val="600"/>
              </a:spcAft>
            </a:pPr>
            <a:r>
              <a:rPr lang="en-US" sz="1800" dirty="0">
                <a:effectLst/>
                <a:latin typeface="Arial Narrow" panose="020B0606020202030204" pitchFamily="34" charset="0"/>
                <a:ea typeface="Calibri" panose="020F0502020204030204" pitchFamily="34" charset="0"/>
                <a:cs typeface="Calibri" panose="020F0502020204030204" pitchFamily="34" charset="0"/>
              </a:rPr>
              <a: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78030A73-F10E-4662-9CFD-3CA9C1847B82}"/>
              </a:ext>
            </a:extLst>
          </p:cNvPr>
          <p:cNvSpPr txBox="1"/>
          <p:nvPr/>
        </p:nvSpPr>
        <p:spPr>
          <a:xfrm>
            <a:off x="6605337" y="260108"/>
            <a:ext cx="4752474" cy="5569666"/>
          </a:xfrm>
          <a:prstGeom prst="rect">
            <a:avLst/>
          </a:prstGeom>
          <a:noFill/>
          <a:ln w="28575">
            <a:solidFill>
              <a:srgbClr val="0070C0"/>
            </a:solidFill>
          </a:ln>
        </p:spPr>
        <p:txBody>
          <a:bodyPr wrap="square">
            <a:spAutoFit/>
          </a:bodyPr>
          <a:lstStyle/>
          <a:p>
            <a:pPr algn="just">
              <a:lnSpc>
                <a:spcPct val="150000"/>
              </a:lnSpc>
            </a:pPr>
            <a:r>
              <a:rPr lang="en-US" sz="2400" dirty="0">
                <a:effectLst/>
                <a:latin typeface="Bookman Old Style" panose="02050604050505020204" pitchFamily="18" charset="0"/>
                <a:ea typeface="Calibri" panose="020F0502020204030204" pitchFamily="34" charset="0"/>
                <a:cs typeface="Calibri" panose="020F0502020204030204" pitchFamily="34" charset="0"/>
              </a:rPr>
              <a:t>From the </a:t>
            </a:r>
            <a:r>
              <a:rPr lang="en-US" sz="2400" b="1" dirty="0">
                <a:effectLst/>
                <a:latin typeface="Bookman Old Style" panose="02050604050505020204" pitchFamily="18" charset="0"/>
                <a:ea typeface="Calibri" panose="020F0502020204030204" pitchFamily="34" charset="0"/>
                <a:cs typeface="Calibri" panose="020F0502020204030204" pitchFamily="34" charset="0"/>
              </a:rPr>
              <a:t>Ministry of Finance</a:t>
            </a:r>
            <a:r>
              <a:rPr lang="en-US" sz="2400" dirty="0">
                <a:effectLst/>
                <a:latin typeface="Bookman Old Style" panose="02050604050505020204" pitchFamily="18" charset="0"/>
                <a:ea typeface="Calibri" panose="020F0502020204030204" pitchFamily="34" charset="0"/>
                <a:cs typeface="Calibri" panose="020F0502020204030204" pitchFamily="34" charset="0"/>
              </a:rPr>
              <a:t>, </a:t>
            </a:r>
            <a:r>
              <a:rPr lang="en-US" sz="2400" b="1" dirty="0">
                <a:effectLst/>
                <a:latin typeface="Bookman Old Style" panose="02050604050505020204" pitchFamily="18" charset="0"/>
                <a:ea typeface="Calibri" panose="020F0502020204030204" pitchFamily="34" charset="0"/>
                <a:cs typeface="Calibri" panose="020F0502020204030204" pitchFamily="34" charset="0"/>
              </a:rPr>
              <a:t>Mr. Samuel </a:t>
            </a:r>
            <a:r>
              <a:rPr lang="en-US" sz="2400" b="1" dirty="0" err="1">
                <a:effectLst/>
                <a:latin typeface="Bookman Old Style" panose="02050604050505020204" pitchFamily="18" charset="0"/>
                <a:ea typeface="Calibri" panose="020F0502020204030204" pitchFamily="34" charset="0"/>
                <a:cs typeface="Calibri" panose="020F0502020204030204" pitchFamily="34" charset="0"/>
              </a:rPr>
              <a:t>Yankuba</a:t>
            </a:r>
            <a:r>
              <a:rPr lang="en-US" sz="2400" dirty="0">
                <a:effectLst/>
                <a:latin typeface="Bookman Old Style" panose="02050604050505020204" pitchFamily="18" charset="0"/>
                <a:ea typeface="Calibri" panose="020F0502020204030204" pitchFamily="34" charset="0"/>
                <a:cs typeface="Calibri" panose="020F0502020204030204" pitchFamily="34" charset="0"/>
              </a:rPr>
              <a:t> also expressed satisfaction with the overall implementation of the FSRP/IITA/SLARI projects, highlighting the transparency, coordination, and visible impact achieved within a relatively short period</a:t>
            </a:r>
            <a:endParaRPr lang="en-US" sz="2400" dirty="0">
              <a:latin typeface="Bookman Old Style" panose="02050604050505020204" pitchFamily="18" charset="0"/>
            </a:endParaRPr>
          </a:p>
        </p:txBody>
      </p:sp>
    </p:spTree>
    <p:extLst>
      <p:ext uri="{BB962C8B-B14F-4D97-AF65-F5344CB8AC3E}">
        <p14:creationId xmlns:p14="http://schemas.microsoft.com/office/powerpoint/2010/main" val="1216916121"/>
      </p:ext>
    </p:extLst>
  </p:cSld>
  <p:clrMapOvr>
    <a:masterClrMapping/>
  </p:clrMapOvr>
  <p:transition spd="slow">
    <p:push dir="u"/>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E33B736-71F4-4EA5-80C2-C0EA6962A4F0}"/>
              </a:ext>
            </a:extLst>
          </p:cNvPr>
          <p:cNvSpPr txBox="1"/>
          <p:nvPr/>
        </p:nvSpPr>
        <p:spPr>
          <a:xfrm>
            <a:off x="1981601" y="185906"/>
            <a:ext cx="7529362" cy="461665"/>
          </a:xfrm>
          <a:prstGeom prst="rect">
            <a:avLst/>
          </a:prstGeom>
          <a:noFill/>
        </p:spPr>
        <p:txBody>
          <a:bodyPr wrap="square">
            <a:spAutoFit/>
          </a:bodyPr>
          <a:lstStyle/>
          <a:p>
            <a:r>
              <a:rPr lang="en-US" sz="2400" b="1" dirty="0">
                <a:solidFill>
                  <a:srgbClr val="0070C0"/>
                </a:solidFill>
                <a:effectLst>
                  <a:outerShdw blurRad="38100" dist="38100" dir="2700000" algn="tl">
                    <a:srgbClr val="000000">
                      <a:alpha val="43137"/>
                    </a:srgbClr>
                  </a:outerShdw>
                </a:effectLst>
                <a:latin typeface="Arial Narrow" panose="020B0606020202030204" pitchFamily="34" charset="0"/>
                <a:ea typeface="Calibri" panose="020F0502020204030204" pitchFamily="34" charset="0"/>
                <a:cs typeface="Calibri" panose="020F0502020204030204" pitchFamily="34" charset="0"/>
              </a:rPr>
              <a:t>Strengthening Soil Laboratory Capacity in Sierra Leone</a:t>
            </a:r>
            <a:endParaRPr lang="en-US" sz="2400" dirty="0">
              <a:solidFill>
                <a:srgbClr val="0070C0"/>
              </a:solidFill>
              <a:effectLst>
                <a:outerShdw blurRad="38100" dist="38100" dir="2700000" algn="tl">
                  <a:srgbClr val="000000">
                    <a:alpha val="43137"/>
                  </a:srgbClr>
                </a:outerShdw>
              </a:effectLst>
            </a:endParaRPr>
          </a:p>
        </p:txBody>
      </p:sp>
      <p:sp>
        <p:nvSpPr>
          <p:cNvPr id="6" name="TextBox 5">
            <a:extLst>
              <a:ext uri="{FF2B5EF4-FFF2-40B4-BE49-F238E27FC236}">
                <a16:creationId xmlns:a16="http://schemas.microsoft.com/office/drawing/2014/main" id="{2400ECE7-AB80-465F-BDF5-2C7394FEAC41}"/>
              </a:ext>
            </a:extLst>
          </p:cNvPr>
          <p:cNvSpPr txBox="1"/>
          <p:nvPr/>
        </p:nvSpPr>
        <p:spPr>
          <a:xfrm>
            <a:off x="221381" y="999555"/>
            <a:ext cx="5524901" cy="5570756"/>
          </a:xfrm>
          <a:prstGeom prst="rect">
            <a:avLst/>
          </a:prstGeom>
          <a:noFill/>
          <a:ln w="28575">
            <a:solidFill>
              <a:srgbClr val="00B0F0"/>
            </a:solidFill>
          </a:ln>
        </p:spPr>
        <p:txBody>
          <a:bodyPr wrap="square">
            <a:spAutoFit/>
          </a:bodyPr>
          <a:lstStyle/>
          <a:p>
            <a:pPr marL="0" marR="0" algn="just">
              <a:spcBef>
                <a:spcPts val="600"/>
              </a:spcBef>
              <a:spcAft>
                <a:spcPts val="600"/>
              </a:spcAft>
            </a:pPr>
            <a:r>
              <a:rPr lang="en-US" sz="2400" dirty="0">
                <a:effectLst>
                  <a:outerShdw blurRad="38100" dist="38100" dir="2700000" algn="tl">
                    <a:srgbClr val="000000">
                      <a:alpha val="43137"/>
                    </a:srgbClr>
                  </a:outerShdw>
                </a:effectLst>
                <a:latin typeface="Bookman Old Style" panose="02050604050505020204" pitchFamily="18" charset="0"/>
                <a:ea typeface="Calibri" panose="020F0502020204030204" pitchFamily="34" charset="0"/>
                <a:cs typeface="Calibri" panose="020F0502020204030204" pitchFamily="34" charset="0"/>
              </a:rPr>
              <a:t>SLARI, in partnership with Njala University, concluded a technical training at NARC from 16</a:t>
            </a:r>
            <a:r>
              <a:rPr lang="en-US" sz="2400" baseline="30000" dirty="0">
                <a:effectLst>
                  <a:outerShdw blurRad="38100" dist="38100" dir="2700000" algn="tl">
                    <a:srgbClr val="000000">
                      <a:alpha val="43137"/>
                    </a:srgbClr>
                  </a:outerShdw>
                </a:effectLst>
                <a:latin typeface="Bookman Old Style" panose="02050604050505020204" pitchFamily="18" charset="0"/>
                <a:ea typeface="Calibri" panose="020F0502020204030204" pitchFamily="34" charset="0"/>
                <a:cs typeface="Calibri" panose="020F0502020204030204" pitchFamily="34" charset="0"/>
              </a:rPr>
              <a:t>th</a:t>
            </a:r>
            <a:r>
              <a:rPr lang="en-US" sz="2400" dirty="0">
                <a:effectLst>
                  <a:outerShdw blurRad="38100" dist="38100" dir="2700000" algn="tl">
                    <a:srgbClr val="000000">
                      <a:alpha val="43137"/>
                    </a:srgbClr>
                  </a:outerShdw>
                </a:effectLst>
                <a:latin typeface="Bookman Old Style" panose="02050604050505020204" pitchFamily="18" charset="0"/>
                <a:ea typeface="Calibri" panose="020F0502020204030204" pitchFamily="34" charset="0"/>
                <a:cs typeface="Calibri" panose="020F0502020204030204" pitchFamily="34" charset="0"/>
              </a:rPr>
              <a:t> to 20</a:t>
            </a:r>
            <a:r>
              <a:rPr lang="en-US" sz="2400" baseline="30000" dirty="0">
                <a:effectLst>
                  <a:outerShdw blurRad="38100" dist="38100" dir="2700000" algn="tl">
                    <a:srgbClr val="000000">
                      <a:alpha val="43137"/>
                    </a:srgbClr>
                  </a:outerShdw>
                </a:effectLst>
                <a:latin typeface="Bookman Old Style" panose="02050604050505020204" pitchFamily="18" charset="0"/>
                <a:ea typeface="Calibri" panose="020F0502020204030204" pitchFamily="34" charset="0"/>
                <a:cs typeface="Calibri" panose="020F0502020204030204" pitchFamily="34" charset="0"/>
              </a:rPr>
              <a:t>th</a:t>
            </a:r>
            <a:r>
              <a:rPr lang="en-US" sz="2400" dirty="0">
                <a:effectLst>
                  <a:outerShdw blurRad="38100" dist="38100" dir="2700000" algn="tl">
                    <a:srgbClr val="000000">
                      <a:alpha val="43137"/>
                    </a:srgbClr>
                  </a:outerShdw>
                </a:effectLst>
                <a:latin typeface="Bookman Old Style" panose="02050604050505020204" pitchFamily="18" charset="0"/>
                <a:ea typeface="Calibri" panose="020F0502020204030204" pitchFamily="34" charset="0"/>
                <a:cs typeface="Calibri" panose="020F0502020204030204" pitchFamily="34" charset="0"/>
              </a:rPr>
              <a:t> February 2026, </a:t>
            </a:r>
          </a:p>
          <a:p>
            <a:pPr marL="0" marR="0" algn="just">
              <a:spcBef>
                <a:spcPts val="600"/>
              </a:spcBef>
              <a:spcAft>
                <a:spcPts val="600"/>
              </a:spcAft>
            </a:pPr>
            <a:r>
              <a:rPr lang="en-US" sz="2400" dirty="0">
                <a:effectLst>
                  <a:outerShdw blurRad="38100" dist="38100" dir="2700000" algn="tl">
                    <a:srgbClr val="000000">
                      <a:alpha val="43137"/>
                    </a:srgbClr>
                  </a:outerShdw>
                </a:effectLst>
                <a:latin typeface="Bookman Old Style" panose="02050604050505020204" pitchFamily="18" charset="0"/>
                <a:ea typeface="Calibri" panose="020F0502020204030204" pitchFamily="34" charset="0"/>
                <a:cs typeface="Calibri" panose="020F0502020204030204" pitchFamily="34" charset="0"/>
              </a:rPr>
              <a:t>The training aimed at strengthening soil laboratory capacity to support national agricultural transformation under the Feed Salone Strategy. </a:t>
            </a:r>
          </a:p>
          <a:p>
            <a:pPr marL="0" marR="0" algn="just">
              <a:spcBef>
                <a:spcPts val="600"/>
              </a:spcBef>
              <a:spcAft>
                <a:spcPts val="600"/>
              </a:spcAft>
            </a:pPr>
            <a:r>
              <a:rPr lang="en-US" sz="2400" dirty="0">
                <a:effectLst>
                  <a:outerShdw blurRad="38100" dist="38100" dir="2700000" algn="tl">
                    <a:srgbClr val="000000">
                      <a:alpha val="43137"/>
                    </a:srgbClr>
                  </a:outerShdw>
                </a:effectLst>
                <a:latin typeface="Bookman Old Style" panose="02050604050505020204" pitchFamily="18" charset="0"/>
                <a:ea typeface="Calibri" panose="020F0502020204030204" pitchFamily="34" charset="0"/>
                <a:cs typeface="Calibri" panose="020F0502020204030204" pitchFamily="34" charset="0"/>
              </a:rPr>
              <a:t>The training focused on basic laboratory operations, analytical efficiency principles, and the professional do’s and don’ts of soil laboratory management.</a:t>
            </a:r>
            <a:endParaRPr lang="en-US" sz="2400" dirty="0">
              <a:effectLst>
                <a:outerShdw blurRad="38100" dist="38100" dir="2700000" algn="tl">
                  <a:srgbClr val="000000">
                    <a:alpha val="43137"/>
                  </a:srgbClr>
                </a:outerShdw>
              </a:effectLst>
              <a:latin typeface="Bookman Old Style" panose="02050604050505020204" pitchFamily="18" charset="0"/>
              <a:ea typeface="Calibri" panose="020F0502020204030204" pitchFamily="34" charset="0"/>
              <a:cs typeface="Times New Roman" panose="02020603050405020304" pitchFamily="18" charset="0"/>
            </a:endParaRPr>
          </a:p>
        </p:txBody>
      </p:sp>
      <p:pic>
        <p:nvPicPr>
          <p:cNvPr id="7" name="ember77" descr="Article content">
            <a:extLst>
              <a:ext uri="{FF2B5EF4-FFF2-40B4-BE49-F238E27FC236}">
                <a16:creationId xmlns:a16="http://schemas.microsoft.com/office/drawing/2014/main" id="{5354576F-9239-458E-88FF-8016BA7A853C}"/>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6032703" y="999555"/>
            <a:ext cx="6097604" cy="5570756"/>
          </a:xfrm>
          <a:prstGeom prst="rect">
            <a:avLst/>
          </a:prstGeom>
          <a:noFill/>
          <a:ln>
            <a:noFill/>
          </a:ln>
        </p:spPr>
      </p:pic>
    </p:spTree>
    <p:extLst>
      <p:ext uri="{BB962C8B-B14F-4D97-AF65-F5344CB8AC3E}">
        <p14:creationId xmlns:p14="http://schemas.microsoft.com/office/powerpoint/2010/main" val="56589066"/>
      </p:ext>
    </p:extLst>
  </p:cSld>
  <p:clrMapOvr>
    <a:masterClrMapping/>
  </p:clrMapOvr>
  <p:transition spd="slow">
    <p:push dir="u"/>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ember67" descr="Article content">
            <a:extLst>
              <a:ext uri="{FF2B5EF4-FFF2-40B4-BE49-F238E27FC236}">
                <a16:creationId xmlns:a16="http://schemas.microsoft.com/office/drawing/2014/main" id="{E3AB420F-A111-4F64-9838-770FACBAE091}"/>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0798" y="-1"/>
            <a:ext cx="5743907" cy="2743343"/>
          </a:xfrm>
          <a:prstGeom prst="rect">
            <a:avLst/>
          </a:prstGeom>
          <a:noFill/>
          <a:ln>
            <a:noFill/>
          </a:ln>
        </p:spPr>
      </p:pic>
      <p:pic>
        <p:nvPicPr>
          <p:cNvPr id="3" name="ember71" descr="Article content">
            <a:extLst>
              <a:ext uri="{FF2B5EF4-FFF2-40B4-BE49-F238E27FC236}">
                <a16:creationId xmlns:a16="http://schemas.microsoft.com/office/drawing/2014/main" id="{3BA00003-F1E4-44F5-8121-544E3F5EB95D}"/>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16065" y="113280"/>
            <a:ext cx="5575935" cy="2473325"/>
          </a:xfrm>
          <a:prstGeom prst="rect">
            <a:avLst/>
          </a:prstGeom>
          <a:noFill/>
          <a:ln>
            <a:noFill/>
          </a:ln>
        </p:spPr>
      </p:pic>
      <p:pic>
        <p:nvPicPr>
          <p:cNvPr id="4" name="ember60" descr="Article content">
            <a:extLst>
              <a:ext uri="{FF2B5EF4-FFF2-40B4-BE49-F238E27FC236}">
                <a16:creationId xmlns:a16="http://schemas.microsoft.com/office/drawing/2014/main" id="{605B9A91-C6A6-49FF-BC86-76D7780F174A}"/>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3209507"/>
            <a:ext cx="5894705" cy="3258670"/>
          </a:xfrm>
          <a:prstGeom prst="rect">
            <a:avLst/>
          </a:prstGeom>
          <a:noFill/>
          <a:ln>
            <a:noFill/>
          </a:ln>
        </p:spPr>
      </p:pic>
      <p:sp>
        <p:nvSpPr>
          <p:cNvPr id="6" name="TextBox 5">
            <a:extLst>
              <a:ext uri="{FF2B5EF4-FFF2-40B4-BE49-F238E27FC236}">
                <a16:creationId xmlns:a16="http://schemas.microsoft.com/office/drawing/2014/main" id="{F01BA49D-6D18-4060-A91E-09B354D013F9}"/>
              </a:ext>
            </a:extLst>
          </p:cNvPr>
          <p:cNvSpPr txBox="1"/>
          <p:nvPr/>
        </p:nvSpPr>
        <p:spPr>
          <a:xfrm>
            <a:off x="6297297" y="2743343"/>
            <a:ext cx="5743907" cy="3939540"/>
          </a:xfrm>
          <a:prstGeom prst="rect">
            <a:avLst/>
          </a:prstGeom>
          <a:noFill/>
          <a:ln w="28575">
            <a:solidFill>
              <a:srgbClr val="FF0000"/>
            </a:solidFill>
          </a:ln>
        </p:spPr>
        <p:txBody>
          <a:bodyPr wrap="square">
            <a:spAutoFit/>
          </a:bodyPr>
          <a:lstStyle/>
          <a:p>
            <a:pPr marL="0" marR="0" algn="just">
              <a:spcBef>
                <a:spcPts val="600"/>
              </a:spcBef>
              <a:spcAft>
                <a:spcPts val="600"/>
              </a:spcAft>
            </a:pPr>
            <a:r>
              <a:rPr lang="en-US" sz="2400" dirty="0">
                <a:effectLst>
                  <a:outerShdw blurRad="38100" dist="38100" dir="2700000" algn="tl">
                    <a:srgbClr val="000000">
                      <a:alpha val="43137"/>
                    </a:srgbClr>
                  </a:outerShdw>
                </a:effectLst>
                <a:latin typeface="Bookman Old Style" panose="02050604050505020204" pitchFamily="18" charset="0"/>
                <a:ea typeface="Calibri" panose="020F0502020204030204" pitchFamily="34" charset="0"/>
                <a:cs typeface="Calibri" panose="020F0502020204030204" pitchFamily="34" charset="0"/>
              </a:rPr>
              <a:t>Reliable soil analysis supports better fertilizer management, soil acidity correction, and sustainable land use practices —</a:t>
            </a:r>
          </a:p>
          <a:p>
            <a:pPr marL="0" marR="0" algn="just">
              <a:spcBef>
                <a:spcPts val="600"/>
              </a:spcBef>
              <a:spcAft>
                <a:spcPts val="600"/>
              </a:spcAft>
            </a:pPr>
            <a:r>
              <a:rPr lang="en-US" sz="2400" dirty="0">
                <a:effectLst>
                  <a:outerShdw blurRad="38100" dist="38100" dir="2700000" algn="tl">
                    <a:srgbClr val="000000">
                      <a:alpha val="43137"/>
                    </a:srgbClr>
                  </a:outerShdw>
                </a:effectLst>
                <a:latin typeface="Bookman Old Style" panose="02050604050505020204" pitchFamily="18" charset="0"/>
                <a:ea typeface="Calibri" panose="020F0502020204030204" pitchFamily="34" charset="0"/>
                <a:cs typeface="Calibri" panose="020F0502020204030204" pitchFamily="34" charset="0"/>
              </a:rPr>
              <a:t>With enhanced laboratory capacity, Sierra Leone’s agricultural research system is better positioned to contribute meaningfully to improved soil fertility and sustainable food production for the nation.</a:t>
            </a:r>
            <a:endParaRPr lang="en-US" sz="2400" dirty="0">
              <a:effectLst>
                <a:outerShdw blurRad="38100" dist="38100" dir="2700000" algn="tl">
                  <a:srgbClr val="000000">
                    <a:alpha val="43137"/>
                  </a:srgbClr>
                </a:outerShdw>
              </a:effectLst>
              <a:latin typeface="Bookman Old Style" panose="020506040505050202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69947700"/>
      </p:ext>
    </p:extLst>
  </p:cSld>
  <p:clrMapOvr>
    <a:masterClrMapping/>
  </p:clrMapOvr>
  <p:transition spd="slow">
    <p:push dir="u"/>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11E8EC8-2D3E-4C2A-8B78-61256D470765}"/>
              </a:ext>
            </a:extLst>
          </p:cNvPr>
          <p:cNvSpPr txBox="1"/>
          <p:nvPr/>
        </p:nvSpPr>
        <p:spPr>
          <a:xfrm>
            <a:off x="3241307" y="0"/>
            <a:ext cx="6097604" cy="646331"/>
          </a:xfrm>
          <a:prstGeom prst="rect">
            <a:avLst/>
          </a:prstGeom>
          <a:noFill/>
        </p:spPr>
        <p:txBody>
          <a:bodyPr wrap="square">
            <a:spAutoFit/>
          </a:bodyPr>
          <a:lstStyle/>
          <a:p>
            <a:r>
              <a:rPr lang="en-US" sz="1800" b="1" dirty="0">
                <a:effectLst/>
                <a:latin typeface="Arial Narrow" panose="020B0606020202030204" pitchFamily="34" charset="0"/>
                <a:ea typeface="Calibri" panose="020F0502020204030204" pitchFamily="34" charset="0"/>
                <a:cs typeface="Calibri" panose="020F0502020204030204" pitchFamily="34" charset="0"/>
              </a:rPr>
              <a:t>SLARI joined IITA Conclude a Three-Day WASH Retreat in Freetown</a:t>
            </a:r>
            <a:endParaRPr lang="en-US" dirty="0"/>
          </a:p>
        </p:txBody>
      </p:sp>
      <p:sp>
        <p:nvSpPr>
          <p:cNvPr id="5" name="TextBox 4">
            <a:extLst>
              <a:ext uri="{FF2B5EF4-FFF2-40B4-BE49-F238E27FC236}">
                <a16:creationId xmlns:a16="http://schemas.microsoft.com/office/drawing/2014/main" id="{69AD1F50-A7C5-40D0-B8DF-D6734C697305}"/>
              </a:ext>
            </a:extLst>
          </p:cNvPr>
          <p:cNvSpPr txBox="1"/>
          <p:nvPr/>
        </p:nvSpPr>
        <p:spPr>
          <a:xfrm>
            <a:off x="103471" y="990138"/>
            <a:ext cx="6097604" cy="2554545"/>
          </a:xfrm>
          <a:prstGeom prst="rect">
            <a:avLst/>
          </a:prstGeom>
          <a:noFill/>
          <a:ln w="28575">
            <a:solidFill>
              <a:srgbClr val="0070C0"/>
            </a:solidFill>
          </a:ln>
        </p:spPr>
        <p:txBody>
          <a:bodyPr wrap="square">
            <a:spAutoFit/>
          </a:bodyPr>
          <a:lstStyle/>
          <a:p>
            <a:pPr algn="just"/>
            <a:r>
              <a:rPr lang="en-US" sz="2000" dirty="0">
                <a:effectLst/>
                <a:latin typeface="Book Antiqua" panose="02040602050305030304" pitchFamily="18" charset="0"/>
                <a:ea typeface="Calibri" panose="020F0502020204030204" pitchFamily="34" charset="0"/>
                <a:cs typeface="Calibri" panose="020F0502020204030204" pitchFamily="34" charset="0"/>
              </a:rPr>
              <a:t>March 27, 2026. Freetown, Sierra Leone –SLARI joined the International Institute of Tropical Agriculture in successfully concluding its three-day West Africa and Sahel Hub (</a:t>
            </a:r>
            <a:r>
              <a:rPr lang="en-US" sz="2000" b="1" dirty="0">
                <a:effectLst/>
                <a:latin typeface="Book Antiqua" panose="02040602050305030304" pitchFamily="18" charset="0"/>
                <a:ea typeface="Calibri" panose="020F0502020204030204" pitchFamily="34" charset="0"/>
                <a:cs typeface="Calibri" panose="020F0502020204030204" pitchFamily="34" charset="0"/>
              </a:rPr>
              <a:t>WASH</a:t>
            </a:r>
            <a:r>
              <a:rPr lang="en-US" sz="2000" dirty="0">
                <a:effectLst/>
                <a:latin typeface="Book Antiqua" panose="02040602050305030304" pitchFamily="18" charset="0"/>
                <a:ea typeface="Calibri" panose="020F0502020204030204" pitchFamily="34" charset="0"/>
                <a:cs typeface="Calibri" panose="020F0502020204030204" pitchFamily="34" charset="0"/>
              </a:rPr>
              <a:t>) Retreat at the Radisson Blu Mammy Yoko Hotel, bringing together leading scientists, policymakers, and development partners under the theme </a:t>
            </a:r>
            <a:r>
              <a:rPr lang="en-US" sz="2000" b="1" dirty="0">
                <a:effectLst/>
                <a:latin typeface="Book Antiqua" panose="02040602050305030304" pitchFamily="18" charset="0"/>
                <a:ea typeface="Calibri" panose="020F0502020204030204" pitchFamily="34" charset="0"/>
                <a:cs typeface="Calibri" panose="020F0502020204030204" pitchFamily="34" charset="0"/>
              </a:rPr>
              <a:t>“Climate Change.”</a:t>
            </a:r>
            <a:endParaRPr lang="en-US" sz="2000" dirty="0">
              <a:latin typeface="Book Antiqua" panose="02040602050305030304" pitchFamily="18" charset="0"/>
            </a:endParaRPr>
          </a:p>
        </p:txBody>
      </p:sp>
      <p:sp>
        <p:nvSpPr>
          <p:cNvPr id="7" name="TextBox 6">
            <a:extLst>
              <a:ext uri="{FF2B5EF4-FFF2-40B4-BE49-F238E27FC236}">
                <a16:creationId xmlns:a16="http://schemas.microsoft.com/office/drawing/2014/main" id="{F3966720-A74A-44B0-BB2E-F412BD1230F4}"/>
              </a:ext>
            </a:extLst>
          </p:cNvPr>
          <p:cNvSpPr txBox="1"/>
          <p:nvPr/>
        </p:nvSpPr>
        <p:spPr>
          <a:xfrm>
            <a:off x="103471" y="4301229"/>
            <a:ext cx="6097604" cy="2554545"/>
          </a:xfrm>
          <a:prstGeom prst="rect">
            <a:avLst/>
          </a:prstGeom>
          <a:noFill/>
          <a:ln w="28575">
            <a:solidFill>
              <a:srgbClr val="0070C0"/>
            </a:solidFill>
          </a:ln>
        </p:spPr>
        <p:txBody>
          <a:bodyPr wrap="square">
            <a:spAutoFit/>
          </a:bodyPr>
          <a:lstStyle/>
          <a:p>
            <a:pPr algn="just"/>
            <a:r>
              <a:rPr lang="en-US" sz="2000" dirty="0">
                <a:effectLst/>
                <a:latin typeface="Book Antiqua" panose="02040602050305030304" pitchFamily="18" charset="0"/>
                <a:ea typeface="Calibri" panose="020F0502020204030204" pitchFamily="34" charset="0"/>
                <a:cs typeface="Calibri" panose="020F0502020204030204" pitchFamily="34" charset="0"/>
              </a:rPr>
              <a:t>A major highlight of the opening ceremony was the keynote address delivered by Dr. Henry Musa </a:t>
            </a:r>
            <a:r>
              <a:rPr lang="en-US" sz="2000" dirty="0" err="1">
                <a:effectLst/>
                <a:latin typeface="Book Antiqua" panose="02040602050305030304" pitchFamily="18" charset="0"/>
                <a:ea typeface="Calibri" panose="020F0502020204030204" pitchFamily="34" charset="0"/>
                <a:cs typeface="Calibri" panose="020F0502020204030204" pitchFamily="34" charset="0"/>
              </a:rPr>
              <a:t>Kpaka</a:t>
            </a:r>
            <a:r>
              <a:rPr lang="en-US" sz="2000" dirty="0">
                <a:effectLst/>
                <a:latin typeface="Book Antiqua" panose="02040602050305030304" pitchFamily="18" charset="0"/>
                <a:ea typeface="Calibri" panose="020F0502020204030204" pitchFamily="34" charset="0"/>
                <a:cs typeface="Calibri" panose="020F0502020204030204" pitchFamily="34" charset="0"/>
              </a:rPr>
              <a:t>, Honourable Minister of Agriculture and Food Security. In his statement, the Minister emphasized that the retreat reflects </a:t>
            </a:r>
            <a:r>
              <a:rPr lang="en-US" sz="2000" b="1" dirty="0">
                <a:effectLst/>
                <a:latin typeface="Book Antiqua" panose="02040602050305030304" pitchFamily="18" charset="0"/>
                <a:ea typeface="Calibri" panose="020F0502020204030204" pitchFamily="34" charset="0"/>
                <a:cs typeface="Calibri" panose="020F0502020204030204" pitchFamily="34" charset="0"/>
              </a:rPr>
              <a:t>His Excellency the President’s strong desire to deepen collaboration with IITA</a:t>
            </a:r>
            <a:r>
              <a:rPr lang="en-US" sz="2000" dirty="0">
                <a:effectLst/>
                <a:latin typeface="Book Antiqua" panose="02040602050305030304" pitchFamily="18" charset="0"/>
                <a:ea typeface="Calibri" panose="020F0502020204030204" pitchFamily="34" charset="0"/>
                <a:cs typeface="Calibri" panose="020F0502020204030204" pitchFamily="34" charset="0"/>
              </a:rPr>
              <a:t> in the implementation of the Feed Salone Strategy. </a:t>
            </a:r>
            <a:endParaRPr lang="en-US" sz="2000" dirty="0">
              <a:latin typeface="Book Antiqua" panose="02040602050305030304" pitchFamily="18" charset="0"/>
            </a:endParaRPr>
          </a:p>
        </p:txBody>
      </p:sp>
      <p:pic>
        <p:nvPicPr>
          <p:cNvPr id="8" name="ember60" descr="Article content">
            <a:extLst>
              <a:ext uri="{FF2B5EF4-FFF2-40B4-BE49-F238E27FC236}">
                <a16:creationId xmlns:a16="http://schemas.microsoft.com/office/drawing/2014/main" id="{0F4C7B6E-500D-4A3E-9A28-815458F6C6F6}"/>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40509" y="990138"/>
            <a:ext cx="5748020" cy="2549525"/>
          </a:xfrm>
          <a:prstGeom prst="rect">
            <a:avLst/>
          </a:prstGeom>
          <a:noFill/>
          <a:ln>
            <a:noFill/>
          </a:ln>
        </p:spPr>
      </p:pic>
      <p:pic>
        <p:nvPicPr>
          <p:cNvPr id="9" name="ember76" descr="Article content">
            <a:extLst>
              <a:ext uri="{FF2B5EF4-FFF2-40B4-BE49-F238E27FC236}">
                <a16:creationId xmlns:a16="http://schemas.microsoft.com/office/drawing/2014/main" id="{3D18FF6A-78F4-462D-83E7-1EEAED28A9BC}"/>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40509" y="4301229"/>
            <a:ext cx="5581650" cy="2475865"/>
          </a:xfrm>
          <a:prstGeom prst="rect">
            <a:avLst/>
          </a:prstGeom>
          <a:noFill/>
          <a:ln>
            <a:noFill/>
          </a:ln>
        </p:spPr>
      </p:pic>
    </p:spTree>
    <p:extLst>
      <p:ext uri="{BB962C8B-B14F-4D97-AF65-F5344CB8AC3E}">
        <p14:creationId xmlns:p14="http://schemas.microsoft.com/office/powerpoint/2010/main" val="2803669355"/>
      </p:ext>
    </p:extLst>
  </p:cSld>
  <p:clrMapOvr>
    <a:masterClrMapping/>
  </p:clrMapOvr>
  <p:transition spd="slow">
    <p:push dir="u"/>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ember62" descr="Article content">
            <a:extLst>
              <a:ext uri="{FF2B5EF4-FFF2-40B4-BE49-F238E27FC236}">
                <a16:creationId xmlns:a16="http://schemas.microsoft.com/office/drawing/2014/main" id="{AB70766E-6A47-4453-8372-F8678DCCFF6D}"/>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0495" y="113764"/>
            <a:ext cx="7771097" cy="6238909"/>
          </a:xfrm>
          <a:prstGeom prst="rect">
            <a:avLst/>
          </a:prstGeom>
          <a:noFill/>
          <a:ln>
            <a:noFill/>
          </a:ln>
        </p:spPr>
      </p:pic>
      <p:sp>
        <p:nvSpPr>
          <p:cNvPr id="4" name="TextBox 3">
            <a:extLst>
              <a:ext uri="{FF2B5EF4-FFF2-40B4-BE49-F238E27FC236}">
                <a16:creationId xmlns:a16="http://schemas.microsoft.com/office/drawing/2014/main" id="{F20FD6A6-DAEF-47EF-A19F-351C0E2FC54F}"/>
              </a:ext>
            </a:extLst>
          </p:cNvPr>
          <p:cNvSpPr txBox="1"/>
          <p:nvPr/>
        </p:nvSpPr>
        <p:spPr>
          <a:xfrm>
            <a:off x="8239224" y="279132"/>
            <a:ext cx="3445845" cy="5355312"/>
          </a:xfrm>
          <a:prstGeom prst="rect">
            <a:avLst/>
          </a:prstGeom>
          <a:noFill/>
          <a:ln w="28575">
            <a:solidFill>
              <a:srgbClr val="0070C0"/>
            </a:solidFill>
          </a:ln>
        </p:spPr>
        <p:txBody>
          <a:bodyPr wrap="square">
            <a:spAutoFit/>
          </a:bodyPr>
          <a:lstStyle/>
          <a:p>
            <a:pPr marL="0" marR="0" algn="just">
              <a:spcBef>
                <a:spcPts val="600"/>
              </a:spcBef>
              <a:spcAft>
                <a:spcPts val="600"/>
              </a:spcAft>
            </a:pPr>
            <a:r>
              <a:rPr lang="en-US" sz="2400" dirty="0">
                <a:effectLst/>
                <a:latin typeface="Book Antiqua" panose="02040602050305030304" pitchFamily="18" charset="0"/>
                <a:ea typeface="Calibri" panose="020F0502020204030204" pitchFamily="34" charset="0"/>
                <a:cs typeface="Calibri" panose="020F0502020204030204" pitchFamily="34" charset="0"/>
              </a:rPr>
              <a:t>President is highly satisfied with progress made by IITA in partnership with SLARI and other key institutions within the agricultural sector. </a:t>
            </a:r>
          </a:p>
          <a:p>
            <a:pPr marL="0" marR="0" algn="just">
              <a:spcBef>
                <a:spcPts val="600"/>
              </a:spcBef>
              <a:spcAft>
                <a:spcPts val="600"/>
              </a:spcAft>
            </a:pPr>
            <a:endParaRPr lang="en-US" sz="2400" dirty="0">
              <a:latin typeface="Book Antiqua" panose="02040602050305030304" pitchFamily="18" charset="0"/>
              <a:ea typeface="Calibri" panose="020F0502020204030204" pitchFamily="34" charset="0"/>
              <a:cs typeface="Calibri" panose="020F0502020204030204" pitchFamily="34" charset="0"/>
            </a:endParaRPr>
          </a:p>
          <a:p>
            <a:pPr marL="0" marR="0" algn="just">
              <a:spcBef>
                <a:spcPts val="600"/>
              </a:spcBef>
              <a:spcAft>
                <a:spcPts val="600"/>
              </a:spcAft>
            </a:pPr>
            <a:endParaRPr lang="en-US" sz="2400" dirty="0">
              <a:effectLst/>
              <a:latin typeface="Book Antiqua" panose="02040602050305030304" pitchFamily="18" charset="0"/>
              <a:ea typeface="Calibri" panose="020F0502020204030204" pitchFamily="34" charset="0"/>
              <a:cs typeface="Calibri" panose="020F0502020204030204" pitchFamily="34" charset="0"/>
            </a:endParaRPr>
          </a:p>
          <a:p>
            <a:pPr marL="0" marR="0" algn="just">
              <a:spcBef>
                <a:spcPts val="600"/>
              </a:spcBef>
              <a:spcAft>
                <a:spcPts val="600"/>
              </a:spcAft>
            </a:pPr>
            <a:r>
              <a:rPr lang="en-US" sz="2400" dirty="0">
                <a:effectLst/>
                <a:latin typeface="Book Antiqua" panose="02040602050305030304" pitchFamily="18" charset="0"/>
                <a:ea typeface="Calibri" panose="020F0502020204030204" pitchFamily="34" charset="0"/>
                <a:cs typeface="Calibri" panose="020F0502020204030204" pitchFamily="34" charset="0"/>
              </a:rPr>
              <a:t>Such collaborations are critical to transforming Sierra Leone’s food systems.</a:t>
            </a:r>
            <a:endParaRPr lang="en-US" sz="2400" dirty="0">
              <a:effectLst/>
              <a:latin typeface="Book Antiqua" panose="0204060205030503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98689024"/>
      </p:ext>
    </p:extLst>
  </p:cSld>
  <p:clrMapOvr>
    <a:masterClrMapping/>
  </p:clrMapOvr>
  <p:transition spd="slow">
    <p:push dir="u"/>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ember65" descr="Article content">
            <a:extLst>
              <a:ext uri="{FF2B5EF4-FFF2-40B4-BE49-F238E27FC236}">
                <a16:creationId xmlns:a16="http://schemas.microsoft.com/office/drawing/2014/main" id="{37A86997-D1C4-4ABA-889B-8FB9CAA52862}"/>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79672" y="566094"/>
            <a:ext cx="7738712" cy="4697128"/>
          </a:xfrm>
          <a:prstGeom prst="rect">
            <a:avLst/>
          </a:prstGeom>
          <a:noFill/>
          <a:ln>
            <a:noFill/>
          </a:ln>
        </p:spPr>
      </p:pic>
      <p:sp>
        <p:nvSpPr>
          <p:cNvPr id="4" name="TextBox 3">
            <a:extLst>
              <a:ext uri="{FF2B5EF4-FFF2-40B4-BE49-F238E27FC236}">
                <a16:creationId xmlns:a16="http://schemas.microsoft.com/office/drawing/2014/main" id="{6D189877-AB27-4DE5-BFC3-4956411FEF10}"/>
              </a:ext>
            </a:extLst>
          </p:cNvPr>
          <p:cNvSpPr txBox="1"/>
          <p:nvPr/>
        </p:nvSpPr>
        <p:spPr>
          <a:xfrm>
            <a:off x="8142973" y="86406"/>
            <a:ext cx="3274996" cy="5786199"/>
          </a:xfrm>
          <a:prstGeom prst="rect">
            <a:avLst/>
          </a:prstGeom>
          <a:noFill/>
          <a:ln w="28575">
            <a:solidFill>
              <a:srgbClr val="FF0000"/>
            </a:solidFill>
          </a:ln>
        </p:spPr>
        <p:txBody>
          <a:bodyPr wrap="square">
            <a:spAutoFit/>
          </a:bodyPr>
          <a:lstStyle/>
          <a:p>
            <a:pPr marL="0" marR="0" algn="just">
              <a:spcBef>
                <a:spcPts val="600"/>
              </a:spcBef>
              <a:spcAft>
                <a:spcPts val="600"/>
              </a:spcAft>
            </a:pPr>
            <a:r>
              <a:rPr lang="en-US" sz="2400" dirty="0">
                <a:effectLst/>
                <a:latin typeface="Book Antiqua" panose="02040602050305030304" pitchFamily="18" charset="0"/>
                <a:ea typeface="Calibri" panose="020F0502020204030204" pitchFamily="34" charset="0"/>
                <a:cs typeface="Calibri" panose="020F0502020204030204" pitchFamily="34" charset="0"/>
              </a:rPr>
              <a:t>Dr. Alfred Dixon underscored that the overarching goal of IITA is to </a:t>
            </a:r>
            <a:r>
              <a:rPr lang="en-US" sz="2400" b="1" dirty="0">
                <a:effectLst/>
                <a:latin typeface="Book Antiqua" panose="02040602050305030304" pitchFamily="18" charset="0"/>
                <a:ea typeface="Calibri" panose="020F0502020204030204" pitchFamily="34" charset="0"/>
                <a:cs typeface="Calibri" panose="020F0502020204030204" pitchFamily="34" charset="0"/>
              </a:rPr>
              <a:t>improve the livelihoods of people through agricultural innovation. </a:t>
            </a:r>
          </a:p>
          <a:p>
            <a:pPr marL="0" marR="0" algn="just">
              <a:spcBef>
                <a:spcPts val="600"/>
              </a:spcBef>
              <a:spcAft>
                <a:spcPts val="600"/>
              </a:spcAft>
            </a:pPr>
            <a:r>
              <a:rPr lang="en-US" sz="2400" dirty="0">
                <a:effectLst/>
                <a:latin typeface="Book Antiqua" panose="02040602050305030304" pitchFamily="18" charset="0"/>
                <a:ea typeface="Calibri" panose="020F0502020204030204" pitchFamily="34" charset="0"/>
                <a:cs typeface="Calibri" panose="020F0502020204030204" pitchFamily="34" charset="0"/>
              </a:rPr>
              <a:t>Dr. Dixon noted that the retreat provides a unique opportunity to accelerate action and ensure that research outputs translate into tangible benefits for farmers</a:t>
            </a:r>
            <a:endParaRPr lang="en-US" sz="2400" dirty="0">
              <a:latin typeface="Book Antiqua" panose="02040602050305030304" pitchFamily="18" charset="0"/>
            </a:endParaRPr>
          </a:p>
        </p:txBody>
      </p:sp>
    </p:spTree>
    <p:extLst>
      <p:ext uri="{BB962C8B-B14F-4D97-AF65-F5344CB8AC3E}">
        <p14:creationId xmlns:p14="http://schemas.microsoft.com/office/powerpoint/2010/main" val="2900960331"/>
      </p:ext>
    </p:extLst>
  </p:cSld>
  <p:clrMapOvr>
    <a:masterClrMapping/>
  </p:clrMapOvr>
  <p:transition spd="slow">
    <p:push dir="u"/>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ember71" descr="Article content">
            <a:extLst>
              <a:ext uri="{FF2B5EF4-FFF2-40B4-BE49-F238E27FC236}">
                <a16:creationId xmlns:a16="http://schemas.microsoft.com/office/drawing/2014/main" id="{D538FB7C-E8BF-4CA9-8F3D-747FD45A4C3C}"/>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84833" y="375518"/>
            <a:ext cx="3866300" cy="6237037"/>
          </a:xfrm>
          <a:prstGeom prst="rect">
            <a:avLst/>
          </a:prstGeom>
          <a:noFill/>
          <a:ln w="28575">
            <a:solidFill>
              <a:schemeClr val="accent2"/>
            </a:solidFill>
          </a:ln>
        </p:spPr>
      </p:pic>
      <p:sp>
        <p:nvSpPr>
          <p:cNvPr id="4" name="TextBox 3">
            <a:extLst>
              <a:ext uri="{FF2B5EF4-FFF2-40B4-BE49-F238E27FC236}">
                <a16:creationId xmlns:a16="http://schemas.microsoft.com/office/drawing/2014/main" id="{B1A0565E-3176-443C-AA36-5553DFD1C431}"/>
              </a:ext>
            </a:extLst>
          </p:cNvPr>
          <p:cNvSpPr txBox="1"/>
          <p:nvPr/>
        </p:nvSpPr>
        <p:spPr>
          <a:xfrm>
            <a:off x="6094396" y="1190592"/>
            <a:ext cx="4984282" cy="5047536"/>
          </a:xfrm>
          <a:prstGeom prst="rect">
            <a:avLst/>
          </a:prstGeom>
          <a:noFill/>
          <a:ln w="28575">
            <a:solidFill>
              <a:schemeClr val="accent1"/>
            </a:solidFill>
          </a:ln>
        </p:spPr>
        <p:txBody>
          <a:bodyPr wrap="square">
            <a:spAutoFit/>
          </a:bodyPr>
          <a:lstStyle/>
          <a:p>
            <a:pPr marL="0" marR="0" algn="just">
              <a:spcBef>
                <a:spcPts val="600"/>
              </a:spcBef>
              <a:spcAft>
                <a:spcPts val="600"/>
              </a:spcAft>
            </a:pPr>
            <a:r>
              <a:rPr lang="en-US" sz="2400" dirty="0">
                <a:effectLst/>
                <a:latin typeface="Book Antiqua" panose="02040602050305030304" pitchFamily="18" charset="0"/>
                <a:ea typeface="Calibri" panose="020F0502020204030204" pitchFamily="34" charset="0"/>
                <a:cs typeface="Calibri" panose="020F0502020204030204" pitchFamily="34" charset="0"/>
              </a:rPr>
              <a:t>Dr. Abdul Rahman Conteh, Director General of SLARI, expressed profound appreciation to IITA for selecting Sierra Leone as the host of this year’s </a:t>
            </a:r>
            <a:r>
              <a:rPr lang="en-US" sz="2400" b="1" dirty="0">
                <a:effectLst/>
                <a:latin typeface="Book Antiqua" panose="02040602050305030304" pitchFamily="18" charset="0"/>
                <a:ea typeface="Calibri" panose="020F0502020204030204" pitchFamily="34" charset="0"/>
                <a:cs typeface="Calibri" panose="020F0502020204030204" pitchFamily="34" charset="0"/>
              </a:rPr>
              <a:t>WASH Retreat</a:t>
            </a:r>
            <a:r>
              <a:rPr lang="en-US" sz="2400" dirty="0">
                <a:effectLst/>
                <a:latin typeface="Book Antiqua" panose="02040602050305030304" pitchFamily="18" charset="0"/>
                <a:ea typeface="Calibri" panose="020F0502020204030204" pitchFamily="34" charset="0"/>
                <a:cs typeface="Calibri" panose="020F0502020204030204" pitchFamily="34" charset="0"/>
              </a:rPr>
              <a:t>. </a:t>
            </a:r>
          </a:p>
          <a:p>
            <a:pPr marL="0" marR="0" algn="just">
              <a:spcBef>
                <a:spcPts val="600"/>
              </a:spcBef>
              <a:spcAft>
                <a:spcPts val="600"/>
              </a:spcAft>
            </a:pPr>
            <a:r>
              <a:rPr lang="en-US" sz="2400" dirty="0">
                <a:effectLst/>
                <a:latin typeface="Book Antiqua" panose="02040602050305030304" pitchFamily="18" charset="0"/>
                <a:ea typeface="Calibri" panose="020F0502020204030204" pitchFamily="34" charset="0"/>
                <a:cs typeface="Calibri" panose="020F0502020204030204" pitchFamily="34" charset="0"/>
              </a:rPr>
              <a:t>He described the event as a significant milestone under the IITA Technical Assistance to the Feed Salone Strategy and a testament to the country’s growing role in regional agricultural research and development.</a:t>
            </a:r>
            <a:endParaRPr lang="en-US" sz="2400" dirty="0">
              <a:effectLst/>
              <a:latin typeface="Book Antiqua" panose="0204060205030503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67272033"/>
      </p:ext>
    </p:extLst>
  </p:cSld>
  <p:clrMapOvr>
    <a:masterClrMapping/>
  </p:clrMapOvr>
  <p:transition spd="slow">
    <p:push dir="u"/>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812BCF1-7432-41CC-9569-D54ED237D245}"/>
              </a:ext>
            </a:extLst>
          </p:cNvPr>
          <p:cNvSpPr txBox="1"/>
          <p:nvPr/>
        </p:nvSpPr>
        <p:spPr>
          <a:xfrm>
            <a:off x="433136" y="1241659"/>
            <a:ext cx="5662864" cy="4985980"/>
          </a:xfrm>
          <a:prstGeom prst="rect">
            <a:avLst/>
          </a:prstGeom>
          <a:noFill/>
          <a:ln w="28575">
            <a:solidFill>
              <a:srgbClr val="00B050"/>
            </a:solidFill>
          </a:ln>
        </p:spPr>
        <p:txBody>
          <a:bodyPr wrap="square">
            <a:spAutoFit/>
          </a:bodyPr>
          <a:lstStyle/>
          <a:p>
            <a:pPr marL="0" marR="0" algn="just">
              <a:spcBef>
                <a:spcPts val="600"/>
              </a:spcBef>
              <a:spcAft>
                <a:spcPts val="600"/>
              </a:spcAft>
            </a:pPr>
            <a:r>
              <a:rPr lang="en-US" sz="2400" dirty="0">
                <a:effectLst>
                  <a:outerShdw blurRad="38100" dist="38100" dir="2700000" algn="tl">
                    <a:srgbClr val="000000">
                      <a:alpha val="43137"/>
                    </a:srgbClr>
                  </a:outerShdw>
                </a:effectLst>
                <a:latin typeface="Book Antiqua" panose="02040602050305030304" pitchFamily="18" charset="0"/>
                <a:ea typeface="Calibri" panose="020F0502020204030204" pitchFamily="34" charset="0"/>
                <a:cs typeface="Times New Roman" panose="02020603050405020304" pitchFamily="18" charset="0"/>
              </a:rPr>
              <a:t>SLARI has been losing staff without replacement since 2020.  </a:t>
            </a:r>
          </a:p>
          <a:p>
            <a:pPr marL="0" marR="0" algn="just">
              <a:spcBef>
                <a:spcPts val="600"/>
              </a:spcBef>
              <a:spcAft>
                <a:spcPts val="600"/>
              </a:spcAft>
            </a:pPr>
            <a:r>
              <a:rPr lang="en-US" sz="2400" dirty="0">
                <a:effectLst>
                  <a:outerShdw blurRad="38100" dist="38100" dir="2700000" algn="tl">
                    <a:srgbClr val="000000">
                      <a:alpha val="43137"/>
                    </a:srgbClr>
                  </a:outerShdw>
                </a:effectLst>
                <a:latin typeface="Book Antiqua" panose="02040602050305030304" pitchFamily="18" charset="0"/>
                <a:ea typeface="Calibri" panose="020F0502020204030204" pitchFamily="34" charset="0"/>
                <a:cs typeface="Times New Roman" panose="02020603050405020304" pitchFamily="18" charset="0"/>
              </a:rPr>
              <a:t>Between 2020 and 2026, a total of 173 staff were separated from SLARI by retirement, resignation, death, and abandonment resulting in dismissal.  </a:t>
            </a:r>
          </a:p>
          <a:p>
            <a:pPr marL="0" marR="0" algn="just">
              <a:spcBef>
                <a:spcPts val="600"/>
              </a:spcBef>
              <a:spcAft>
                <a:spcPts val="600"/>
              </a:spcAft>
            </a:pPr>
            <a:r>
              <a:rPr lang="en-US" sz="2400" dirty="0">
                <a:effectLst>
                  <a:outerShdw blurRad="38100" dist="38100" dir="2700000" algn="tl">
                    <a:srgbClr val="000000">
                      <a:alpha val="43137"/>
                    </a:srgbClr>
                  </a:outerShdw>
                </a:effectLst>
                <a:latin typeface="Book Antiqua" panose="02040602050305030304" pitchFamily="18" charset="0"/>
                <a:ea typeface="Calibri" panose="020F0502020204030204" pitchFamily="34" charset="0"/>
                <a:cs typeface="Times New Roman" panose="02020603050405020304" pitchFamily="18" charset="0"/>
              </a:rPr>
              <a:t>At least 20 staff have been lost by SLARI every year since 2020 without replacement.  </a:t>
            </a:r>
          </a:p>
          <a:p>
            <a:pPr marL="0" marR="0" algn="just">
              <a:spcBef>
                <a:spcPts val="600"/>
              </a:spcBef>
              <a:spcAft>
                <a:spcPts val="600"/>
              </a:spcAft>
            </a:pPr>
            <a:r>
              <a:rPr lang="en-US" sz="2400" dirty="0">
                <a:effectLst>
                  <a:outerShdw blurRad="38100" dist="38100" dir="2700000" algn="tl">
                    <a:srgbClr val="000000">
                      <a:alpha val="43137"/>
                    </a:srgbClr>
                  </a:outerShdw>
                </a:effectLst>
                <a:latin typeface="Book Antiqua" panose="02040602050305030304" pitchFamily="18" charset="0"/>
                <a:ea typeface="Calibri" panose="020F0502020204030204" pitchFamily="34" charset="0"/>
                <a:cs typeface="Times New Roman" panose="02020603050405020304" pitchFamily="18" charset="0"/>
              </a:rPr>
              <a:t>The highest staff attrition occurred in 2020 when SLARI had the highest migration of staff to the universities.  </a:t>
            </a:r>
          </a:p>
        </p:txBody>
      </p:sp>
      <p:sp>
        <p:nvSpPr>
          <p:cNvPr id="5" name="TextBox 4">
            <a:extLst>
              <a:ext uri="{FF2B5EF4-FFF2-40B4-BE49-F238E27FC236}">
                <a16:creationId xmlns:a16="http://schemas.microsoft.com/office/drawing/2014/main" id="{0B3B4D35-113C-4FBE-89C6-63990F741BAE}"/>
              </a:ext>
            </a:extLst>
          </p:cNvPr>
          <p:cNvSpPr txBox="1"/>
          <p:nvPr/>
        </p:nvSpPr>
        <p:spPr>
          <a:xfrm>
            <a:off x="635267" y="248628"/>
            <a:ext cx="9028497" cy="334259"/>
          </a:xfrm>
          <a:prstGeom prst="rect">
            <a:avLst/>
          </a:prstGeom>
          <a:noFill/>
        </p:spPr>
        <p:txBody>
          <a:bodyPr wrap="square">
            <a:spAutoFit/>
          </a:bodyPr>
          <a:lstStyle/>
          <a:p>
            <a:pPr marL="0" marR="0" algn="ctr">
              <a:lnSpc>
                <a:spcPts val="1700"/>
              </a:lnSpc>
              <a:spcBef>
                <a:spcPts val="600"/>
              </a:spcBef>
              <a:spcAft>
                <a:spcPts val="600"/>
              </a:spcAft>
              <a:tabLst>
                <a:tab pos="927100" algn="l"/>
              </a:tabLst>
            </a:pPr>
            <a:r>
              <a:rPr lang="en-US" sz="2400" b="1" dirty="0">
                <a:ln>
                  <a:noFill/>
                </a:ln>
                <a:solidFill>
                  <a:srgbClr val="0070C0"/>
                </a:solidFill>
                <a:effectLst>
                  <a:outerShdw blurRad="38100" dist="19050" dir="2700000" algn="tl">
                    <a:schemeClr val="dk1">
                      <a:alpha val="40000"/>
                    </a:schemeClr>
                  </a:outerShdw>
                </a:effectLst>
                <a:latin typeface="Arial Narrow" panose="020B0606020202030204" pitchFamily="34" charset="0"/>
                <a:ea typeface="Calibri" panose="020F0502020204030204" pitchFamily="34" charset="0"/>
                <a:cs typeface="Arial" panose="020B0604020202020204" pitchFamily="34" charset="0"/>
              </a:rPr>
              <a:t>AN OVERVIEW OF SLARI STAFF ATTRITION BETWEEN 2020 AND 2026</a:t>
            </a:r>
            <a:endParaRPr lang="en-US" sz="24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103FA7F0-9B32-4901-9417-D84131291A86}"/>
              </a:ext>
            </a:extLst>
          </p:cNvPr>
          <p:cNvSpPr txBox="1"/>
          <p:nvPr/>
        </p:nvSpPr>
        <p:spPr>
          <a:xfrm>
            <a:off x="7392203" y="1106823"/>
            <a:ext cx="4308508" cy="4832092"/>
          </a:xfrm>
          <a:prstGeom prst="rect">
            <a:avLst/>
          </a:prstGeom>
          <a:noFill/>
          <a:ln w="28575">
            <a:solidFill>
              <a:srgbClr val="00B050"/>
            </a:solidFill>
          </a:ln>
        </p:spPr>
        <p:txBody>
          <a:bodyPr wrap="square">
            <a:spAutoFit/>
          </a:bodyPr>
          <a:lstStyle/>
          <a:p>
            <a:pPr marL="0" marR="0" algn="just">
              <a:spcBef>
                <a:spcPts val="600"/>
              </a:spcBef>
              <a:spcAft>
                <a:spcPts val="600"/>
              </a:spcAft>
            </a:pPr>
            <a:r>
              <a:rPr lang="en-US" sz="2400" dirty="0">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Times New Roman" panose="02020603050405020304" pitchFamily="18" charset="0"/>
              </a:rPr>
              <a:t>In the first two quarters of 2026, SLARI lost 9 staff, mostly due to retirement and death.  These staff have still not been replaced.  </a:t>
            </a:r>
          </a:p>
          <a:p>
            <a:pPr marL="0" marR="0" algn="just">
              <a:spcBef>
                <a:spcPts val="600"/>
              </a:spcBef>
              <a:spcAft>
                <a:spcPts val="600"/>
              </a:spcAft>
            </a:pPr>
            <a:r>
              <a:rPr lang="en-US" sz="2400" dirty="0">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Times New Roman" panose="02020603050405020304" pitchFamily="18" charset="0"/>
              </a:rPr>
              <a:t>For an institution whose total staff strength originally hovers around 500, a loss of 173 staff is highly significant.  </a:t>
            </a:r>
          </a:p>
          <a:p>
            <a:pPr marL="0" marR="0" algn="just">
              <a:spcBef>
                <a:spcPts val="600"/>
              </a:spcBef>
              <a:spcAft>
                <a:spcPts val="600"/>
              </a:spcAft>
            </a:pPr>
            <a:r>
              <a:rPr lang="en-US" sz="2400" dirty="0">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Times New Roman" panose="02020603050405020304" pitchFamily="18" charset="0"/>
              </a:rPr>
              <a:t>This is creating a serious constraint to the institution in meeting its objectives.</a:t>
            </a:r>
            <a:endParaRPr lang="en-US" sz="24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1785089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2BC7E302-5370-4736-86B3-7D806928BEF2}"/>
              </a:ext>
            </a:extLst>
          </p:cNvPr>
          <p:cNvGraphicFramePr/>
          <p:nvPr>
            <p:extLst>
              <p:ext uri="{D42A27DB-BD31-4B8C-83A1-F6EECF244321}">
                <p14:modId xmlns:p14="http://schemas.microsoft.com/office/powerpoint/2010/main" val="364328674"/>
              </p:ext>
            </p:extLst>
          </p:nvPr>
        </p:nvGraphicFramePr>
        <p:xfrm>
          <a:off x="154004" y="259881"/>
          <a:ext cx="11762072" cy="5861785"/>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3">
            <a:extLst>
              <a:ext uri="{FF2B5EF4-FFF2-40B4-BE49-F238E27FC236}">
                <a16:creationId xmlns:a16="http://schemas.microsoft.com/office/drawing/2014/main" id="{4E01F7D7-5569-4AFD-8CBC-CBB9FC37504E}"/>
              </a:ext>
            </a:extLst>
          </p:cNvPr>
          <p:cNvSpPr txBox="1"/>
          <p:nvPr/>
        </p:nvSpPr>
        <p:spPr>
          <a:xfrm>
            <a:off x="2986238" y="6283161"/>
            <a:ext cx="6097604" cy="314958"/>
          </a:xfrm>
          <a:prstGeom prst="rect">
            <a:avLst/>
          </a:prstGeom>
          <a:noFill/>
        </p:spPr>
        <p:txBody>
          <a:bodyPr wrap="square">
            <a:spAutoFit/>
          </a:bodyPr>
          <a:lstStyle/>
          <a:p>
            <a:pPr marL="0" marR="0" algn="ctr">
              <a:lnSpc>
                <a:spcPts val="1700"/>
              </a:lnSpc>
              <a:spcBef>
                <a:spcPts val="600"/>
              </a:spcBef>
              <a:spcAft>
                <a:spcPts val="600"/>
              </a:spcAft>
            </a:pPr>
            <a:r>
              <a:rPr lang="en-US" sz="1800" b="1" dirty="0">
                <a:effectLst/>
                <a:latin typeface="Arial" panose="020B0604020202020204" pitchFamily="34" charset="0"/>
                <a:ea typeface="Calibri" panose="020F0502020204030204" pitchFamily="34" charset="0"/>
                <a:cs typeface="Times New Roman" panose="02020603050405020304" pitchFamily="18" charset="0"/>
              </a:rPr>
              <a:t>SLARI staff Attrition by year between 2020 and 2026</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6549698"/>
      </p:ext>
    </p:extLst>
  </p:cSld>
  <p:clrMapOvr>
    <a:masterClrMapping/>
  </p:clrMapOvr>
  <p:transition spd="slow">
    <p:push dir="u"/>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DD04B126-3D1E-4B79-AE4A-0BD4A873B247}"/>
              </a:ext>
            </a:extLst>
          </p:cNvPr>
          <p:cNvGraphicFramePr/>
          <p:nvPr>
            <p:extLst>
              <p:ext uri="{D42A27DB-BD31-4B8C-83A1-F6EECF244321}">
                <p14:modId xmlns:p14="http://schemas.microsoft.com/office/powerpoint/2010/main" val="2540292627"/>
              </p:ext>
            </p:extLst>
          </p:nvPr>
        </p:nvGraphicFramePr>
        <p:xfrm>
          <a:off x="115503" y="125128"/>
          <a:ext cx="12076497" cy="5361272"/>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3">
            <a:extLst>
              <a:ext uri="{FF2B5EF4-FFF2-40B4-BE49-F238E27FC236}">
                <a16:creationId xmlns:a16="http://schemas.microsoft.com/office/drawing/2014/main" id="{69617FFC-35A6-4E0D-A5D8-A393F855BC18}"/>
              </a:ext>
            </a:extLst>
          </p:cNvPr>
          <p:cNvSpPr txBox="1"/>
          <p:nvPr/>
        </p:nvSpPr>
        <p:spPr>
          <a:xfrm>
            <a:off x="3047198" y="6286634"/>
            <a:ext cx="6097604" cy="334707"/>
          </a:xfrm>
          <a:prstGeom prst="rect">
            <a:avLst/>
          </a:prstGeom>
          <a:noFill/>
        </p:spPr>
        <p:txBody>
          <a:bodyPr wrap="square">
            <a:spAutoFit/>
          </a:bodyPr>
          <a:lstStyle/>
          <a:p>
            <a:pPr marL="0" marR="0" algn="ctr">
              <a:lnSpc>
                <a:spcPts val="1700"/>
              </a:lnSpc>
              <a:spcBef>
                <a:spcPts val="600"/>
              </a:spcBef>
              <a:spcAft>
                <a:spcPts val="600"/>
              </a:spcAft>
            </a:pPr>
            <a:r>
              <a:rPr lang="en-US" sz="2400" b="1" dirty="0">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Times New Roman" panose="02020603050405020304" pitchFamily="18" charset="0"/>
              </a:rPr>
              <a:t>Causes of Staff Attrition</a:t>
            </a:r>
            <a:endParaRPr lang="en-US" sz="24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81180265"/>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6F882CC-537B-49ED-9426-7986D694B087}"/>
              </a:ext>
            </a:extLst>
          </p:cNvPr>
          <p:cNvSpPr txBox="1"/>
          <p:nvPr/>
        </p:nvSpPr>
        <p:spPr>
          <a:xfrm>
            <a:off x="883920" y="211755"/>
            <a:ext cx="10424160" cy="7717882"/>
          </a:xfrm>
          <a:prstGeom prst="rect">
            <a:avLst/>
          </a:prstGeom>
          <a:noFill/>
          <a:ln w="28575">
            <a:solidFill>
              <a:srgbClr val="00B050"/>
            </a:solidFill>
          </a:ln>
        </p:spPr>
        <p:txBody>
          <a:bodyPr wrap="square">
            <a:spAutoFit/>
          </a:bodyPr>
          <a:lstStyle/>
          <a:p>
            <a:pPr algn="ctr">
              <a:lnSpc>
                <a:spcPct val="107000"/>
              </a:lnSpc>
              <a:spcAft>
                <a:spcPts val="800"/>
              </a:spcAft>
            </a:pPr>
            <a:r>
              <a:rPr lang="en-US" sz="4400" b="1" dirty="0">
                <a:solidFill>
                  <a:schemeClr val="accent2">
                    <a:lumMod val="75000"/>
                  </a:schemeClr>
                </a:solidFill>
                <a:effectLst>
                  <a:outerShdw blurRad="38100" dist="38100" dir="2700000" algn="tl">
                    <a:srgbClr val="000000">
                      <a:alpha val="43137"/>
                    </a:srgbClr>
                  </a:outerShdw>
                </a:effectLst>
                <a:latin typeface="Bahnschrift Light SemiCondensed" panose="020B0502040204020203" pitchFamily="34" charset="0"/>
                <a:ea typeface="Calibri" panose="020F0502020204030204" pitchFamily="34" charset="0"/>
                <a:cs typeface="Times New Roman" panose="02020603050405020304" pitchFamily="18" charset="0"/>
              </a:rPr>
              <a:t>FLASH BACK</a:t>
            </a:r>
          </a:p>
          <a:p>
            <a:pPr marL="0" marR="0" algn="ctr">
              <a:lnSpc>
                <a:spcPct val="107000"/>
              </a:lnSpc>
              <a:spcBef>
                <a:spcPts val="0"/>
              </a:spcBef>
              <a:spcAft>
                <a:spcPts val="800"/>
              </a:spcAft>
            </a:pPr>
            <a:r>
              <a:rPr lang="en-US" sz="3600" dirty="0">
                <a:solidFill>
                  <a:srgbClr val="00B0F0"/>
                </a:solidFill>
                <a:effectLst>
                  <a:outerShdw blurRad="38100" dist="38100" dir="2700000" algn="tl">
                    <a:srgbClr val="000000">
                      <a:alpha val="43137"/>
                    </a:srgbClr>
                  </a:outerShdw>
                </a:effectLst>
                <a:latin typeface="Bernard MT Condensed" panose="02050806060905020404" pitchFamily="18" charset="0"/>
                <a:ea typeface="Calibri" panose="020F0502020204030204" pitchFamily="34" charset="0"/>
                <a:cs typeface="Times New Roman" panose="02020603050405020304" pitchFamily="18" charset="0"/>
              </a:rPr>
              <a:t>Major Successes of SLARI</a:t>
            </a:r>
          </a:p>
          <a:p>
            <a:pPr marL="457200" marR="0" indent="-457200">
              <a:lnSpc>
                <a:spcPct val="107000"/>
              </a:lnSpc>
              <a:spcBef>
                <a:spcPts val="0"/>
              </a:spcBef>
              <a:spcAft>
                <a:spcPts val="800"/>
              </a:spcAft>
              <a:buAutoNum type="arabicPeriod"/>
            </a:pPr>
            <a:r>
              <a:rPr lang="en-US" sz="3600" dirty="0">
                <a:effectLst>
                  <a:outerShdw blurRad="38100" dist="38100" dir="2700000" algn="tl">
                    <a:srgbClr val="000000">
                      <a:alpha val="43137"/>
                    </a:srgbClr>
                  </a:outerShdw>
                </a:effectLst>
                <a:latin typeface="Bahnschrift Light SemiCondensed" panose="020B0502040204020203" pitchFamily="34" charset="0"/>
                <a:ea typeface="Calibri" panose="020F0502020204030204" pitchFamily="34" charset="0"/>
                <a:cs typeface="Times New Roman" panose="02020603050405020304" pitchFamily="18" charset="0"/>
              </a:rPr>
              <a:t>Reactivation of the Annual Work Program Conference</a:t>
            </a:r>
          </a:p>
          <a:p>
            <a:pPr marL="342900" marR="0" indent="-342900">
              <a:lnSpc>
                <a:spcPct val="107000"/>
              </a:lnSpc>
              <a:spcBef>
                <a:spcPts val="0"/>
              </a:spcBef>
              <a:spcAft>
                <a:spcPts val="800"/>
              </a:spcAft>
              <a:buAutoNum type="arabicPeriod"/>
            </a:pPr>
            <a:r>
              <a:rPr lang="en-US" sz="3600" dirty="0">
                <a:effectLst>
                  <a:outerShdw blurRad="38100" dist="38100" dir="2700000" algn="tl">
                    <a:srgbClr val="000000">
                      <a:alpha val="43137"/>
                    </a:srgbClr>
                  </a:outerShdw>
                </a:effectLst>
                <a:latin typeface="Bahnschrift Light SemiCondensed" panose="020B0502040204020203" pitchFamily="34" charset="0"/>
                <a:ea typeface="Calibri" panose="020F0502020204030204" pitchFamily="34" charset="0"/>
                <a:cs typeface="Times New Roman" panose="02020603050405020304" pitchFamily="18" charset="0"/>
              </a:rPr>
              <a:t> Compilation of Annual Reports</a:t>
            </a:r>
          </a:p>
          <a:p>
            <a:pPr marL="342900" marR="0" indent="-342900">
              <a:lnSpc>
                <a:spcPct val="107000"/>
              </a:lnSpc>
              <a:spcBef>
                <a:spcPts val="0"/>
              </a:spcBef>
              <a:spcAft>
                <a:spcPts val="800"/>
              </a:spcAft>
              <a:buAutoNum type="arabicPeriod"/>
            </a:pPr>
            <a:r>
              <a:rPr lang="en-US" sz="3600" dirty="0">
                <a:effectLst>
                  <a:outerShdw blurRad="38100" dist="38100" dir="2700000" algn="tl">
                    <a:srgbClr val="000000">
                      <a:alpha val="43137"/>
                    </a:srgbClr>
                  </a:outerShdw>
                </a:effectLst>
                <a:latin typeface="Bahnschrift Light SemiCondensed" panose="020B0502040204020203" pitchFamily="34" charset="0"/>
                <a:ea typeface="Calibri" panose="020F0502020204030204" pitchFamily="34" charset="0"/>
                <a:cs typeface="Times New Roman" panose="02020603050405020304" pitchFamily="18" charset="0"/>
              </a:rPr>
              <a:t> Scoring of Scientists for Promotion</a:t>
            </a:r>
          </a:p>
          <a:p>
            <a:pPr marL="342900" marR="0" indent="-342900">
              <a:lnSpc>
                <a:spcPct val="107000"/>
              </a:lnSpc>
              <a:spcBef>
                <a:spcPts val="0"/>
              </a:spcBef>
              <a:spcAft>
                <a:spcPts val="800"/>
              </a:spcAft>
              <a:buAutoNum type="arabicPeriod"/>
            </a:pPr>
            <a:r>
              <a:rPr lang="en-US" sz="3600" dirty="0">
                <a:effectLst>
                  <a:outerShdw blurRad="38100" dist="38100" dir="2700000" algn="tl">
                    <a:srgbClr val="000000">
                      <a:alpha val="43137"/>
                    </a:srgbClr>
                  </a:outerShdw>
                </a:effectLst>
                <a:latin typeface="Bahnschrift Light SemiCondensed" panose="020B0502040204020203" pitchFamily="34" charset="0"/>
                <a:ea typeface="Calibri" panose="020F0502020204030204" pitchFamily="34" charset="0"/>
                <a:cs typeface="Times New Roman" panose="02020603050405020304" pitchFamily="18" charset="0"/>
              </a:rPr>
              <a:t> Enhanced Visibility of SLARI</a:t>
            </a:r>
          </a:p>
          <a:p>
            <a:pPr marL="342900" marR="0" indent="-342900">
              <a:lnSpc>
                <a:spcPct val="107000"/>
              </a:lnSpc>
              <a:spcBef>
                <a:spcPts val="0"/>
              </a:spcBef>
              <a:spcAft>
                <a:spcPts val="800"/>
              </a:spcAft>
              <a:buAutoNum type="arabicPeriod"/>
            </a:pPr>
            <a:r>
              <a:rPr lang="en-US" sz="3600" dirty="0">
                <a:effectLst>
                  <a:outerShdw blurRad="38100" dist="38100" dir="2700000" algn="tl">
                    <a:srgbClr val="000000">
                      <a:alpha val="43137"/>
                    </a:srgbClr>
                  </a:outerShdw>
                </a:effectLst>
                <a:latin typeface="Bahnschrift Light SemiCondensed" panose="020B0502040204020203" pitchFamily="34" charset="0"/>
                <a:ea typeface="Calibri" panose="020F0502020204030204" pitchFamily="34" charset="0"/>
                <a:cs typeface="Times New Roman" panose="02020603050405020304" pitchFamily="18" charset="0"/>
              </a:rPr>
              <a:t>Visit to Rokupr by H.E. Dr (</a:t>
            </a:r>
            <a:r>
              <a:rPr lang="en-US" sz="3600" dirty="0" err="1">
                <a:effectLst>
                  <a:outerShdw blurRad="38100" dist="38100" dir="2700000" algn="tl">
                    <a:srgbClr val="000000">
                      <a:alpha val="43137"/>
                    </a:srgbClr>
                  </a:outerShdw>
                </a:effectLst>
                <a:latin typeface="Bahnschrift Light SemiCondensed" panose="020B0502040204020203" pitchFamily="34" charset="0"/>
                <a:ea typeface="Calibri" panose="020F0502020204030204" pitchFamily="34" charset="0"/>
                <a:cs typeface="Times New Roman" panose="02020603050405020304" pitchFamily="18" charset="0"/>
              </a:rPr>
              <a:t>Rtd</a:t>
            </a:r>
            <a:r>
              <a:rPr lang="en-US" sz="3600" dirty="0">
                <a:effectLst>
                  <a:outerShdw blurRad="38100" dist="38100" dir="2700000" algn="tl">
                    <a:srgbClr val="000000">
                      <a:alpha val="43137"/>
                    </a:srgbClr>
                  </a:outerShdw>
                </a:effectLst>
                <a:latin typeface="Bahnschrift Light SemiCondensed" panose="020B0502040204020203" pitchFamily="34" charset="0"/>
                <a:ea typeface="Calibri" panose="020F0502020204030204" pitchFamily="34" charset="0"/>
                <a:cs typeface="Times New Roman" panose="02020603050405020304" pitchFamily="18" charset="0"/>
              </a:rPr>
              <a:t>. Brig.) Julius </a:t>
            </a:r>
            <a:r>
              <a:rPr lang="en-US" sz="3600" dirty="0" err="1">
                <a:effectLst>
                  <a:outerShdw blurRad="38100" dist="38100" dir="2700000" algn="tl">
                    <a:srgbClr val="000000">
                      <a:alpha val="43137"/>
                    </a:srgbClr>
                  </a:outerShdw>
                </a:effectLst>
                <a:latin typeface="Bahnschrift Light SemiCondensed" panose="020B0502040204020203" pitchFamily="34" charset="0"/>
                <a:ea typeface="Calibri" panose="020F0502020204030204" pitchFamily="34" charset="0"/>
                <a:cs typeface="Times New Roman" panose="02020603050405020304" pitchFamily="18" charset="0"/>
              </a:rPr>
              <a:t>Maada</a:t>
            </a:r>
            <a:r>
              <a:rPr lang="en-US" sz="3600" dirty="0">
                <a:effectLst>
                  <a:outerShdw blurRad="38100" dist="38100" dir="2700000" algn="tl">
                    <a:srgbClr val="000000">
                      <a:alpha val="43137"/>
                    </a:srgbClr>
                  </a:outerShdw>
                </a:effectLst>
                <a:latin typeface="Bahnschrift Light SemiCondensed" panose="020B0502040204020203" pitchFamily="34" charset="0"/>
                <a:ea typeface="Calibri" panose="020F0502020204030204" pitchFamily="34" charset="0"/>
                <a:cs typeface="Times New Roman" panose="02020603050405020304" pitchFamily="18" charset="0"/>
              </a:rPr>
              <a:t> Bio</a:t>
            </a:r>
          </a:p>
          <a:p>
            <a:pPr marL="342900" marR="0" indent="-342900">
              <a:lnSpc>
                <a:spcPct val="107000"/>
              </a:lnSpc>
              <a:spcBef>
                <a:spcPts val="0"/>
              </a:spcBef>
              <a:spcAft>
                <a:spcPts val="800"/>
              </a:spcAft>
              <a:buAutoNum type="arabicPeriod"/>
            </a:pPr>
            <a:r>
              <a:rPr lang="en-US" sz="3600" dirty="0">
                <a:effectLst>
                  <a:outerShdw blurRad="38100" dist="38100" dir="2700000" algn="tl">
                    <a:srgbClr val="000000">
                      <a:alpha val="43137"/>
                    </a:srgbClr>
                  </a:outerShdw>
                </a:effectLst>
                <a:latin typeface="Bahnschrift Light SemiCondensed" panose="020B0502040204020203" pitchFamily="34" charset="0"/>
                <a:ea typeface="Calibri" panose="020F0502020204030204" pitchFamily="34" charset="0"/>
                <a:cs typeface="Times New Roman" panose="02020603050405020304" pitchFamily="18" charset="0"/>
              </a:rPr>
              <a:t> Strategic Plan</a:t>
            </a:r>
          </a:p>
          <a:p>
            <a:pPr marL="342900" marR="0" indent="-342900">
              <a:lnSpc>
                <a:spcPct val="107000"/>
              </a:lnSpc>
              <a:spcBef>
                <a:spcPts val="0"/>
              </a:spcBef>
              <a:spcAft>
                <a:spcPts val="800"/>
              </a:spcAft>
              <a:buAutoNum type="arabicPeriod"/>
            </a:pPr>
            <a:r>
              <a:rPr lang="en-US" sz="3600" dirty="0">
                <a:effectLst>
                  <a:outerShdw blurRad="38100" dist="38100" dir="2700000" algn="tl">
                    <a:srgbClr val="000000">
                      <a:alpha val="43137"/>
                    </a:srgbClr>
                  </a:outerShdw>
                </a:effectLst>
                <a:latin typeface="Bahnschrift Light SemiCondensed" panose="020B0502040204020203" pitchFamily="34" charset="0"/>
                <a:ea typeface="Calibri" panose="020F0502020204030204" pitchFamily="34" charset="0"/>
                <a:cs typeface="Times New Roman" panose="02020603050405020304" pitchFamily="18" charset="0"/>
              </a:rPr>
              <a:t> Website Completed  </a:t>
            </a:r>
            <a:r>
              <a:rPr lang="en-US" sz="4000" dirty="0">
                <a:latin typeface="Californian FB" panose="0207040306080B030204" pitchFamily="18" charset="0"/>
                <a:ea typeface="Calibri" panose="020F0502020204030204" pitchFamily="34" charset="0"/>
                <a:cs typeface="Times New Roman" panose="02020603050405020304" pitchFamily="18" charset="0"/>
                <a:hlinkClick r:id="rId2"/>
              </a:rPr>
              <a:t>https://slari.gov.sl</a:t>
            </a:r>
            <a:endParaRPr lang="en-US" sz="4000" dirty="0">
              <a:latin typeface="Californian FB" panose="0207040306080B030204" pitchFamily="18" charset="0"/>
              <a:ea typeface="Calibri" panose="020F0502020204030204" pitchFamily="34" charset="0"/>
              <a:cs typeface="Times New Roman" panose="02020603050405020304" pitchFamily="18" charset="0"/>
            </a:endParaRPr>
          </a:p>
          <a:p>
            <a:endParaRPr lang="en-US" sz="4000" dirty="0">
              <a:latin typeface="Californian FB" panose="0207040306080B030204" pitchFamily="18" charset="0"/>
              <a:ea typeface="Calibri" panose="020F0502020204030204" pitchFamily="34" charset="0"/>
              <a:cs typeface="Times New Roman" panose="02020603050405020304" pitchFamily="18" charset="0"/>
            </a:endParaRPr>
          </a:p>
          <a:p>
            <a:endParaRPr lang="en-US"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568464977"/>
      </p:ext>
    </p:extLst>
  </p:cSld>
  <p:clrMapOvr>
    <a:masterClrMapping/>
  </p:clrMapOvr>
  <p:transition spd="slow">
    <p:push dir="u"/>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D36AE1B-C873-41A8-8C0E-F2ED51C9967C}"/>
              </a:ext>
            </a:extLst>
          </p:cNvPr>
          <p:cNvSpPr txBox="1"/>
          <p:nvPr/>
        </p:nvSpPr>
        <p:spPr>
          <a:xfrm>
            <a:off x="206141" y="192507"/>
            <a:ext cx="6079155" cy="6093976"/>
          </a:xfrm>
          <a:prstGeom prst="rect">
            <a:avLst/>
          </a:prstGeom>
          <a:noFill/>
          <a:ln w="28575">
            <a:solidFill>
              <a:srgbClr val="C00000"/>
            </a:solidFill>
          </a:ln>
        </p:spPr>
        <p:txBody>
          <a:bodyPr wrap="square">
            <a:spAutoFit/>
          </a:bodyPr>
          <a:lstStyle/>
          <a:p>
            <a:pPr marL="0" marR="0" algn="just">
              <a:spcBef>
                <a:spcPts val="600"/>
              </a:spcBef>
              <a:spcAft>
                <a:spcPts val="600"/>
              </a:spcAft>
            </a:pPr>
            <a:r>
              <a:rPr lang="en-US" sz="2400" dirty="0">
                <a:effectLst>
                  <a:outerShdw blurRad="38100" dist="38100" dir="2700000" algn="tl">
                    <a:srgbClr val="000000">
                      <a:alpha val="43137"/>
                    </a:srgbClr>
                  </a:outerShdw>
                </a:effectLst>
                <a:latin typeface="Book Antiqua" panose="02040602050305030304" pitchFamily="18" charset="0"/>
                <a:ea typeface="Calibri" panose="020F0502020204030204" pitchFamily="34" charset="0"/>
                <a:cs typeface="Times New Roman" panose="02020603050405020304" pitchFamily="18" charset="0"/>
              </a:rPr>
              <a:t>Some staff simply abandoned their work and never reported.  They are presented under dismissal.  </a:t>
            </a:r>
          </a:p>
          <a:p>
            <a:pPr marL="0" marR="0" algn="just">
              <a:spcBef>
                <a:spcPts val="600"/>
              </a:spcBef>
              <a:spcAft>
                <a:spcPts val="600"/>
              </a:spcAft>
            </a:pPr>
            <a:r>
              <a:rPr lang="en-US" sz="2400" dirty="0">
                <a:effectLst>
                  <a:outerShdw blurRad="38100" dist="38100" dir="2700000" algn="tl">
                    <a:srgbClr val="000000">
                      <a:alpha val="43137"/>
                    </a:srgbClr>
                  </a:outerShdw>
                </a:effectLst>
                <a:latin typeface="Book Antiqua" panose="02040602050305030304" pitchFamily="18" charset="0"/>
                <a:ea typeface="Calibri" panose="020F0502020204030204" pitchFamily="34" charset="0"/>
                <a:cs typeface="Times New Roman" panose="02020603050405020304" pitchFamily="18" charset="0"/>
              </a:rPr>
              <a:t>The highest staff attrition between 2020 and 2026 occurred as a result of retirement.  </a:t>
            </a:r>
          </a:p>
          <a:p>
            <a:pPr marL="0" marR="0" algn="just">
              <a:spcBef>
                <a:spcPts val="600"/>
              </a:spcBef>
              <a:spcAft>
                <a:spcPts val="600"/>
              </a:spcAft>
            </a:pPr>
            <a:r>
              <a:rPr lang="en-US" sz="2400" dirty="0">
                <a:effectLst>
                  <a:outerShdw blurRad="38100" dist="38100" dir="2700000" algn="tl">
                    <a:srgbClr val="000000">
                      <a:alpha val="43137"/>
                    </a:srgbClr>
                  </a:outerShdw>
                </a:effectLst>
                <a:latin typeface="Book Antiqua" panose="02040602050305030304" pitchFamily="18" charset="0"/>
                <a:ea typeface="Calibri" panose="020F0502020204030204" pitchFamily="34" charset="0"/>
                <a:cs typeface="Times New Roman" panose="02020603050405020304" pitchFamily="18" charset="0"/>
              </a:rPr>
              <a:t>The total number of staff separated from the institution due to retirement was more than the sum of those who separated as a result of resignation and those who separated as a result of death.  </a:t>
            </a:r>
          </a:p>
          <a:p>
            <a:pPr algn="just">
              <a:spcBef>
                <a:spcPts val="600"/>
              </a:spcBef>
              <a:spcAft>
                <a:spcPts val="600"/>
              </a:spcAft>
            </a:pPr>
            <a:r>
              <a:rPr lang="en-US" sz="2400" dirty="0">
                <a:effectLst>
                  <a:outerShdw blurRad="38100" dist="38100" dir="2700000" algn="tl">
                    <a:srgbClr val="000000">
                      <a:alpha val="43137"/>
                    </a:srgbClr>
                  </a:outerShdw>
                </a:effectLst>
                <a:latin typeface="Book Antiqua" panose="02040602050305030304" pitchFamily="18" charset="0"/>
                <a:ea typeface="Calibri" panose="020F0502020204030204" pitchFamily="34" charset="0"/>
                <a:cs typeface="Times New Roman" panose="02020603050405020304" pitchFamily="18" charset="0"/>
              </a:rPr>
              <a:t>When these figures are examined on a yearly basis, it can be seen that retirement far outnumbers the other causes of staff attrition, with resignations making a distant second place.  </a:t>
            </a:r>
          </a:p>
        </p:txBody>
      </p:sp>
      <p:sp>
        <p:nvSpPr>
          <p:cNvPr id="4" name="TextBox 3">
            <a:extLst>
              <a:ext uri="{FF2B5EF4-FFF2-40B4-BE49-F238E27FC236}">
                <a16:creationId xmlns:a16="http://schemas.microsoft.com/office/drawing/2014/main" id="{6E02A59D-BA2C-45B5-9734-FB8926B055C9}"/>
              </a:ext>
            </a:extLst>
          </p:cNvPr>
          <p:cNvSpPr txBox="1"/>
          <p:nvPr/>
        </p:nvSpPr>
        <p:spPr>
          <a:xfrm>
            <a:off x="7084194" y="812899"/>
            <a:ext cx="4901664" cy="4832092"/>
          </a:xfrm>
          <a:prstGeom prst="rect">
            <a:avLst/>
          </a:prstGeom>
          <a:noFill/>
          <a:ln w="28575">
            <a:solidFill>
              <a:srgbClr val="FF0000"/>
            </a:solidFill>
          </a:ln>
        </p:spPr>
        <p:txBody>
          <a:bodyPr wrap="square">
            <a:spAutoFit/>
          </a:bodyPr>
          <a:lstStyle/>
          <a:p>
            <a:pPr algn="just">
              <a:spcBef>
                <a:spcPts val="600"/>
              </a:spcBef>
              <a:spcAft>
                <a:spcPts val="600"/>
              </a:spcAft>
            </a:pPr>
            <a:r>
              <a:rPr lang="en-US" sz="2400" dirty="0">
                <a:effectLst>
                  <a:outerShdw blurRad="38100" dist="38100" dir="2700000" algn="tl">
                    <a:srgbClr val="000000">
                      <a:alpha val="43137"/>
                    </a:srgbClr>
                  </a:outerShdw>
                </a:effectLst>
                <a:latin typeface="Book Antiqua" panose="02040602050305030304" pitchFamily="18" charset="0"/>
                <a:ea typeface="Calibri" panose="020F0502020204030204" pitchFamily="34" charset="0"/>
                <a:cs typeface="Times New Roman" panose="02020603050405020304" pitchFamily="18" charset="0"/>
              </a:rPr>
              <a:t>The greatest attrition as a result of retirement occurred in 2020 and 2024.  In 2020, as many as 15 staff resigned from SLARI.  </a:t>
            </a:r>
          </a:p>
          <a:p>
            <a:pPr algn="just">
              <a:spcBef>
                <a:spcPts val="600"/>
              </a:spcBef>
              <a:spcAft>
                <a:spcPts val="600"/>
              </a:spcAft>
            </a:pPr>
            <a:r>
              <a:rPr lang="en-US" sz="2400" dirty="0">
                <a:effectLst>
                  <a:outerShdw blurRad="38100" dist="38100" dir="2700000" algn="tl">
                    <a:srgbClr val="000000">
                      <a:alpha val="43137"/>
                    </a:srgbClr>
                  </a:outerShdw>
                </a:effectLst>
                <a:latin typeface="Book Antiqua" panose="02040602050305030304" pitchFamily="18" charset="0"/>
                <a:ea typeface="Calibri" panose="020F0502020204030204" pitchFamily="34" charset="0"/>
                <a:cs typeface="Times New Roman" panose="02020603050405020304" pitchFamily="18" charset="0"/>
              </a:rPr>
              <a:t>That was a time when as many as 10 staff holding PhDs together with many of SLARI’s skilled field technicians resigned from SLARI. Resignations and retirements continue up to 2026.  </a:t>
            </a:r>
          </a:p>
          <a:p>
            <a:pPr algn="just">
              <a:spcBef>
                <a:spcPts val="600"/>
              </a:spcBef>
              <a:spcAft>
                <a:spcPts val="600"/>
              </a:spcAft>
            </a:pPr>
            <a:r>
              <a:rPr lang="en-US" sz="2400" dirty="0">
                <a:effectLst>
                  <a:outerShdw blurRad="38100" dist="38100" dir="2700000" algn="tl">
                    <a:srgbClr val="000000">
                      <a:alpha val="43137"/>
                    </a:srgbClr>
                  </a:outerShdw>
                </a:effectLst>
                <a:latin typeface="Book Antiqua" panose="02040602050305030304" pitchFamily="18" charset="0"/>
                <a:ea typeface="Calibri" panose="020F0502020204030204" pitchFamily="34" charset="0"/>
                <a:cs typeface="Times New Roman" panose="02020603050405020304" pitchFamily="18" charset="0"/>
              </a:rPr>
              <a:t>All these staff losses have not been replaced.</a:t>
            </a:r>
          </a:p>
        </p:txBody>
      </p:sp>
    </p:spTree>
    <p:extLst>
      <p:ext uri="{BB962C8B-B14F-4D97-AF65-F5344CB8AC3E}">
        <p14:creationId xmlns:p14="http://schemas.microsoft.com/office/powerpoint/2010/main" val="123008836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9B831CD2-29C9-41E3-9543-269BA16AE813}"/>
              </a:ext>
            </a:extLst>
          </p:cNvPr>
          <p:cNvGraphicFramePr/>
          <p:nvPr>
            <p:extLst>
              <p:ext uri="{D42A27DB-BD31-4B8C-83A1-F6EECF244321}">
                <p14:modId xmlns:p14="http://schemas.microsoft.com/office/powerpoint/2010/main" val="2161603236"/>
              </p:ext>
            </p:extLst>
          </p:nvPr>
        </p:nvGraphicFramePr>
        <p:xfrm>
          <a:off x="269507" y="240632"/>
          <a:ext cx="11694695" cy="5794408"/>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3">
            <a:extLst>
              <a:ext uri="{FF2B5EF4-FFF2-40B4-BE49-F238E27FC236}">
                <a16:creationId xmlns:a16="http://schemas.microsoft.com/office/drawing/2014/main" id="{7C8D8A66-73AA-43FB-A96D-9B41C3D16EF1}"/>
              </a:ext>
            </a:extLst>
          </p:cNvPr>
          <p:cNvSpPr txBox="1"/>
          <p:nvPr/>
        </p:nvSpPr>
        <p:spPr>
          <a:xfrm>
            <a:off x="3558941" y="6317199"/>
            <a:ext cx="6097604" cy="400110"/>
          </a:xfrm>
          <a:prstGeom prst="rect">
            <a:avLst/>
          </a:prstGeom>
          <a:noFill/>
        </p:spPr>
        <p:txBody>
          <a:bodyPr wrap="square">
            <a:spAutoFit/>
          </a:bodyPr>
          <a:lstStyle/>
          <a:p>
            <a:r>
              <a:rPr lang="en-US" sz="2000" b="1" dirty="0">
                <a:effectLst>
                  <a:outerShdw blurRad="38100" dist="38100" dir="2700000" algn="tl">
                    <a:srgbClr val="000000">
                      <a:alpha val="43137"/>
                    </a:srgbClr>
                  </a:outerShdw>
                </a:effectLst>
                <a:latin typeface="Arial" panose="020B0604020202020204" pitchFamily="34" charset="0"/>
                <a:ea typeface="Calibri" panose="020F0502020204030204" pitchFamily="34" charset="0"/>
              </a:rPr>
              <a:t>Causes of Staff Attrition by year</a:t>
            </a:r>
            <a:endParaRPr lang="en-US" sz="20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239491041"/>
      </p:ext>
    </p:extLst>
  </p:cSld>
  <p:clrMapOvr>
    <a:masterClrMapping/>
  </p:clrMapOvr>
  <p:transition spd="slow">
    <p:push dir="u"/>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9988D601-43D5-4E71-B005-568A6B44D883}"/>
              </a:ext>
            </a:extLst>
          </p:cNvPr>
          <p:cNvGraphicFramePr/>
          <p:nvPr>
            <p:extLst>
              <p:ext uri="{D42A27DB-BD31-4B8C-83A1-F6EECF244321}">
                <p14:modId xmlns:p14="http://schemas.microsoft.com/office/powerpoint/2010/main" val="442072045"/>
              </p:ext>
            </p:extLst>
          </p:nvPr>
        </p:nvGraphicFramePr>
        <p:xfrm>
          <a:off x="67377" y="67377"/>
          <a:ext cx="11993077" cy="5970690"/>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3">
            <a:extLst>
              <a:ext uri="{FF2B5EF4-FFF2-40B4-BE49-F238E27FC236}">
                <a16:creationId xmlns:a16="http://schemas.microsoft.com/office/drawing/2014/main" id="{55426C2E-09AB-48CE-8B3D-EE4F182C153F}"/>
              </a:ext>
            </a:extLst>
          </p:cNvPr>
          <p:cNvSpPr txBox="1"/>
          <p:nvPr/>
        </p:nvSpPr>
        <p:spPr>
          <a:xfrm>
            <a:off x="3664821" y="6390513"/>
            <a:ext cx="6097604" cy="400110"/>
          </a:xfrm>
          <a:prstGeom prst="rect">
            <a:avLst/>
          </a:prstGeom>
          <a:noFill/>
        </p:spPr>
        <p:txBody>
          <a:bodyPr wrap="square">
            <a:spAutoFit/>
          </a:bodyPr>
          <a:lstStyle/>
          <a:p>
            <a:r>
              <a:rPr lang="en-US" sz="2000" b="1" dirty="0">
                <a:effectLst>
                  <a:outerShdw blurRad="38100" dist="38100" dir="2700000" algn="tl">
                    <a:srgbClr val="000000">
                      <a:alpha val="43137"/>
                    </a:srgbClr>
                  </a:outerShdw>
                </a:effectLst>
                <a:latin typeface="Arial" panose="020B0604020202020204" pitchFamily="34" charset="0"/>
                <a:ea typeface="Calibri" panose="020F0502020204030204" pitchFamily="34" charset="0"/>
              </a:rPr>
              <a:t>Staff attrition by categories</a:t>
            </a:r>
            <a:endParaRPr lang="en-US" sz="20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77774643"/>
      </p:ext>
    </p:extLst>
  </p:cSld>
  <p:clrMapOvr>
    <a:masterClrMapping/>
  </p:clrMapOvr>
  <p:transition spd="slow">
    <p:push dir="u"/>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DC18062-C241-4FF7-BD99-1CF931D29752}"/>
              </a:ext>
            </a:extLst>
          </p:cNvPr>
          <p:cNvSpPr txBox="1"/>
          <p:nvPr/>
        </p:nvSpPr>
        <p:spPr>
          <a:xfrm>
            <a:off x="635268" y="316337"/>
            <a:ext cx="4706753" cy="6093976"/>
          </a:xfrm>
          <a:prstGeom prst="rect">
            <a:avLst/>
          </a:prstGeom>
          <a:noFill/>
          <a:ln w="28575">
            <a:solidFill>
              <a:srgbClr val="002060"/>
            </a:solidFill>
          </a:ln>
        </p:spPr>
        <p:txBody>
          <a:bodyPr wrap="square">
            <a:spAutoFit/>
          </a:bodyPr>
          <a:lstStyle/>
          <a:p>
            <a:pPr marL="0" marR="0" algn="just">
              <a:spcBef>
                <a:spcPts val="600"/>
              </a:spcBef>
              <a:spcAft>
                <a:spcPts val="600"/>
              </a:spcAft>
            </a:pPr>
            <a:r>
              <a:rPr lang="en-US" sz="2400" dirty="0">
                <a:effectLst>
                  <a:outerShdw blurRad="38100" dist="38100" dir="2700000" algn="tl">
                    <a:srgbClr val="000000">
                      <a:alpha val="43137"/>
                    </a:srgbClr>
                  </a:outerShdw>
                </a:effectLst>
                <a:latin typeface="Book Antiqua" panose="02040602050305030304" pitchFamily="18" charset="0"/>
                <a:ea typeface="Calibri" panose="020F0502020204030204" pitchFamily="34" charset="0"/>
                <a:cs typeface="Times New Roman" panose="02020603050405020304" pitchFamily="18" charset="0"/>
              </a:rPr>
              <a:t>Looking closely at the categories of staff, it can be seen that the greatest staff attrition occurred with the junior staff category.  </a:t>
            </a:r>
          </a:p>
          <a:p>
            <a:pPr marL="0" marR="0" algn="just">
              <a:spcBef>
                <a:spcPts val="600"/>
              </a:spcBef>
              <a:spcAft>
                <a:spcPts val="600"/>
              </a:spcAft>
            </a:pPr>
            <a:r>
              <a:rPr lang="en-US" sz="2400" dirty="0">
                <a:effectLst>
                  <a:outerShdw blurRad="38100" dist="38100" dir="2700000" algn="tl">
                    <a:srgbClr val="000000">
                      <a:alpha val="43137"/>
                    </a:srgbClr>
                  </a:outerShdw>
                </a:effectLst>
                <a:latin typeface="Book Antiqua" panose="02040602050305030304" pitchFamily="18" charset="0"/>
                <a:ea typeface="Calibri" panose="020F0502020204030204" pitchFamily="34" charset="0"/>
                <a:cs typeface="Times New Roman" panose="02020603050405020304" pitchFamily="18" charset="0"/>
              </a:rPr>
              <a:t>This category includes many of the staff who handle the manual and skilled field and laboratory work for the institution.  </a:t>
            </a:r>
          </a:p>
          <a:p>
            <a:pPr marL="0" marR="0" algn="just">
              <a:spcBef>
                <a:spcPts val="600"/>
              </a:spcBef>
              <a:spcAft>
                <a:spcPts val="600"/>
              </a:spcAft>
            </a:pPr>
            <a:r>
              <a:rPr lang="en-US" sz="2400" dirty="0">
                <a:effectLst>
                  <a:outerShdw blurRad="38100" dist="38100" dir="2700000" algn="tl">
                    <a:srgbClr val="000000">
                      <a:alpha val="43137"/>
                    </a:srgbClr>
                  </a:outerShdw>
                </a:effectLst>
                <a:latin typeface="Book Antiqua" panose="02040602050305030304" pitchFamily="18" charset="0"/>
                <a:ea typeface="Calibri" panose="020F0502020204030204" pitchFamily="34" charset="0"/>
                <a:cs typeface="Times New Roman" panose="02020603050405020304" pitchFamily="18" charset="0"/>
              </a:rPr>
              <a:t>This has severely hampered SLARI’s field and laboratory capacity.  </a:t>
            </a:r>
          </a:p>
          <a:p>
            <a:pPr marL="0" marR="0" algn="just">
              <a:spcBef>
                <a:spcPts val="600"/>
              </a:spcBef>
              <a:spcAft>
                <a:spcPts val="600"/>
              </a:spcAft>
            </a:pPr>
            <a:r>
              <a:rPr lang="en-US" sz="2400" dirty="0">
                <a:effectLst>
                  <a:outerShdw blurRad="38100" dist="38100" dir="2700000" algn="tl">
                    <a:srgbClr val="000000">
                      <a:alpha val="43137"/>
                    </a:srgbClr>
                  </a:outerShdw>
                </a:effectLst>
                <a:latin typeface="Book Antiqua" panose="02040602050305030304" pitchFamily="18" charset="0"/>
                <a:ea typeface="Calibri" panose="020F0502020204030204" pitchFamily="34" charset="0"/>
                <a:cs typeface="Times New Roman" panose="02020603050405020304" pitchFamily="18" charset="0"/>
              </a:rPr>
              <a:t>Replacement of these staff is necessary for SLARI to improve in its capacity to deliver results of its mandates.</a:t>
            </a:r>
          </a:p>
        </p:txBody>
      </p:sp>
      <p:sp>
        <p:nvSpPr>
          <p:cNvPr id="4" name="TextBox 3">
            <a:extLst>
              <a:ext uri="{FF2B5EF4-FFF2-40B4-BE49-F238E27FC236}">
                <a16:creationId xmlns:a16="http://schemas.microsoft.com/office/drawing/2014/main" id="{A34E1305-B122-4E49-9F18-25CBB8AFFF7D}"/>
              </a:ext>
            </a:extLst>
          </p:cNvPr>
          <p:cNvSpPr txBox="1"/>
          <p:nvPr/>
        </p:nvSpPr>
        <p:spPr>
          <a:xfrm>
            <a:off x="7029649" y="316337"/>
            <a:ext cx="4315327" cy="5940088"/>
          </a:xfrm>
          <a:prstGeom prst="rect">
            <a:avLst/>
          </a:prstGeom>
          <a:noFill/>
          <a:ln w="28575">
            <a:solidFill>
              <a:srgbClr val="0070C0"/>
            </a:solidFill>
          </a:ln>
        </p:spPr>
        <p:txBody>
          <a:bodyPr wrap="square">
            <a:spAutoFit/>
          </a:bodyPr>
          <a:lstStyle/>
          <a:p>
            <a:pPr marL="0" marR="0" algn="just">
              <a:spcBef>
                <a:spcPts val="600"/>
              </a:spcBef>
              <a:spcAft>
                <a:spcPts val="600"/>
              </a:spcAft>
            </a:pPr>
            <a:r>
              <a:rPr lang="en-US" sz="2400" dirty="0">
                <a:effectLst>
                  <a:outerShdw blurRad="38100" dist="38100" dir="2700000" algn="tl">
                    <a:srgbClr val="000000">
                      <a:alpha val="43137"/>
                    </a:srgbClr>
                  </a:outerShdw>
                </a:effectLst>
                <a:latin typeface="Book Antiqua" panose="02040602050305030304" pitchFamily="18" charset="0"/>
                <a:ea typeface="Calibri" panose="020F0502020204030204" pitchFamily="34" charset="0"/>
                <a:cs typeface="Times New Roman" panose="02020603050405020304" pitchFamily="18" charset="0"/>
              </a:rPr>
              <a:t>The research </a:t>
            </a:r>
            <a:r>
              <a:rPr lang="en-US" sz="2400" dirty="0" err="1">
                <a:effectLst>
                  <a:outerShdw blurRad="38100" dist="38100" dir="2700000" algn="tl">
                    <a:srgbClr val="000000">
                      <a:alpha val="43137"/>
                    </a:srgbClr>
                  </a:outerShdw>
                </a:effectLst>
                <a:latin typeface="Book Antiqua" panose="02040602050305030304" pitchFamily="18" charset="0"/>
                <a:ea typeface="Calibri" panose="020F0502020204030204" pitchFamily="34" charset="0"/>
                <a:cs typeface="Times New Roman" panose="02020603050405020304" pitchFamily="18" charset="0"/>
              </a:rPr>
              <a:t>centres</a:t>
            </a:r>
            <a:r>
              <a:rPr lang="en-US" sz="2400" dirty="0">
                <a:effectLst>
                  <a:outerShdw blurRad="38100" dist="38100" dir="2700000" algn="tl">
                    <a:srgbClr val="000000">
                      <a:alpha val="43137"/>
                    </a:srgbClr>
                  </a:outerShdw>
                </a:effectLst>
                <a:latin typeface="Book Antiqua" panose="02040602050305030304" pitchFamily="18" charset="0"/>
                <a:ea typeface="Calibri" panose="020F0502020204030204" pitchFamily="34" charset="0"/>
                <a:cs typeface="Times New Roman" panose="02020603050405020304" pitchFamily="18" charset="0"/>
              </a:rPr>
              <a:t> in Rokupr and Njala had suffered the greatest from staff attrition, together with the Headquarter in Freetown.  </a:t>
            </a:r>
          </a:p>
          <a:p>
            <a:pPr marL="0" marR="0" algn="just">
              <a:spcBef>
                <a:spcPts val="600"/>
              </a:spcBef>
              <a:spcAft>
                <a:spcPts val="600"/>
              </a:spcAft>
            </a:pPr>
            <a:r>
              <a:rPr lang="en-US" sz="2400" dirty="0">
                <a:effectLst>
                  <a:outerShdw blurRad="38100" dist="38100" dir="2700000" algn="tl">
                    <a:srgbClr val="000000">
                      <a:alpha val="43137"/>
                    </a:srgbClr>
                  </a:outerShdw>
                </a:effectLst>
                <a:latin typeface="Book Antiqua" panose="02040602050305030304" pitchFamily="18" charset="0"/>
                <a:ea typeface="Calibri" panose="020F0502020204030204" pitchFamily="34" charset="0"/>
                <a:cs typeface="Times New Roman" panose="02020603050405020304" pitchFamily="18" charset="0"/>
              </a:rPr>
              <a:t>The losses of staff in these </a:t>
            </a:r>
            <a:r>
              <a:rPr lang="en-US" sz="2400" dirty="0" err="1">
                <a:effectLst>
                  <a:outerShdw blurRad="38100" dist="38100" dir="2700000" algn="tl">
                    <a:srgbClr val="000000">
                      <a:alpha val="43137"/>
                    </a:srgbClr>
                  </a:outerShdw>
                </a:effectLst>
                <a:latin typeface="Book Antiqua" panose="02040602050305030304" pitchFamily="18" charset="0"/>
                <a:ea typeface="Calibri" panose="020F0502020204030204" pitchFamily="34" charset="0"/>
                <a:cs typeface="Times New Roman" panose="02020603050405020304" pitchFamily="18" charset="0"/>
              </a:rPr>
              <a:t>centres</a:t>
            </a:r>
            <a:r>
              <a:rPr lang="en-US" sz="2400" dirty="0">
                <a:effectLst>
                  <a:outerShdw blurRad="38100" dist="38100" dir="2700000" algn="tl">
                    <a:srgbClr val="000000">
                      <a:alpha val="43137"/>
                    </a:srgbClr>
                  </a:outerShdw>
                </a:effectLst>
                <a:latin typeface="Book Antiqua" panose="02040602050305030304" pitchFamily="18" charset="0"/>
                <a:ea typeface="Calibri" panose="020F0502020204030204" pitchFamily="34" charset="0"/>
                <a:cs typeface="Times New Roman" panose="02020603050405020304" pitchFamily="18" charset="0"/>
              </a:rPr>
              <a:t> have created considerable constraint in the execution of their duties.  </a:t>
            </a:r>
          </a:p>
          <a:p>
            <a:pPr marL="0" marR="0" algn="just">
              <a:spcBef>
                <a:spcPts val="600"/>
              </a:spcBef>
              <a:spcAft>
                <a:spcPts val="600"/>
              </a:spcAft>
            </a:pPr>
            <a:r>
              <a:rPr lang="en-US" sz="2400" dirty="0">
                <a:effectLst>
                  <a:outerShdw blurRad="38100" dist="38100" dir="2700000" algn="tl">
                    <a:srgbClr val="000000">
                      <a:alpha val="43137"/>
                    </a:srgbClr>
                  </a:outerShdw>
                </a:effectLst>
                <a:latin typeface="Book Antiqua" panose="02040602050305030304" pitchFamily="18" charset="0"/>
                <a:ea typeface="Calibri" panose="020F0502020204030204" pitchFamily="34" charset="0"/>
                <a:cs typeface="Times New Roman" panose="02020603050405020304" pitchFamily="18" charset="0"/>
              </a:rPr>
              <a:t>As many as 64 staff and 57 staff have been lost in Njala and Rokupr over the period 2020 to 2026.  The other </a:t>
            </a:r>
            <a:r>
              <a:rPr lang="en-US" sz="2400" dirty="0" err="1">
                <a:effectLst>
                  <a:outerShdw blurRad="38100" dist="38100" dir="2700000" algn="tl">
                    <a:srgbClr val="000000">
                      <a:alpha val="43137"/>
                    </a:srgbClr>
                  </a:outerShdw>
                </a:effectLst>
                <a:latin typeface="Book Antiqua" panose="02040602050305030304" pitchFamily="18" charset="0"/>
                <a:ea typeface="Calibri" panose="020F0502020204030204" pitchFamily="34" charset="0"/>
                <a:cs typeface="Times New Roman" panose="02020603050405020304" pitchFamily="18" charset="0"/>
              </a:rPr>
              <a:t>centres</a:t>
            </a:r>
            <a:r>
              <a:rPr lang="en-US" sz="2400" dirty="0">
                <a:effectLst>
                  <a:outerShdw blurRad="38100" dist="38100" dir="2700000" algn="tl">
                    <a:srgbClr val="000000">
                      <a:alpha val="43137"/>
                    </a:srgbClr>
                  </a:outerShdw>
                </a:effectLst>
                <a:latin typeface="Book Antiqua" panose="02040602050305030304" pitchFamily="18" charset="0"/>
                <a:ea typeface="Calibri" panose="020F0502020204030204" pitchFamily="34" charset="0"/>
                <a:cs typeface="Times New Roman" panose="02020603050405020304" pitchFamily="18" charset="0"/>
              </a:rPr>
              <a:t> were already severely understaffed prior to 2020.</a:t>
            </a:r>
          </a:p>
        </p:txBody>
      </p:sp>
    </p:spTree>
    <p:extLst>
      <p:ext uri="{BB962C8B-B14F-4D97-AF65-F5344CB8AC3E}">
        <p14:creationId xmlns:p14="http://schemas.microsoft.com/office/powerpoint/2010/main" val="287412488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CBC59A3A-6664-418C-A967-070B91DCBFD1}"/>
              </a:ext>
            </a:extLst>
          </p:cNvPr>
          <p:cNvGraphicFramePr/>
          <p:nvPr>
            <p:extLst>
              <p:ext uri="{D42A27DB-BD31-4B8C-83A1-F6EECF244321}">
                <p14:modId xmlns:p14="http://schemas.microsoft.com/office/powerpoint/2010/main" val="138334076"/>
              </p:ext>
            </p:extLst>
          </p:nvPr>
        </p:nvGraphicFramePr>
        <p:xfrm>
          <a:off x="385011" y="192505"/>
          <a:ext cx="11636943" cy="5669280"/>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3">
            <a:extLst>
              <a:ext uri="{FF2B5EF4-FFF2-40B4-BE49-F238E27FC236}">
                <a16:creationId xmlns:a16="http://schemas.microsoft.com/office/drawing/2014/main" id="{12B78D0D-A2C8-4D96-BCEB-26B028628375}"/>
              </a:ext>
            </a:extLst>
          </p:cNvPr>
          <p:cNvSpPr txBox="1"/>
          <p:nvPr/>
        </p:nvSpPr>
        <p:spPr>
          <a:xfrm>
            <a:off x="1511166" y="6350537"/>
            <a:ext cx="8643487" cy="321563"/>
          </a:xfrm>
          <a:prstGeom prst="rect">
            <a:avLst/>
          </a:prstGeom>
          <a:noFill/>
        </p:spPr>
        <p:txBody>
          <a:bodyPr wrap="square">
            <a:spAutoFit/>
          </a:bodyPr>
          <a:lstStyle/>
          <a:p>
            <a:pPr marL="0" marR="0" algn="ctr">
              <a:lnSpc>
                <a:spcPts val="1700"/>
              </a:lnSpc>
              <a:spcBef>
                <a:spcPts val="600"/>
              </a:spcBef>
              <a:spcAft>
                <a:spcPts val="600"/>
              </a:spcAft>
            </a:pPr>
            <a:r>
              <a:rPr lang="en-US" sz="2000" b="1" dirty="0">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Times New Roman" panose="02020603050405020304" pitchFamily="18" charset="0"/>
              </a:rPr>
              <a:t>Total SLARI staff Attrition by center between 2020 and 2026</a:t>
            </a:r>
            <a:endParaRPr lang="en-US" sz="20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36158789"/>
      </p:ext>
    </p:extLst>
  </p:cSld>
  <p:clrMapOvr>
    <a:masterClrMapping/>
  </p:clrMapOvr>
  <p:transition spd="slow">
    <p:push dir="u"/>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2195CC1E-7D4C-49B1-91C0-4C9F9FA65955}"/>
              </a:ext>
            </a:extLst>
          </p:cNvPr>
          <p:cNvGraphicFramePr/>
          <p:nvPr>
            <p:extLst>
              <p:ext uri="{D42A27DB-BD31-4B8C-83A1-F6EECF244321}">
                <p14:modId xmlns:p14="http://schemas.microsoft.com/office/powerpoint/2010/main" val="1634894875"/>
              </p:ext>
            </p:extLst>
          </p:nvPr>
        </p:nvGraphicFramePr>
        <p:xfrm>
          <a:off x="1164657" y="123343"/>
          <a:ext cx="10886172" cy="4820767"/>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3">
            <a:extLst>
              <a:ext uri="{FF2B5EF4-FFF2-40B4-BE49-F238E27FC236}">
                <a16:creationId xmlns:a16="http://schemas.microsoft.com/office/drawing/2014/main" id="{2C4E07C0-CB21-4735-AE01-0A8833B59EA6}"/>
              </a:ext>
            </a:extLst>
          </p:cNvPr>
          <p:cNvSpPr txBox="1"/>
          <p:nvPr/>
        </p:nvSpPr>
        <p:spPr>
          <a:xfrm>
            <a:off x="3347185" y="6365325"/>
            <a:ext cx="6097604" cy="369332"/>
          </a:xfrm>
          <a:prstGeom prst="rect">
            <a:avLst/>
          </a:prstGeom>
          <a:noFill/>
        </p:spPr>
        <p:txBody>
          <a:bodyPr wrap="square">
            <a:spAutoFit/>
          </a:bodyPr>
          <a:lstStyle/>
          <a:p>
            <a:r>
              <a:rPr lang="en-US" sz="1800" b="1" dirty="0">
                <a:effectLst/>
                <a:latin typeface="Arial" panose="020B0604020202020204" pitchFamily="34" charset="0"/>
                <a:ea typeface="Calibri" panose="020F0502020204030204" pitchFamily="34" charset="0"/>
              </a:rPr>
              <a:t>SLARI staff Attrition by Categories in 2020 - 2026</a:t>
            </a:r>
            <a:endParaRPr lang="en-US" dirty="0"/>
          </a:p>
        </p:txBody>
      </p:sp>
    </p:spTree>
    <p:extLst>
      <p:ext uri="{BB962C8B-B14F-4D97-AF65-F5344CB8AC3E}">
        <p14:creationId xmlns:p14="http://schemas.microsoft.com/office/powerpoint/2010/main" val="526142932"/>
      </p:ext>
    </p:extLst>
  </p:cSld>
  <p:clrMapOvr>
    <a:masterClrMapping/>
  </p:clrMapOvr>
  <p:transition spd="slow">
    <p:push dir="u"/>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A88B8356-F80E-4760-A921-DBDDCFC10061}"/>
              </a:ext>
            </a:extLst>
          </p:cNvPr>
          <p:cNvGraphicFramePr/>
          <p:nvPr>
            <p:extLst>
              <p:ext uri="{D42A27DB-BD31-4B8C-83A1-F6EECF244321}">
                <p14:modId xmlns:p14="http://schemas.microsoft.com/office/powerpoint/2010/main" val="4041347294"/>
              </p:ext>
            </p:extLst>
          </p:nvPr>
        </p:nvGraphicFramePr>
        <p:xfrm>
          <a:off x="741145" y="423512"/>
          <a:ext cx="11030552" cy="5197642"/>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3">
            <a:extLst>
              <a:ext uri="{FF2B5EF4-FFF2-40B4-BE49-F238E27FC236}">
                <a16:creationId xmlns:a16="http://schemas.microsoft.com/office/drawing/2014/main" id="{397DB98A-776E-42FA-BA9A-C7BF31CDAD00}"/>
              </a:ext>
            </a:extLst>
          </p:cNvPr>
          <p:cNvSpPr txBox="1"/>
          <p:nvPr/>
        </p:nvSpPr>
        <p:spPr>
          <a:xfrm>
            <a:off x="3501189" y="6249822"/>
            <a:ext cx="6097604" cy="369332"/>
          </a:xfrm>
          <a:prstGeom prst="rect">
            <a:avLst/>
          </a:prstGeom>
          <a:noFill/>
        </p:spPr>
        <p:txBody>
          <a:bodyPr wrap="square">
            <a:spAutoFit/>
          </a:bodyPr>
          <a:lstStyle/>
          <a:p>
            <a:r>
              <a:rPr lang="en-US" sz="1800" b="1" dirty="0">
                <a:effectLst/>
                <a:latin typeface="Arial" panose="020B0604020202020204" pitchFamily="34" charset="0"/>
                <a:ea typeface="Calibri" panose="020F0502020204030204" pitchFamily="34" charset="0"/>
              </a:rPr>
              <a:t>Total SLARI staff Attrition by center by year</a:t>
            </a:r>
            <a:endParaRPr lang="en-US" dirty="0"/>
          </a:p>
        </p:txBody>
      </p:sp>
    </p:spTree>
    <p:extLst>
      <p:ext uri="{BB962C8B-B14F-4D97-AF65-F5344CB8AC3E}">
        <p14:creationId xmlns:p14="http://schemas.microsoft.com/office/powerpoint/2010/main" val="3474448858"/>
      </p:ext>
    </p:extLst>
  </p:cSld>
  <p:clrMapOvr>
    <a:masterClrMapping/>
  </p:clrMapOvr>
  <p:transition spd="slow">
    <p:push dir="u"/>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866C9AA6-DAFA-4C11-987F-1EB9E2CC5390}"/>
              </a:ext>
            </a:extLst>
          </p:cNvPr>
          <p:cNvSpPr txBox="1"/>
          <p:nvPr/>
        </p:nvSpPr>
        <p:spPr>
          <a:xfrm>
            <a:off x="3385686" y="0"/>
            <a:ext cx="6097604"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Calibri" panose="020F0502020204030204"/>
                <a:ea typeface="+mn-ea"/>
                <a:cs typeface="+mn-cs"/>
              </a:rPr>
              <a:t>Current Staffing Situation</a:t>
            </a:r>
          </a:p>
        </p:txBody>
      </p:sp>
      <p:sp>
        <p:nvSpPr>
          <p:cNvPr id="14" name="TextBox 13">
            <a:extLst>
              <a:ext uri="{FF2B5EF4-FFF2-40B4-BE49-F238E27FC236}">
                <a16:creationId xmlns:a16="http://schemas.microsoft.com/office/drawing/2014/main" id="{48F93AC1-DBDE-4DBD-8FD7-824E2CEB6AA7}"/>
              </a:ext>
            </a:extLst>
          </p:cNvPr>
          <p:cNvSpPr txBox="1"/>
          <p:nvPr/>
        </p:nvSpPr>
        <p:spPr>
          <a:xfrm>
            <a:off x="417096" y="774486"/>
            <a:ext cx="11357808" cy="6001643"/>
          </a:xfrm>
          <a:prstGeom prst="rect">
            <a:avLst/>
          </a:prstGeom>
          <a:noFill/>
        </p:spPr>
        <p:txBody>
          <a:bodyPr wrap="square">
            <a:spAutoFit/>
          </a:bodyPr>
          <a:lstStyle/>
          <a:p>
            <a:pPr algn="just"/>
            <a:r>
              <a:rPr lang="en-US" sz="2400" dirty="0">
                <a:effectLst>
                  <a:outerShdw blurRad="38100" dist="38100" dir="2700000" algn="tl">
                    <a:srgbClr val="000000">
                      <a:alpha val="43137"/>
                    </a:srgbClr>
                  </a:outerShdw>
                </a:effectLst>
                <a:latin typeface="Arial" panose="020B0604020202020204" pitchFamily="34" charset="0"/>
                <a:ea typeface="Calibri" panose="020F0502020204030204" pitchFamily="34" charset="0"/>
              </a:rPr>
              <a:t>SLARI currently has a total of 335 staff, of whom 273 are male and 62 are female.  </a:t>
            </a:r>
          </a:p>
          <a:p>
            <a:pPr algn="just"/>
            <a:endParaRPr lang="en-US" sz="2400" dirty="0">
              <a:effectLst>
                <a:outerShdw blurRad="38100" dist="38100" dir="2700000" algn="tl">
                  <a:srgbClr val="000000">
                    <a:alpha val="43137"/>
                  </a:srgbClr>
                </a:outerShdw>
              </a:effectLst>
              <a:latin typeface="Arial" panose="020B0604020202020204" pitchFamily="34" charset="0"/>
              <a:ea typeface="Calibri" panose="020F0502020204030204" pitchFamily="34" charset="0"/>
            </a:endParaRPr>
          </a:p>
          <a:p>
            <a:pPr algn="just"/>
            <a:r>
              <a:rPr lang="en-US" sz="2400" dirty="0">
                <a:effectLst>
                  <a:outerShdw blurRad="38100" dist="38100" dir="2700000" algn="tl">
                    <a:srgbClr val="000000">
                      <a:alpha val="43137"/>
                    </a:srgbClr>
                  </a:outerShdw>
                </a:effectLst>
                <a:latin typeface="Arial" panose="020B0604020202020204" pitchFamily="34" charset="0"/>
                <a:ea typeface="Calibri" panose="020F0502020204030204" pitchFamily="34" charset="0"/>
              </a:rPr>
              <a:t>This 335 includes the junior staff and senior staff.  There are 192 junior staff SLARI-wide and 138 senior staff all over SLARI.   </a:t>
            </a:r>
          </a:p>
          <a:p>
            <a:pPr algn="just"/>
            <a:endParaRPr lang="en-US" sz="2400" dirty="0">
              <a:effectLst>
                <a:outerShdw blurRad="38100" dist="38100" dir="2700000" algn="tl">
                  <a:srgbClr val="000000">
                    <a:alpha val="43137"/>
                  </a:srgbClr>
                </a:outerShdw>
              </a:effectLst>
              <a:latin typeface="Arial" panose="020B0604020202020204" pitchFamily="34" charset="0"/>
              <a:ea typeface="Calibri" panose="020F0502020204030204" pitchFamily="34" charset="0"/>
            </a:endParaRPr>
          </a:p>
          <a:p>
            <a:pPr algn="just"/>
            <a:r>
              <a:rPr lang="en-US" sz="2400" dirty="0">
                <a:effectLst>
                  <a:outerShdw blurRad="38100" dist="38100" dir="2700000" algn="tl">
                    <a:srgbClr val="000000">
                      <a:alpha val="43137"/>
                    </a:srgbClr>
                  </a:outerShdw>
                </a:effectLst>
                <a:latin typeface="Arial" panose="020B0604020202020204" pitchFamily="34" charset="0"/>
                <a:ea typeface="Calibri" panose="020F0502020204030204" pitchFamily="34" charset="0"/>
              </a:rPr>
              <a:t>The bulk of the existing junior staff are in Njala and Rokupr, with Kenema and Teko holding a handsome share. </a:t>
            </a:r>
          </a:p>
          <a:p>
            <a:pPr algn="just"/>
            <a:endParaRPr lang="en-US" sz="2400" dirty="0">
              <a:effectLst>
                <a:outerShdw blurRad="38100" dist="38100" dir="2700000" algn="tl">
                  <a:srgbClr val="000000">
                    <a:alpha val="43137"/>
                  </a:srgbClr>
                </a:outerShdw>
              </a:effectLst>
              <a:latin typeface="Arial" panose="020B0604020202020204" pitchFamily="34" charset="0"/>
              <a:ea typeface="Calibri" panose="020F0502020204030204" pitchFamily="34" charset="0"/>
            </a:endParaRPr>
          </a:p>
          <a:p>
            <a:pPr algn="just"/>
            <a:r>
              <a:rPr lang="en-US" sz="2400" dirty="0">
                <a:effectLst>
                  <a:outerShdw blurRad="38100" dist="38100" dir="2700000" algn="tl">
                    <a:srgbClr val="000000">
                      <a:alpha val="43137"/>
                    </a:srgbClr>
                  </a:outerShdw>
                </a:effectLst>
                <a:latin typeface="Arial" panose="020B0604020202020204" pitchFamily="34" charset="0"/>
                <a:ea typeface="Calibri" panose="020F0502020204030204" pitchFamily="34" charset="0"/>
              </a:rPr>
              <a:t>In all </a:t>
            </a:r>
            <a:r>
              <a:rPr lang="en-US" sz="2400" dirty="0" err="1">
                <a:effectLst>
                  <a:outerShdw blurRad="38100" dist="38100" dir="2700000" algn="tl">
                    <a:srgbClr val="000000">
                      <a:alpha val="43137"/>
                    </a:srgbClr>
                  </a:outerShdw>
                </a:effectLst>
                <a:latin typeface="Arial" panose="020B0604020202020204" pitchFamily="34" charset="0"/>
                <a:ea typeface="Calibri" panose="020F0502020204030204" pitchFamily="34" charset="0"/>
              </a:rPr>
              <a:t>centres</a:t>
            </a:r>
            <a:r>
              <a:rPr lang="en-US" sz="2400" dirty="0">
                <a:effectLst>
                  <a:outerShdw blurRad="38100" dist="38100" dir="2700000" algn="tl">
                    <a:srgbClr val="000000">
                      <a:alpha val="43137"/>
                    </a:srgbClr>
                  </a:outerShdw>
                </a:effectLst>
                <a:latin typeface="Arial" panose="020B0604020202020204" pitchFamily="34" charset="0"/>
                <a:ea typeface="Calibri" panose="020F0502020204030204" pitchFamily="34" charset="0"/>
              </a:rPr>
              <a:t>, the female staff are far less than the male staff.  A serious shortage of female staff can be seen, especially in the junior staff category.</a:t>
            </a:r>
          </a:p>
          <a:p>
            <a:pPr algn="just"/>
            <a:endParaRPr lang="en-US" sz="2400" dirty="0">
              <a:effectLst>
                <a:outerShdw blurRad="38100" dist="38100" dir="2700000" algn="tl">
                  <a:srgbClr val="000000">
                    <a:alpha val="43137"/>
                  </a:srgbClr>
                </a:outerShdw>
              </a:effectLst>
              <a:latin typeface="Arial" panose="020B0604020202020204" pitchFamily="34" charset="0"/>
              <a:ea typeface="Calibri" panose="020F0502020204030204" pitchFamily="34" charset="0"/>
            </a:endParaRPr>
          </a:p>
          <a:p>
            <a:pPr algn="just"/>
            <a:r>
              <a:rPr lang="en-US" sz="2400" dirty="0">
                <a:effectLst>
                  <a:outerShdw blurRad="38100" dist="38100" dir="2700000" algn="tl">
                    <a:srgbClr val="000000">
                      <a:alpha val="43137"/>
                    </a:srgbClr>
                  </a:outerShdw>
                </a:effectLst>
                <a:latin typeface="Arial" panose="020B0604020202020204" pitchFamily="34" charset="0"/>
                <a:ea typeface="Calibri" panose="020F0502020204030204" pitchFamily="34" charset="0"/>
              </a:rPr>
              <a:t>Centres like those in Kabala and Magbosi are critically short of junior staff.  There is no female among the junior staff in Kabala and Magbosi. </a:t>
            </a:r>
          </a:p>
          <a:p>
            <a:pPr algn="just"/>
            <a:endParaRPr lang="en-US" sz="2400" dirty="0">
              <a:effectLst>
                <a:outerShdw blurRad="38100" dist="38100" dir="2700000" algn="tl">
                  <a:srgbClr val="000000">
                    <a:alpha val="43137"/>
                  </a:srgbClr>
                </a:outerShdw>
              </a:effectLst>
              <a:latin typeface="Arial" panose="020B0604020202020204" pitchFamily="34" charset="0"/>
              <a:ea typeface="Calibri" panose="020F0502020204030204" pitchFamily="34" charset="0"/>
            </a:endParaRPr>
          </a:p>
          <a:p>
            <a:pPr algn="just"/>
            <a:r>
              <a:rPr lang="en-US" sz="2400" dirty="0">
                <a:effectLst>
                  <a:outerShdw blurRad="38100" dist="38100" dir="2700000" algn="tl">
                    <a:srgbClr val="000000">
                      <a:alpha val="43137"/>
                    </a:srgbClr>
                  </a:outerShdw>
                </a:effectLst>
                <a:latin typeface="Arial" panose="020B0604020202020204" pitchFamily="34" charset="0"/>
                <a:ea typeface="Calibri" panose="020F0502020204030204" pitchFamily="34" charset="0"/>
              </a:rPr>
              <a:t>This will pose a severe challenge in getting activities carried out in these </a:t>
            </a:r>
            <a:r>
              <a:rPr lang="en-US" sz="2400" dirty="0" err="1">
                <a:effectLst>
                  <a:outerShdw blurRad="38100" dist="38100" dir="2700000" algn="tl">
                    <a:srgbClr val="000000">
                      <a:alpha val="43137"/>
                    </a:srgbClr>
                  </a:outerShdw>
                </a:effectLst>
                <a:latin typeface="Arial" panose="020B0604020202020204" pitchFamily="34" charset="0"/>
                <a:ea typeface="Calibri" panose="020F0502020204030204" pitchFamily="34" charset="0"/>
              </a:rPr>
              <a:t>centres</a:t>
            </a:r>
            <a:r>
              <a:rPr lang="en-US" sz="2400" dirty="0">
                <a:effectLst>
                  <a:outerShdw blurRad="38100" dist="38100" dir="2700000" algn="tl">
                    <a:srgbClr val="000000">
                      <a:alpha val="43137"/>
                    </a:srgbClr>
                  </a:outerShdw>
                </a:effectLst>
                <a:latin typeface="Arial" panose="020B0604020202020204" pitchFamily="34" charset="0"/>
                <a:ea typeface="Calibri" panose="020F0502020204030204" pitchFamily="34" charset="0"/>
              </a:rPr>
              <a:t> without casual workers. </a:t>
            </a:r>
            <a:endParaRPr lang="en-US" sz="24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63764566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4">
                                            <p:txEl>
                                              <p:pRg st="6" end="6"/>
                                            </p:txEl>
                                          </p:spTgt>
                                        </p:tgtEl>
                                        <p:attrNameLst>
                                          <p:attrName>style.visibility</p:attrName>
                                        </p:attrNameLst>
                                      </p:cBhvr>
                                      <p:to>
                                        <p:strVal val="visible"/>
                                      </p:to>
                                    </p:set>
                                    <p:anim calcmode="lin" valueType="num">
                                      <p:cBhvr>
                                        <p:cTn id="7" dur="500" fill="hold"/>
                                        <p:tgtEl>
                                          <p:spTgt spid="14">
                                            <p:txEl>
                                              <p:pRg st="6" end="6"/>
                                            </p:txEl>
                                          </p:spTgt>
                                        </p:tgtEl>
                                        <p:attrNameLst>
                                          <p:attrName>ppt_w</p:attrName>
                                        </p:attrNameLst>
                                      </p:cBhvr>
                                      <p:tavLst>
                                        <p:tav tm="0">
                                          <p:val>
                                            <p:fltVal val="0"/>
                                          </p:val>
                                        </p:tav>
                                        <p:tav tm="100000">
                                          <p:val>
                                            <p:strVal val="#ppt_w"/>
                                          </p:val>
                                        </p:tav>
                                      </p:tavLst>
                                    </p:anim>
                                    <p:anim calcmode="lin" valueType="num">
                                      <p:cBhvr>
                                        <p:cTn id="8" dur="500" fill="hold"/>
                                        <p:tgtEl>
                                          <p:spTgt spid="14">
                                            <p:txEl>
                                              <p:pRg st="6" end="6"/>
                                            </p:txEl>
                                          </p:spTgt>
                                        </p:tgtEl>
                                        <p:attrNameLst>
                                          <p:attrName>ppt_h</p:attrName>
                                        </p:attrNameLst>
                                      </p:cBhvr>
                                      <p:tavLst>
                                        <p:tav tm="0">
                                          <p:val>
                                            <p:fltVal val="0"/>
                                          </p:val>
                                        </p:tav>
                                        <p:tav tm="100000">
                                          <p:val>
                                            <p:strVal val="#ppt_h"/>
                                          </p:val>
                                        </p:tav>
                                      </p:tavLst>
                                    </p:anim>
                                    <p:animEffect transition="in" filter="fade">
                                      <p:cBhvr>
                                        <p:cTn id="9" dur="500"/>
                                        <p:tgtEl>
                                          <p:spTgt spid="14">
                                            <p:txEl>
                                              <p:pRg st="6" end="6"/>
                                            </p:txEl>
                                          </p:spTgt>
                                        </p:tgtEl>
                                      </p:cBhvr>
                                    </p:animEffect>
                                  </p:childTnLst>
                                </p:cTn>
                              </p:par>
                              <p:par>
                                <p:cTn id="10" presetID="53" presetClass="entr" presetSubtype="16" fill="hold" nodeType="withEffect">
                                  <p:stCondLst>
                                    <p:cond delay="0"/>
                                  </p:stCondLst>
                                  <p:childTnLst>
                                    <p:set>
                                      <p:cBhvr>
                                        <p:cTn id="11" dur="1" fill="hold">
                                          <p:stCondLst>
                                            <p:cond delay="0"/>
                                          </p:stCondLst>
                                        </p:cTn>
                                        <p:tgtEl>
                                          <p:spTgt spid="14">
                                            <p:txEl>
                                              <p:pRg st="8" end="8"/>
                                            </p:txEl>
                                          </p:spTgt>
                                        </p:tgtEl>
                                        <p:attrNameLst>
                                          <p:attrName>style.visibility</p:attrName>
                                        </p:attrNameLst>
                                      </p:cBhvr>
                                      <p:to>
                                        <p:strVal val="visible"/>
                                      </p:to>
                                    </p:set>
                                    <p:anim calcmode="lin" valueType="num">
                                      <p:cBhvr>
                                        <p:cTn id="12" dur="500" fill="hold"/>
                                        <p:tgtEl>
                                          <p:spTgt spid="14">
                                            <p:txEl>
                                              <p:pRg st="8" end="8"/>
                                            </p:txEl>
                                          </p:spTgt>
                                        </p:tgtEl>
                                        <p:attrNameLst>
                                          <p:attrName>ppt_w</p:attrName>
                                        </p:attrNameLst>
                                      </p:cBhvr>
                                      <p:tavLst>
                                        <p:tav tm="0">
                                          <p:val>
                                            <p:fltVal val="0"/>
                                          </p:val>
                                        </p:tav>
                                        <p:tav tm="100000">
                                          <p:val>
                                            <p:strVal val="#ppt_w"/>
                                          </p:val>
                                        </p:tav>
                                      </p:tavLst>
                                    </p:anim>
                                    <p:anim calcmode="lin" valueType="num">
                                      <p:cBhvr>
                                        <p:cTn id="13" dur="500" fill="hold"/>
                                        <p:tgtEl>
                                          <p:spTgt spid="14">
                                            <p:txEl>
                                              <p:pRg st="8" end="8"/>
                                            </p:txEl>
                                          </p:spTgt>
                                        </p:tgtEl>
                                        <p:attrNameLst>
                                          <p:attrName>ppt_h</p:attrName>
                                        </p:attrNameLst>
                                      </p:cBhvr>
                                      <p:tavLst>
                                        <p:tav tm="0">
                                          <p:val>
                                            <p:fltVal val="0"/>
                                          </p:val>
                                        </p:tav>
                                        <p:tav tm="100000">
                                          <p:val>
                                            <p:strVal val="#ppt_h"/>
                                          </p:val>
                                        </p:tav>
                                      </p:tavLst>
                                    </p:anim>
                                    <p:animEffect transition="in" filter="fade">
                                      <p:cBhvr>
                                        <p:cTn id="14" dur="500"/>
                                        <p:tgtEl>
                                          <p:spTgt spid="14">
                                            <p:txEl>
                                              <p:pRg st="8" end="8"/>
                                            </p:txEl>
                                          </p:spTgt>
                                        </p:tgtEl>
                                      </p:cBhvr>
                                    </p:animEffect>
                                  </p:childTnLst>
                                </p:cTn>
                              </p:par>
                              <p:par>
                                <p:cTn id="15" presetID="53" presetClass="entr" presetSubtype="16" fill="hold" nodeType="withEffect">
                                  <p:stCondLst>
                                    <p:cond delay="0"/>
                                  </p:stCondLst>
                                  <p:childTnLst>
                                    <p:set>
                                      <p:cBhvr>
                                        <p:cTn id="16" dur="1" fill="hold">
                                          <p:stCondLst>
                                            <p:cond delay="0"/>
                                          </p:stCondLst>
                                        </p:cTn>
                                        <p:tgtEl>
                                          <p:spTgt spid="14">
                                            <p:txEl>
                                              <p:pRg st="10" end="10"/>
                                            </p:txEl>
                                          </p:spTgt>
                                        </p:tgtEl>
                                        <p:attrNameLst>
                                          <p:attrName>style.visibility</p:attrName>
                                        </p:attrNameLst>
                                      </p:cBhvr>
                                      <p:to>
                                        <p:strVal val="visible"/>
                                      </p:to>
                                    </p:set>
                                    <p:anim calcmode="lin" valueType="num">
                                      <p:cBhvr>
                                        <p:cTn id="17" dur="500" fill="hold"/>
                                        <p:tgtEl>
                                          <p:spTgt spid="14">
                                            <p:txEl>
                                              <p:pRg st="10" end="10"/>
                                            </p:txEl>
                                          </p:spTgt>
                                        </p:tgtEl>
                                        <p:attrNameLst>
                                          <p:attrName>ppt_w</p:attrName>
                                        </p:attrNameLst>
                                      </p:cBhvr>
                                      <p:tavLst>
                                        <p:tav tm="0">
                                          <p:val>
                                            <p:fltVal val="0"/>
                                          </p:val>
                                        </p:tav>
                                        <p:tav tm="100000">
                                          <p:val>
                                            <p:strVal val="#ppt_w"/>
                                          </p:val>
                                        </p:tav>
                                      </p:tavLst>
                                    </p:anim>
                                    <p:anim calcmode="lin" valueType="num">
                                      <p:cBhvr>
                                        <p:cTn id="18" dur="500" fill="hold"/>
                                        <p:tgtEl>
                                          <p:spTgt spid="14">
                                            <p:txEl>
                                              <p:pRg st="10" end="10"/>
                                            </p:txEl>
                                          </p:spTgt>
                                        </p:tgtEl>
                                        <p:attrNameLst>
                                          <p:attrName>ppt_h</p:attrName>
                                        </p:attrNameLst>
                                      </p:cBhvr>
                                      <p:tavLst>
                                        <p:tav tm="0">
                                          <p:val>
                                            <p:fltVal val="0"/>
                                          </p:val>
                                        </p:tav>
                                        <p:tav tm="100000">
                                          <p:val>
                                            <p:strVal val="#ppt_h"/>
                                          </p:val>
                                        </p:tav>
                                      </p:tavLst>
                                    </p:anim>
                                    <p:animEffect transition="in" filter="fade">
                                      <p:cBhvr>
                                        <p:cTn id="19" dur="500"/>
                                        <p:tgtEl>
                                          <p:spTgt spid="14">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AF61E85C-92BF-4944-B74E-32A6CBC59D8F}"/>
              </a:ext>
            </a:extLst>
          </p:cNvPr>
          <p:cNvGraphicFramePr>
            <a:graphicFrameLocks noGrp="1"/>
          </p:cNvGraphicFramePr>
          <p:nvPr>
            <p:extLst>
              <p:ext uri="{D42A27DB-BD31-4B8C-83A1-F6EECF244321}">
                <p14:modId xmlns:p14="http://schemas.microsoft.com/office/powerpoint/2010/main" val="754676606"/>
              </p:ext>
            </p:extLst>
          </p:nvPr>
        </p:nvGraphicFramePr>
        <p:xfrm>
          <a:off x="401052" y="1342319"/>
          <a:ext cx="11790948" cy="3653191"/>
        </p:xfrm>
        <a:graphic>
          <a:graphicData uri="http://schemas.openxmlformats.org/drawingml/2006/table">
            <a:tbl>
              <a:tblPr firstRow="1" firstCol="1" bandRow="1"/>
              <a:tblGrid>
                <a:gridCol w="1903780">
                  <a:extLst>
                    <a:ext uri="{9D8B030D-6E8A-4147-A177-3AD203B41FA5}">
                      <a16:colId xmlns:a16="http://schemas.microsoft.com/office/drawing/2014/main" val="2049000128"/>
                    </a:ext>
                  </a:extLst>
                </a:gridCol>
                <a:gridCol w="1348250">
                  <a:extLst>
                    <a:ext uri="{9D8B030D-6E8A-4147-A177-3AD203B41FA5}">
                      <a16:colId xmlns:a16="http://schemas.microsoft.com/office/drawing/2014/main" val="4026549010"/>
                    </a:ext>
                  </a:extLst>
                </a:gridCol>
                <a:gridCol w="1348250">
                  <a:extLst>
                    <a:ext uri="{9D8B030D-6E8A-4147-A177-3AD203B41FA5}">
                      <a16:colId xmlns:a16="http://schemas.microsoft.com/office/drawing/2014/main" val="2577301550"/>
                    </a:ext>
                  </a:extLst>
                </a:gridCol>
                <a:gridCol w="1460605">
                  <a:extLst>
                    <a:ext uri="{9D8B030D-6E8A-4147-A177-3AD203B41FA5}">
                      <a16:colId xmlns:a16="http://schemas.microsoft.com/office/drawing/2014/main" val="3387198774"/>
                    </a:ext>
                  </a:extLst>
                </a:gridCol>
                <a:gridCol w="1348250">
                  <a:extLst>
                    <a:ext uri="{9D8B030D-6E8A-4147-A177-3AD203B41FA5}">
                      <a16:colId xmlns:a16="http://schemas.microsoft.com/office/drawing/2014/main" val="4175742710"/>
                    </a:ext>
                  </a:extLst>
                </a:gridCol>
                <a:gridCol w="1348250">
                  <a:extLst>
                    <a:ext uri="{9D8B030D-6E8A-4147-A177-3AD203B41FA5}">
                      <a16:colId xmlns:a16="http://schemas.microsoft.com/office/drawing/2014/main" val="2582219408"/>
                    </a:ext>
                  </a:extLst>
                </a:gridCol>
                <a:gridCol w="1348250">
                  <a:extLst>
                    <a:ext uri="{9D8B030D-6E8A-4147-A177-3AD203B41FA5}">
                      <a16:colId xmlns:a16="http://schemas.microsoft.com/office/drawing/2014/main" val="1868679942"/>
                    </a:ext>
                  </a:extLst>
                </a:gridCol>
                <a:gridCol w="1685313">
                  <a:extLst>
                    <a:ext uri="{9D8B030D-6E8A-4147-A177-3AD203B41FA5}">
                      <a16:colId xmlns:a16="http://schemas.microsoft.com/office/drawing/2014/main" val="1173035806"/>
                    </a:ext>
                  </a:extLst>
                </a:gridCol>
              </a:tblGrid>
              <a:tr h="333118">
                <a:tc>
                  <a:txBody>
                    <a:bodyPr/>
                    <a:lstStyle/>
                    <a:p>
                      <a:pPr marL="0" marR="0" algn="ctr">
                        <a:lnSpc>
                          <a:spcPct val="107000"/>
                        </a:lnSpc>
                        <a:spcBef>
                          <a:spcPts val="0"/>
                        </a:spcBef>
                        <a:spcAft>
                          <a:spcPts val="0"/>
                        </a:spcAft>
                      </a:pPr>
                      <a:r>
                        <a:rPr lang="en-US" sz="1800" b="1">
                          <a:effectLst/>
                          <a:latin typeface="Arial" panose="020B0604020202020204" pitchFamily="34" charset="0"/>
                          <a:ea typeface="Calibri" panose="020F0502020204030204" pitchFamily="34" charset="0"/>
                          <a:cs typeface="Times New Roman" panose="02020603050405020304" pitchFamily="18" charset="0"/>
                        </a:rPr>
                        <a:t>Centre</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gridSpan="2">
                  <a:txBody>
                    <a:bodyPr/>
                    <a:lstStyle/>
                    <a:p>
                      <a:pPr marL="0" marR="0" algn="ctr">
                        <a:lnSpc>
                          <a:spcPct val="107000"/>
                        </a:lnSpc>
                        <a:spcBef>
                          <a:spcPts val="0"/>
                        </a:spcBef>
                        <a:spcAft>
                          <a:spcPts val="0"/>
                        </a:spcAft>
                      </a:pPr>
                      <a:r>
                        <a:rPr lang="en-US" sz="18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Junior Staff</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hMerge="1">
                  <a:txBody>
                    <a:bodyPr/>
                    <a:lstStyle/>
                    <a:p>
                      <a:endParaRPr lang="en-US"/>
                    </a:p>
                  </a:txBody>
                  <a:tcPr/>
                </a:tc>
                <a:tc gridSpan="2">
                  <a:txBody>
                    <a:bodyPr/>
                    <a:lstStyle/>
                    <a:p>
                      <a:pPr marL="0" marR="0" algn="ctr">
                        <a:lnSpc>
                          <a:spcPct val="107000"/>
                        </a:lnSpc>
                        <a:spcBef>
                          <a:spcPts val="0"/>
                        </a:spcBef>
                        <a:spcAft>
                          <a:spcPts val="0"/>
                        </a:spcAft>
                      </a:pPr>
                      <a:r>
                        <a:rPr lang="en-US" sz="18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Senior Staff</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hMerge="1">
                  <a:txBody>
                    <a:bodyPr/>
                    <a:lstStyle/>
                    <a:p>
                      <a:endParaRPr lang="en-US"/>
                    </a:p>
                  </a:txBody>
                  <a:tcPr/>
                </a:tc>
                <a:tc gridSpan="2">
                  <a:txBody>
                    <a:bodyPr/>
                    <a:lstStyle/>
                    <a:p>
                      <a:pPr marL="0" marR="0" algn="ctr">
                        <a:lnSpc>
                          <a:spcPct val="107000"/>
                        </a:lnSpc>
                        <a:spcBef>
                          <a:spcPts val="0"/>
                        </a:spcBef>
                        <a:spcAft>
                          <a:spcPts val="0"/>
                        </a:spcAft>
                      </a:pPr>
                      <a:r>
                        <a:rPr lang="en-US" sz="18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Total</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hMerge="1">
                  <a:txBody>
                    <a:bodyPr/>
                    <a:lstStyle/>
                    <a:p>
                      <a:endParaRPr lang="en-US"/>
                    </a:p>
                  </a:txBody>
                  <a:tcPr/>
                </a:tc>
                <a:tc>
                  <a:txBody>
                    <a:bodyPr/>
                    <a:lstStyle/>
                    <a:p>
                      <a:pPr marL="0" marR="0" algn="ctr">
                        <a:lnSpc>
                          <a:spcPct val="107000"/>
                        </a:lnSpc>
                        <a:spcBef>
                          <a:spcPts val="0"/>
                        </a:spcBef>
                        <a:spcAft>
                          <a:spcPts val="0"/>
                        </a:spcAft>
                      </a:pPr>
                      <a:r>
                        <a:rPr lang="en-US" sz="18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Grand Total</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extLst>
                  <a:ext uri="{0D108BD9-81ED-4DB2-BD59-A6C34878D82A}">
                    <a16:rowId xmlns:a16="http://schemas.microsoft.com/office/drawing/2014/main" val="3210272206"/>
                  </a:ext>
                </a:extLst>
              </a:tr>
              <a:tr h="368897">
                <a:tc>
                  <a:txBody>
                    <a:bodyPr/>
                    <a:lstStyle/>
                    <a:p>
                      <a:endParaRPr lang="en-US" sz="1800">
                        <a:effectLst/>
                        <a:latin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marL="0" marR="0" algn="ctr">
                        <a:lnSpc>
                          <a:spcPct val="107000"/>
                        </a:lnSpc>
                        <a:spcBef>
                          <a:spcPts val="0"/>
                        </a:spcBef>
                        <a:spcAft>
                          <a:spcPts val="0"/>
                        </a:spcAft>
                      </a:pPr>
                      <a:r>
                        <a:rPr lang="en-US" sz="18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Male</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marL="0" marR="0" algn="ctr">
                        <a:lnSpc>
                          <a:spcPct val="107000"/>
                        </a:lnSpc>
                        <a:spcBef>
                          <a:spcPts val="0"/>
                        </a:spcBef>
                        <a:spcAft>
                          <a:spcPts val="0"/>
                        </a:spcAft>
                      </a:pPr>
                      <a:r>
                        <a:rPr lang="en-US" sz="18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Female</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marL="0" marR="0" algn="ctr">
                        <a:lnSpc>
                          <a:spcPct val="107000"/>
                        </a:lnSpc>
                        <a:spcBef>
                          <a:spcPts val="0"/>
                        </a:spcBef>
                        <a:spcAft>
                          <a:spcPts val="0"/>
                        </a:spcAft>
                      </a:pPr>
                      <a:r>
                        <a:rPr lang="en-US" sz="18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Male</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marL="0" marR="0" algn="ctr">
                        <a:lnSpc>
                          <a:spcPct val="107000"/>
                        </a:lnSpc>
                        <a:spcBef>
                          <a:spcPts val="0"/>
                        </a:spcBef>
                        <a:spcAft>
                          <a:spcPts val="0"/>
                        </a:spcAft>
                      </a:pPr>
                      <a:r>
                        <a:rPr lang="en-US" sz="18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Female</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marL="0" marR="0" algn="ctr">
                        <a:lnSpc>
                          <a:spcPct val="107000"/>
                        </a:lnSpc>
                        <a:spcBef>
                          <a:spcPts val="0"/>
                        </a:spcBef>
                        <a:spcAft>
                          <a:spcPts val="0"/>
                        </a:spcAft>
                      </a:pPr>
                      <a:r>
                        <a:rPr lang="en-US" sz="18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Male</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marL="0" marR="0" algn="ctr">
                        <a:lnSpc>
                          <a:spcPct val="107000"/>
                        </a:lnSpc>
                        <a:spcBef>
                          <a:spcPts val="0"/>
                        </a:spcBef>
                        <a:spcAft>
                          <a:spcPts val="0"/>
                        </a:spcAft>
                      </a:pPr>
                      <a:r>
                        <a:rPr lang="en-US" sz="18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Female</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endParaRPr lang="en-US" sz="1800">
                        <a:effectLst/>
                        <a:latin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extLst>
                  <a:ext uri="{0D108BD9-81ED-4DB2-BD59-A6C34878D82A}">
                    <a16:rowId xmlns:a16="http://schemas.microsoft.com/office/drawing/2014/main" val="1510892031"/>
                  </a:ext>
                </a:extLst>
              </a:tr>
              <a:tr h="368897">
                <a:tc>
                  <a:txBody>
                    <a:bodyPr/>
                    <a:lstStyle/>
                    <a:p>
                      <a:pPr marL="0" marR="0">
                        <a:lnSpc>
                          <a:spcPct val="107000"/>
                        </a:lnSpc>
                        <a:spcBef>
                          <a:spcPts val="0"/>
                        </a:spcBef>
                        <a:spcAft>
                          <a:spcPts val="0"/>
                        </a:spcAft>
                      </a:pPr>
                      <a:r>
                        <a:rPr lang="en-US" sz="1800" b="1">
                          <a:effectLst/>
                          <a:latin typeface="Arial" panose="020B0604020202020204" pitchFamily="34" charset="0"/>
                          <a:ea typeface="Calibri" panose="020F0502020204030204" pitchFamily="34" charset="0"/>
                          <a:cs typeface="Times New Roman" panose="02020603050405020304" pitchFamily="18" charset="0"/>
                        </a:rPr>
                        <a:t>HQ</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a:effectLst/>
                          <a:latin typeface="Arial" panose="020B0604020202020204" pitchFamily="34" charset="0"/>
                          <a:ea typeface="Calibri" panose="020F0502020204030204" pitchFamily="34" charset="0"/>
                          <a:cs typeface="Times New Roman" panose="02020603050405020304" pitchFamily="18" charset="0"/>
                        </a:rPr>
                        <a:t>18</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a:effectLst/>
                          <a:latin typeface="Arial" panose="020B0604020202020204" pitchFamily="34" charset="0"/>
                          <a:ea typeface="Calibri" panose="020F0502020204030204" pitchFamily="34" charset="0"/>
                          <a:cs typeface="Times New Roman" panose="02020603050405020304" pitchFamily="18" charset="0"/>
                        </a:rPr>
                        <a:t>5</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a:effectLst/>
                          <a:latin typeface="Arial" panose="020B0604020202020204" pitchFamily="34" charset="0"/>
                          <a:ea typeface="Calibri" panose="020F0502020204030204" pitchFamily="34" charset="0"/>
                          <a:cs typeface="Times New Roman" panose="02020603050405020304" pitchFamily="18" charset="0"/>
                        </a:rPr>
                        <a:t>23</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a:effectLst/>
                          <a:latin typeface="Arial" panose="020B0604020202020204" pitchFamily="34" charset="0"/>
                          <a:ea typeface="Calibri" panose="020F0502020204030204" pitchFamily="34" charset="0"/>
                          <a:cs typeface="Times New Roman" panose="02020603050405020304" pitchFamily="18" charset="0"/>
                        </a:rPr>
                        <a:t>9</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a:effectLst/>
                          <a:latin typeface="Arial" panose="020B0604020202020204" pitchFamily="34" charset="0"/>
                          <a:ea typeface="Calibri" panose="020F0502020204030204" pitchFamily="34" charset="0"/>
                          <a:cs typeface="Times New Roman" panose="02020603050405020304" pitchFamily="18" charset="0"/>
                        </a:rPr>
                        <a:t>41</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a:effectLst/>
                          <a:latin typeface="Arial" panose="020B0604020202020204" pitchFamily="34" charset="0"/>
                          <a:ea typeface="Calibri" panose="020F0502020204030204" pitchFamily="34" charset="0"/>
                          <a:cs typeface="Times New Roman" panose="02020603050405020304" pitchFamily="18" charset="0"/>
                        </a:rPr>
                        <a:t>14</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a:effectLst/>
                          <a:latin typeface="Arial" panose="020B0604020202020204" pitchFamily="34" charset="0"/>
                          <a:ea typeface="Calibri" panose="020F0502020204030204" pitchFamily="34" charset="0"/>
                          <a:cs typeface="Times New Roman" panose="02020603050405020304" pitchFamily="18" charset="0"/>
                        </a:rPr>
                        <a:t>55</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65770135"/>
                  </a:ext>
                </a:extLst>
              </a:tr>
              <a:tr h="368897">
                <a:tc>
                  <a:txBody>
                    <a:bodyPr/>
                    <a:lstStyle/>
                    <a:p>
                      <a:pPr marL="0" marR="0">
                        <a:lnSpc>
                          <a:spcPct val="107000"/>
                        </a:lnSpc>
                        <a:spcBef>
                          <a:spcPts val="0"/>
                        </a:spcBef>
                        <a:spcAft>
                          <a:spcPts val="0"/>
                        </a:spcAft>
                      </a:pPr>
                      <a:r>
                        <a:rPr lang="en-US" sz="1800" b="1">
                          <a:effectLst/>
                          <a:latin typeface="Arial" panose="020B0604020202020204" pitchFamily="34" charset="0"/>
                          <a:ea typeface="Calibri" panose="020F0502020204030204" pitchFamily="34" charset="0"/>
                          <a:cs typeface="Times New Roman" panose="02020603050405020304" pitchFamily="18" charset="0"/>
                        </a:rPr>
                        <a:t>ROKUPR</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a:effectLst/>
                          <a:latin typeface="Arial" panose="020B0604020202020204" pitchFamily="34" charset="0"/>
                          <a:ea typeface="Calibri" panose="020F0502020204030204" pitchFamily="34" charset="0"/>
                          <a:cs typeface="Times New Roman" panose="02020603050405020304" pitchFamily="18" charset="0"/>
                        </a:rPr>
                        <a:t>46</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a:effectLst/>
                          <a:latin typeface="Arial" panose="020B0604020202020204" pitchFamily="34" charset="0"/>
                          <a:ea typeface="Calibri" panose="020F0502020204030204" pitchFamily="34" charset="0"/>
                          <a:cs typeface="Times New Roman" panose="02020603050405020304" pitchFamily="18" charset="0"/>
                        </a:rPr>
                        <a:t>6</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a:effectLst/>
                          <a:latin typeface="Arial" panose="020B0604020202020204" pitchFamily="34" charset="0"/>
                          <a:ea typeface="Calibri" panose="020F0502020204030204" pitchFamily="34" charset="0"/>
                          <a:cs typeface="Times New Roman" panose="02020603050405020304" pitchFamily="18" charset="0"/>
                        </a:rPr>
                        <a:t>25</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a:effectLst/>
                          <a:latin typeface="Arial" panose="020B0604020202020204" pitchFamily="34" charset="0"/>
                          <a:ea typeface="Calibri" panose="020F0502020204030204" pitchFamily="34" charset="0"/>
                          <a:cs typeface="Times New Roman" panose="02020603050405020304" pitchFamily="18" charset="0"/>
                        </a:rPr>
                        <a:t>4</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a:effectLst/>
                          <a:latin typeface="Arial" panose="020B0604020202020204" pitchFamily="34" charset="0"/>
                          <a:ea typeface="Calibri" panose="020F0502020204030204" pitchFamily="34" charset="0"/>
                          <a:cs typeface="Times New Roman" panose="02020603050405020304" pitchFamily="18" charset="0"/>
                        </a:rPr>
                        <a:t>71</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a:effectLst/>
                          <a:latin typeface="Arial" panose="020B0604020202020204" pitchFamily="34" charset="0"/>
                          <a:ea typeface="Calibri" panose="020F0502020204030204" pitchFamily="34" charset="0"/>
                          <a:cs typeface="Times New Roman" panose="02020603050405020304" pitchFamily="18" charset="0"/>
                        </a:rPr>
                        <a:t>10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a:effectLst/>
                          <a:latin typeface="Arial" panose="020B0604020202020204" pitchFamily="34" charset="0"/>
                          <a:ea typeface="Calibri" panose="020F0502020204030204" pitchFamily="34" charset="0"/>
                          <a:cs typeface="Times New Roman" panose="02020603050405020304" pitchFamily="18" charset="0"/>
                        </a:rPr>
                        <a:t>81</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65369476"/>
                  </a:ext>
                </a:extLst>
              </a:tr>
              <a:tr h="368897">
                <a:tc>
                  <a:txBody>
                    <a:bodyPr/>
                    <a:lstStyle/>
                    <a:p>
                      <a:pPr marL="0" marR="0">
                        <a:lnSpc>
                          <a:spcPct val="107000"/>
                        </a:lnSpc>
                        <a:spcBef>
                          <a:spcPts val="0"/>
                        </a:spcBef>
                        <a:spcAft>
                          <a:spcPts val="0"/>
                        </a:spcAft>
                      </a:pPr>
                      <a:r>
                        <a:rPr lang="en-US" sz="1800" b="1">
                          <a:effectLst/>
                          <a:latin typeface="Arial" panose="020B0604020202020204" pitchFamily="34" charset="0"/>
                          <a:ea typeface="Calibri" panose="020F0502020204030204" pitchFamily="34" charset="0"/>
                          <a:cs typeface="Times New Roman" panose="02020603050405020304" pitchFamily="18" charset="0"/>
                        </a:rPr>
                        <a:t>NJALA</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a:effectLst/>
                          <a:latin typeface="Arial" panose="020B0604020202020204" pitchFamily="34" charset="0"/>
                          <a:ea typeface="Calibri" panose="020F0502020204030204" pitchFamily="34" charset="0"/>
                          <a:cs typeface="Times New Roman" panose="02020603050405020304" pitchFamily="18" charset="0"/>
                        </a:rPr>
                        <a:t>48</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a:effectLst/>
                          <a:latin typeface="Arial" panose="020B0604020202020204" pitchFamily="34" charset="0"/>
                          <a:ea typeface="Calibri" panose="020F0502020204030204" pitchFamily="34" charset="0"/>
                          <a:cs typeface="Times New Roman" panose="02020603050405020304" pitchFamily="18" charset="0"/>
                        </a:rPr>
                        <a:t>12</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a:effectLst/>
                          <a:latin typeface="Arial" panose="020B0604020202020204" pitchFamily="34" charset="0"/>
                          <a:ea typeface="Calibri" panose="020F0502020204030204" pitchFamily="34" charset="0"/>
                          <a:cs typeface="Times New Roman" panose="02020603050405020304" pitchFamily="18" charset="0"/>
                        </a:rPr>
                        <a:t>16</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a:effectLst/>
                          <a:latin typeface="Arial" panose="020B0604020202020204" pitchFamily="34" charset="0"/>
                          <a:ea typeface="Calibri" panose="020F0502020204030204" pitchFamily="34" charset="0"/>
                          <a:cs typeface="Times New Roman" panose="02020603050405020304" pitchFamily="18" charset="0"/>
                        </a:rPr>
                        <a:t>7</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a:effectLst/>
                          <a:latin typeface="Arial" panose="020B0604020202020204" pitchFamily="34" charset="0"/>
                          <a:ea typeface="Calibri" panose="020F0502020204030204" pitchFamily="34" charset="0"/>
                          <a:cs typeface="Times New Roman" panose="02020603050405020304" pitchFamily="18" charset="0"/>
                        </a:rPr>
                        <a:t>64</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a:effectLst/>
                          <a:latin typeface="Arial" panose="020B0604020202020204" pitchFamily="34" charset="0"/>
                          <a:ea typeface="Calibri" panose="020F0502020204030204" pitchFamily="34" charset="0"/>
                          <a:cs typeface="Times New Roman" panose="02020603050405020304" pitchFamily="18" charset="0"/>
                        </a:rPr>
                        <a:t>19</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a:effectLst/>
                          <a:latin typeface="Arial" panose="020B0604020202020204" pitchFamily="34" charset="0"/>
                          <a:ea typeface="Calibri" panose="020F0502020204030204" pitchFamily="34" charset="0"/>
                          <a:cs typeface="Times New Roman" panose="02020603050405020304" pitchFamily="18" charset="0"/>
                        </a:rPr>
                        <a:t>83</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33930471"/>
                  </a:ext>
                </a:extLst>
              </a:tr>
              <a:tr h="368897">
                <a:tc>
                  <a:txBody>
                    <a:bodyPr/>
                    <a:lstStyle/>
                    <a:p>
                      <a:pPr marL="0" marR="0">
                        <a:lnSpc>
                          <a:spcPct val="107000"/>
                        </a:lnSpc>
                        <a:spcBef>
                          <a:spcPts val="0"/>
                        </a:spcBef>
                        <a:spcAft>
                          <a:spcPts val="0"/>
                        </a:spcAft>
                      </a:pPr>
                      <a:r>
                        <a:rPr lang="en-US" sz="1800" b="1">
                          <a:effectLst/>
                          <a:latin typeface="Arial" panose="020B0604020202020204" pitchFamily="34" charset="0"/>
                          <a:ea typeface="Calibri" panose="020F0502020204030204" pitchFamily="34" charset="0"/>
                          <a:cs typeface="Times New Roman" panose="02020603050405020304" pitchFamily="18" charset="0"/>
                        </a:rPr>
                        <a:t>KENEMA</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a:effectLst/>
                          <a:latin typeface="Arial" panose="020B0604020202020204" pitchFamily="34" charset="0"/>
                          <a:ea typeface="Calibri" panose="020F0502020204030204" pitchFamily="34" charset="0"/>
                          <a:cs typeface="Times New Roman" panose="02020603050405020304" pitchFamily="18" charset="0"/>
                        </a:rPr>
                        <a:t>23</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a:effectLst/>
                          <a:latin typeface="Arial" panose="020B0604020202020204" pitchFamily="34" charset="0"/>
                          <a:ea typeface="Calibri" panose="020F0502020204030204" pitchFamily="34" charset="0"/>
                          <a:cs typeface="Times New Roman" panose="02020603050405020304" pitchFamily="18" charset="0"/>
                        </a:rPr>
                        <a:t>1</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a:effectLst/>
                          <a:latin typeface="Arial" panose="020B0604020202020204" pitchFamily="34" charset="0"/>
                          <a:ea typeface="Calibri" panose="020F0502020204030204" pitchFamily="34" charset="0"/>
                          <a:cs typeface="Times New Roman" panose="02020603050405020304" pitchFamily="18" charset="0"/>
                        </a:rPr>
                        <a:t>13</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a:effectLst/>
                          <a:latin typeface="Arial" panose="020B0604020202020204" pitchFamily="34" charset="0"/>
                          <a:ea typeface="Calibri" panose="020F0502020204030204" pitchFamily="34" charset="0"/>
                          <a:cs typeface="Times New Roman" panose="02020603050405020304" pitchFamily="18" charset="0"/>
                        </a:rPr>
                        <a:t>3</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a:effectLst/>
                          <a:latin typeface="Arial" panose="020B0604020202020204" pitchFamily="34" charset="0"/>
                          <a:ea typeface="Calibri" panose="020F0502020204030204" pitchFamily="34" charset="0"/>
                          <a:cs typeface="Times New Roman" panose="02020603050405020304" pitchFamily="18" charset="0"/>
                        </a:rPr>
                        <a:t>36</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a:effectLst/>
                          <a:latin typeface="Arial" panose="020B0604020202020204" pitchFamily="34" charset="0"/>
                          <a:ea typeface="Calibri" panose="020F0502020204030204" pitchFamily="34" charset="0"/>
                          <a:cs typeface="Times New Roman" panose="02020603050405020304" pitchFamily="18" charset="0"/>
                        </a:rPr>
                        <a:t>4</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a:effectLst/>
                          <a:latin typeface="Arial" panose="020B0604020202020204" pitchFamily="34" charset="0"/>
                          <a:ea typeface="Calibri" panose="020F0502020204030204" pitchFamily="34" charset="0"/>
                          <a:cs typeface="Times New Roman" panose="02020603050405020304" pitchFamily="18" charset="0"/>
                        </a:rPr>
                        <a:t>40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15021263"/>
                  </a:ext>
                </a:extLst>
              </a:tr>
              <a:tr h="368897">
                <a:tc>
                  <a:txBody>
                    <a:bodyPr/>
                    <a:lstStyle/>
                    <a:p>
                      <a:pPr marL="0" marR="0">
                        <a:lnSpc>
                          <a:spcPct val="107000"/>
                        </a:lnSpc>
                        <a:spcBef>
                          <a:spcPts val="0"/>
                        </a:spcBef>
                        <a:spcAft>
                          <a:spcPts val="0"/>
                        </a:spcAft>
                      </a:pPr>
                      <a:r>
                        <a:rPr lang="en-US" sz="1800" b="1">
                          <a:effectLst/>
                          <a:latin typeface="Arial" panose="020B0604020202020204" pitchFamily="34" charset="0"/>
                          <a:ea typeface="Calibri" panose="020F0502020204030204" pitchFamily="34" charset="0"/>
                          <a:cs typeface="Times New Roman" panose="02020603050405020304" pitchFamily="18" charset="0"/>
                        </a:rPr>
                        <a:t>KABALA</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a:effectLst/>
                          <a:latin typeface="Arial" panose="020B0604020202020204" pitchFamily="34" charset="0"/>
                          <a:ea typeface="Calibri" panose="020F0502020204030204" pitchFamily="34" charset="0"/>
                          <a:cs typeface="Times New Roman" panose="02020603050405020304" pitchFamily="18" charset="0"/>
                        </a:rPr>
                        <a:t>8</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a:effectLst/>
                          <a:latin typeface="Arial" panose="020B0604020202020204" pitchFamily="34" charset="0"/>
                          <a:ea typeface="Calibri" panose="020F0502020204030204" pitchFamily="34" charset="0"/>
                          <a:cs typeface="Times New Roman" panose="02020603050405020304" pitchFamily="18" charset="0"/>
                        </a:rPr>
                        <a:t>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a:effectLst/>
                          <a:latin typeface="Arial" panose="020B0604020202020204" pitchFamily="34" charset="0"/>
                          <a:ea typeface="Calibri" panose="020F0502020204030204" pitchFamily="34" charset="0"/>
                          <a:cs typeface="Times New Roman" panose="02020603050405020304" pitchFamily="18" charset="0"/>
                        </a:rPr>
                        <a:t>4</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a:effectLst/>
                          <a:latin typeface="Arial" panose="020B0604020202020204" pitchFamily="34" charset="0"/>
                          <a:ea typeface="Calibri" panose="020F0502020204030204" pitchFamily="34" charset="0"/>
                          <a:cs typeface="Times New Roman" panose="02020603050405020304" pitchFamily="18" charset="0"/>
                        </a:rPr>
                        <a:t>4</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a:effectLst/>
                          <a:latin typeface="Arial" panose="020B0604020202020204" pitchFamily="34" charset="0"/>
                          <a:ea typeface="Calibri" panose="020F0502020204030204" pitchFamily="34" charset="0"/>
                          <a:cs typeface="Times New Roman" panose="02020603050405020304" pitchFamily="18" charset="0"/>
                        </a:rPr>
                        <a:t>12</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a:effectLst/>
                          <a:latin typeface="Arial" panose="020B0604020202020204" pitchFamily="34" charset="0"/>
                          <a:ea typeface="Calibri" panose="020F0502020204030204" pitchFamily="34" charset="0"/>
                          <a:cs typeface="Times New Roman" panose="02020603050405020304" pitchFamily="18" charset="0"/>
                        </a:rPr>
                        <a:t>4</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a:effectLst/>
                          <a:latin typeface="Arial" panose="020B0604020202020204" pitchFamily="34" charset="0"/>
                          <a:ea typeface="Calibri" panose="020F0502020204030204" pitchFamily="34" charset="0"/>
                          <a:cs typeface="Times New Roman" panose="02020603050405020304" pitchFamily="18" charset="0"/>
                        </a:rPr>
                        <a:t>16</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18733373"/>
                  </a:ext>
                </a:extLst>
              </a:tr>
              <a:tr h="368897">
                <a:tc>
                  <a:txBody>
                    <a:bodyPr/>
                    <a:lstStyle/>
                    <a:p>
                      <a:pPr marL="0" marR="0">
                        <a:lnSpc>
                          <a:spcPct val="107000"/>
                        </a:lnSpc>
                        <a:spcBef>
                          <a:spcPts val="0"/>
                        </a:spcBef>
                        <a:spcAft>
                          <a:spcPts val="0"/>
                        </a:spcAft>
                      </a:pPr>
                      <a:r>
                        <a:rPr lang="en-US" sz="1800" b="1">
                          <a:effectLst/>
                          <a:latin typeface="Arial" panose="020B0604020202020204" pitchFamily="34" charset="0"/>
                          <a:ea typeface="Calibri" panose="020F0502020204030204" pitchFamily="34" charset="0"/>
                          <a:cs typeface="Times New Roman" panose="02020603050405020304" pitchFamily="18" charset="0"/>
                        </a:rPr>
                        <a:t>MAGBOSI</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a:effectLst/>
                          <a:latin typeface="Arial" panose="020B0604020202020204" pitchFamily="34" charset="0"/>
                          <a:ea typeface="Calibri" panose="020F0502020204030204" pitchFamily="34" charset="0"/>
                          <a:cs typeface="Times New Roman" panose="02020603050405020304" pitchFamily="18" charset="0"/>
                        </a:rPr>
                        <a:t>4</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a:effectLst/>
                          <a:latin typeface="Arial" panose="020B0604020202020204" pitchFamily="34" charset="0"/>
                          <a:ea typeface="Calibri" panose="020F0502020204030204" pitchFamily="34" charset="0"/>
                          <a:cs typeface="Times New Roman" panose="02020603050405020304" pitchFamily="18" charset="0"/>
                        </a:rPr>
                        <a:t>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a:effectLst/>
                          <a:latin typeface="Arial" panose="020B0604020202020204" pitchFamily="34" charset="0"/>
                          <a:ea typeface="Calibri" panose="020F0502020204030204" pitchFamily="34" charset="0"/>
                          <a:cs typeface="Times New Roman" panose="02020603050405020304" pitchFamily="18" charset="0"/>
                        </a:rPr>
                        <a:t>9</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a:effectLst/>
                          <a:latin typeface="Arial" panose="020B0604020202020204" pitchFamily="34" charset="0"/>
                          <a:ea typeface="Calibri" panose="020F0502020204030204" pitchFamily="34" charset="0"/>
                          <a:cs typeface="Times New Roman" panose="02020603050405020304" pitchFamily="18" charset="0"/>
                        </a:rPr>
                        <a:t>2</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a:effectLst/>
                          <a:latin typeface="Arial" panose="020B0604020202020204" pitchFamily="34" charset="0"/>
                          <a:ea typeface="Calibri" panose="020F0502020204030204" pitchFamily="34" charset="0"/>
                          <a:cs typeface="Times New Roman" panose="02020603050405020304" pitchFamily="18" charset="0"/>
                        </a:rPr>
                        <a:t>13</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a:effectLst/>
                          <a:latin typeface="Arial" panose="020B0604020202020204" pitchFamily="34" charset="0"/>
                          <a:ea typeface="Calibri" panose="020F0502020204030204" pitchFamily="34" charset="0"/>
                          <a:cs typeface="Times New Roman" panose="02020603050405020304" pitchFamily="18" charset="0"/>
                        </a:rPr>
                        <a:t>2</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a:effectLst/>
                          <a:latin typeface="Arial" panose="020B0604020202020204" pitchFamily="34" charset="0"/>
                          <a:ea typeface="Calibri" panose="020F0502020204030204" pitchFamily="34" charset="0"/>
                          <a:cs typeface="Times New Roman" panose="02020603050405020304" pitchFamily="18" charset="0"/>
                        </a:rPr>
                        <a:t>15</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18271474"/>
                  </a:ext>
                </a:extLst>
              </a:tr>
              <a:tr h="368897">
                <a:tc>
                  <a:txBody>
                    <a:bodyPr/>
                    <a:lstStyle/>
                    <a:p>
                      <a:pPr marL="0" marR="0">
                        <a:lnSpc>
                          <a:spcPct val="107000"/>
                        </a:lnSpc>
                        <a:spcBef>
                          <a:spcPts val="0"/>
                        </a:spcBef>
                        <a:spcAft>
                          <a:spcPts val="0"/>
                        </a:spcAft>
                      </a:pPr>
                      <a:r>
                        <a:rPr lang="en-US" sz="1800" b="1">
                          <a:effectLst/>
                          <a:latin typeface="Arial" panose="020B0604020202020204" pitchFamily="34" charset="0"/>
                          <a:ea typeface="Calibri" panose="020F0502020204030204" pitchFamily="34" charset="0"/>
                          <a:cs typeface="Times New Roman" panose="02020603050405020304" pitchFamily="18" charset="0"/>
                        </a:rPr>
                        <a:t>TEKO</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a:effectLst/>
                          <a:latin typeface="Arial" panose="020B0604020202020204" pitchFamily="34" charset="0"/>
                          <a:ea typeface="Calibri" panose="020F0502020204030204" pitchFamily="34" charset="0"/>
                          <a:cs typeface="Times New Roman" panose="02020603050405020304" pitchFamily="18" charset="0"/>
                        </a:rPr>
                        <a:t>23</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a:effectLst/>
                          <a:latin typeface="Arial" panose="020B0604020202020204" pitchFamily="34" charset="0"/>
                          <a:ea typeface="Calibri" panose="020F0502020204030204" pitchFamily="34" charset="0"/>
                          <a:cs typeface="Times New Roman" panose="02020603050405020304" pitchFamily="18" charset="0"/>
                        </a:rPr>
                        <a:t>3</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a:effectLst/>
                          <a:latin typeface="Arial" panose="020B0604020202020204" pitchFamily="34" charset="0"/>
                          <a:ea typeface="Calibri" panose="020F0502020204030204" pitchFamily="34" charset="0"/>
                          <a:cs typeface="Times New Roman" panose="02020603050405020304" pitchFamily="18" charset="0"/>
                        </a:rPr>
                        <a:t>13</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a:effectLst/>
                          <a:latin typeface="Arial" panose="020B0604020202020204" pitchFamily="34" charset="0"/>
                          <a:ea typeface="Calibri" panose="020F0502020204030204" pitchFamily="34" charset="0"/>
                          <a:cs typeface="Times New Roman" panose="02020603050405020304" pitchFamily="18" charset="0"/>
                        </a:rPr>
                        <a:t>6</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a:effectLst/>
                          <a:latin typeface="Arial" panose="020B0604020202020204" pitchFamily="34" charset="0"/>
                          <a:ea typeface="Calibri" panose="020F0502020204030204" pitchFamily="34" charset="0"/>
                          <a:cs typeface="Times New Roman" panose="02020603050405020304" pitchFamily="18" charset="0"/>
                        </a:rPr>
                        <a:t>36</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a:effectLst/>
                          <a:latin typeface="Arial" panose="020B0604020202020204" pitchFamily="34" charset="0"/>
                          <a:ea typeface="Calibri" panose="020F0502020204030204" pitchFamily="34" charset="0"/>
                          <a:cs typeface="Times New Roman" panose="02020603050405020304" pitchFamily="18" charset="0"/>
                        </a:rPr>
                        <a:t>9</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a:effectLst/>
                          <a:latin typeface="Arial" panose="020B0604020202020204" pitchFamily="34" charset="0"/>
                          <a:ea typeface="Calibri" panose="020F0502020204030204" pitchFamily="34" charset="0"/>
                          <a:cs typeface="Times New Roman" panose="02020603050405020304" pitchFamily="18" charset="0"/>
                        </a:rPr>
                        <a:t>45</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96173174"/>
                  </a:ext>
                </a:extLst>
              </a:tr>
              <a:tr h="368897">
                <a:tc>
                  <a:txBody>
                    <a:bodyPr/>
                    <a:lstStyle/>
                    <a:p>
                      <a:pPr marL="0" marR="0">
                        <a:lnSpc>
                          <a:spcPct val="107000"/>
                        </a:lnSpc>
                        <a:spcBef>
                          <a:spcPts val="0"/>
                        </a:spcBef>
                        <a:spcAft>
                          <a:spcPts val="0"/>
                        </a:spcAft>
                      </a:pPr>
                      <a:r>
                        <a:rPr lang="en-US" sz="18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TOTAL</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marL="0" marR="0" algn="ctr">
                        <a:lnSpc>
                          <a:spcPct val="107000"/>
                        </a:lnSpc>
                        <a:spcBef>
                          <a:spcPts val="0"/>
                        </a:spcBef>
                        <a:spcAft>
                          <a:spcPts val="0"/>
                        </a:spcAft>
                      </a:pPr>
                      <a:r>
                        <a:rPr lang="en-US" sz="18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170</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marL="0" marR="0" algn="ctr">
                        <a:lnSpc>
                          <a:spcPct val="107000"/>
                        </a:lnSpc>
                        <a:spcBef>
                          <a:spcPts val="0"/>
                        </a:spcBef>
                        <a:spcAft>
                          <a:spcPts val="0"/>
                        </a:spcAft>
                      </a:pPr>
                      <a:r>
                        <a:rPr lang="en-US" sz="18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27</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marL="0" marR="0" algn="ctr">
                        <a:lnSpc>
                          <a:spcPct val="107000"/>
                        </a:lnSpc>
                        <a:spcBef>
                          <a:spcPts val="0"/>
                        </a:spcBef>
                        <a:spcAft>
                          <a:spcPts val="0"/>
                        </a:spcAft>
                      </a:pPr>
                      <a:r>
                        <a:rPr lang="en-US" sz="18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103</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marL="0" marR="0" algn="ctr">
                        <a:lnSpc>
                          <a:spcPct val="107000"/>
                        </a:lnSpc>
                        <a:spcBef>
                          <a:spcPts val="0"/>
                        </a:spcBef>
                        <a:spcAft>
                          <a:spcPts val="0"/>
                        </a:spcAft>
                      </a:pPr>
                      <a:r>
                        <a:rPr lang="en-US" sz="18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35</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marL="0" marR="0" algn="ctr">
                        <a:lnSpc>
                          <a:spcPct val="107000"/>
                        </a:lnSpc>
                        <a:spcBef>
                          <a:spcPts val="0"/>
                        </a:spcBef>
                        <a:spcAft>
                          <a:spcPts val="0"/>
                        </a:spcAft>
                      </a:pPr>
                      <a:r>
                        <a:rPr lang="en-US" sz="18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273</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marL="0" marR="0" algn="ctr">
                        <a:lnSpc>
                          <a:spcPct val="107000"/>
                        </a:lnSpc>
                        <a:spcBef>
                          <a:spcPts val="0"/>
                        </a:spcBef>
                        <a:spcAft>
                          <a:spcPts val="0"/>
                        </a:spcAft>
                      </a:pPr>
                      <a:r>
                        <a:rPr lang="en-US" sz="18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62</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marL="0" marR="0" algn="ctr">
                        <a:lnSpc>
                          <a:spcPct val="107000"/>
                        </a:lnSpc>
                        <a:spcBef>
                          <a:spcPts val="0"/>
                        </a:spcBef>
                        <a:spcAft>
                          <a:spcPts val="0"/>
                        </a:spcAft>
                      </a:pPr>
                      <a:r>
                        <a:rPr lang="en-US" sz="18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335</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extLst>
                  <a:ext uri="{0D108BD9-81ED-4DB2-BD59-A6C34878D82A}">
                    <a16:rowId xmlns:a16="http://schemas.microsoft.com/office/drawing/2014/main" val="2026818987"/>
                  </a:ext>
                </a:extLst>
              </a:tr>
            </a:tbl>
          </a:graphicData>
        </a:graphic>
      </p:graphicFrame>
      <p:sp>
        <p:nvSpPr>
          <p:cNvPr id="6" name="TextBox 5">
            <a:extLst>
              <a:ext uri="{FF2B5EF4-FFF2-40B4-BE49-F238E27FC236}">
                <a16:creationId xmlns:a16="http://schemas.microsoft.com/office/drawing/2014/main" id="{2E86E04B-D471-4205-A783-1C73A71E7621}"/>
              </a:ext>
            </a:extLst>
          </p:cNvPr>
          <p:cNvSpPr txBox="1"/>
          <p:nvPr/>
        </p:nvSpPr>
        <p:spPr>
          <a:xfrm>
            <a:off x="1992429" y="309249"/>
            <a:ext cx="7827745" cy="523220"/>
          </a:xfrm>
          <a:prstGeom prst="rect">
            <a:avLst/>
          </a:prstGeom>
          <a:noFill/>
        </p:spPr>
        <p:txBody>
          <a:bodyPr wrap="square">
            <a:spAutoFit/>
          </a:bodyPr>
          <a:lstStyle/>
          <a:p>
            <a:r>
              <a:rPr lang="en-US" sz="2800" b="1" dirty="0">
                <a:solidFill>
                  <a:srgbClr val="00206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rPr>
              <a:t>Total Number of Staff in SLARI by Categories</a:t>
            </a:r>
            <a:endParaRPr lang="en-US" sz="2800" dirty="0">
              <a:solidFill>
                <a:srgbClr val="00206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015074901"/>
      </p:ext>
    </p:extLst>
  </p:cSld>
  <p:clrMapOvr>
    <a:masterClrMapping/>
  </p:clrMapOvr>
  <p:transition spd="slow">
    <p:push dir="u"/>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2F74013-2808-49C5-B0A8-0287A8F7DC14}"/>
              </a:ext>
            </a:extLst>
          </p:cNvPr>
          <p:cNvSpPr txBox="1"/>
          <p:nvPr/>
        </p:nvSpPr>
        <p:spPr>
          <a:xfrm>
            <a:off x="567891" y="428178"/>
            <a:ext cx="10982425" cy="3877985"/>
          </a:xfrm>
          <a:prstGeom prst="rect">
            <a:avLst/>
          </a:prstGeom>
          <a:noFill/>
        </p:spPr>
        <p:txBody>
          <a:bodyPr wrap="square">
            <a:spAutoFit/>
          </a:bodyPr>
          <a:lstStyle/>
          <a:p>
            <a:pPr marL="0" marR="0" algn="just">
              <a:spcBef>
                <a:spcPts val="600"/>
              </a:spcBef>
              <a:spcAft>
                <a:spcPts val="600"/>
              </a:spcAft>
            </a:pPr>
            <a:r>
              <a:rPr lang="en-US" sz="2400" dirty="0">
                <a:effectLst/>
                <a:latin typeface="Arial" panose="020B0604020202020204" pitchFamily="34" charset="0"/>
                <a:ea typeface="Calibri" panose="020F0502020204030204" pitchFamily="34" charset="0"/>
                <a:cs typeface="Times New Roman" panose="02020603050405020304" pitchFamily="18" charset="0"/>
              </a:rPr>
              <a:t>When the current number of staff in SLARI is compared to the optimum prescribed in SLARI staff assessment report prepared by the Forum for Agricultural Research in Africa (FARA) in MARCH 2012, the current staff capacity is by far below the optimal (Figure 15).  </a:t>
            </a:r>
          </a:p>
          <a:p>
            <a:pPr marL="0" marR="0" algn="just">
              <a:spcBef>
                <a:spcPts val="600"/>
              </a:spcBef>
              <a:spcAft>
                <a:spcPts val="600"/>
              </a:spcAft>
            </a:pPr>
            <a:r>
              <a:rPr lang="en-US" sz="2400" dirty="0">
                <a:effectLst/>
                <a:latin typeface="Arial" panose="020B0604020202020204" pitchFamily="34" charset="0"/>
                <a:ea typeface="Calibri" panose="020F0502020204030204" pitchFamily="34" charset="0"/>
                <a:cs typeface="Times New Roman" panose="02020603050405020304" pitchFamily="18" charset="0"/>
              </a:rPr>
              <a:t>In the SLARI capacity assessment report of FARA, it was recommended that for optimum output of SLARI, a total staff strength of not less than 1400 is required.  </a:t>
            </a:r>
          </a:p>
          <a:p>
            <a:pPr marL="0" marR="0" algn="just">
              <a:spcBef>
                <a:spcPts val="600"/>
              </a:spcBef>
              <a:spcAft>
                <a:spcPts val="600"/>
              </a:spcAft>
            </a:pPr>
            <a:r>
              <a:rPr lang="en-US" sz="2400" dirty="0">
                <a:effectLst/>
                <a:latin typeface="Arial" panose="020B0604020202020204" pitchFamily="34" charset="0"/>
                <a:ea typeface="Calibri" panose="020F0502020204030204" pitchFamily="34" charset="0"/>
                <a:cs typeface="Times New Roman" panose="02020603050405020304" pitchFamily="18" charset="0"/>
              </a:rPr>
              <a:t>The significant loss of staff described earlier in this report therefore occurred within the context of an already insufficient staff for optimum performance.  </a:t>
            </a:r>
          </a:p>
          <a:p>
            <a:pPr marL="0" marR="0" algn="just">
              <a:spcBef>
                <a:spcPts val="600"/>
              </a:spcBef>
              <a:spcAft>
                <a:spcPts val="600"/>
              </a:spcAft>
            </a:pPr>
            <a:r>
              <a:rPr lang="en-US" sz="2400" dirty="0">
                <a:effectLst/>
                <a:latin typeface="Arial" panose="020B0604020202020204" pitchFamily="34" charset="0"/>
                <a:ea typeface="Calibri" panose="020F0502020204030204" pitchFamily="34" charset="0"/>
                <a:cs typeface="Times New Roman" panose="02020603050405020304" pitchFamily="18" charset="0"/>
              </a:rPr>
              <a:t>This situation definitely needs to be addressed.  </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84167729"/>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3B1583-A5D6-C282-F499-2DBB743263A2}"/>
              </a:ext>
            </a:extLst>
          </p:cNvPr>
          <p:cNvSpPr>
            <a:spLocks noGrp="1"/>
          </p:cNvSpPr>
          <p:nvPr>
            <p:ph type="sldNum" sz="quarter" idx="12"/>
          </p:nvPr>
        </p:nvSpPr>
        <p:spPr/>
        <p:txBody>
          <a:bodyPr/>
          <a:lstStyle/>
          <a:p>
            <a:pPr>
              <a:defRPr/>
            </a:pPr>
            <a:fld id="{05974C3D-9671-452C-8A22-11C883F6E4DB}" type="slidenum">
              <a:rPr lang="en-GB" sz="900">
                <a:solidFill>
                  <a:prstClr val="black">
                    <a:tint val="75000"/>
                  </a:prstClr>
                </a:solidFill>
                <a:latin typeface="Calibri" panose="020F0502020204030204"/>
              </a:rPr>
              <a:pPr>
                <a:defRPr/>
              </a:pPr>
              <a:t>5</a:t>
            </a:fld>
            <a:endParaRPr lang="en-GB" sz="900">
              <a:solidFill>
                <a:prstClr val="black">
                  <a:tint val="75000"/>
                </a:prstClr>
              </a:solidFill>
              <a:latin typeface="Calibri" panose="020F0502020204030204"/>
            </a:endParaRPr>
          </a:p>
        </p:txBody>
      </p:sp>
      <p:pic>
        <p:nvPicPr>
          <p:cNvPr id="2" name="Picture 1">
            <a:extLst>
              <a:ext uri="{FF2B5EF4-FFF2-40B4-BE49-F238E27FC236}">
                <a16:creationId xmlns:a16="http://schemas.microsoft.com/office/drawing/2014/main" id="{74770EE0-EDA2-68CF-D57B-CFD927E27BCB}"/>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66444" y="0"/>
            <a:ext cx="10287001" cy="6857999"/>
          </a:xfrm>
          <a:prstGeom prst="rect">
            <a:avLst/>
          </a:prstGeom>
          <a:noFill/>
          <a:ln>
            <a:noFill/>
          </a:ln>
        </p:spPr>
      </p:pic>
    </p:spTree>
    <p:extLst>
      <p:ext uri="{BB962C8B-B14F-4D97-AF65-F5344CB8AC3E}">
        <p14:creationId xmlns:p14="http://schemas.microsoft.com/office/powerpoint/2010/main" val="606798761"/>
      </p:ext>
    </p:extLst>
  </p:cSld>
  <p:clrMapOvr>
    <a:masterClrMapping/>
  </p:clrMapOvr>
  <p:transition spd="slow">
    <p:push dir="u"/>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D4F310EB-4078-40CD-809D-241F7B8D0829}"/>
              </a:ext>
            </a:extLst>
          </p:cNvPr>
          <p:cNvGraphicFramePr/>
          <p:nvPr>
            <p:extLst>
              <p:ext uri="{D42A27DB-BD31-4B8C-83A1-F6EECF244321}">
                <p14:modId xmlns:p14="http://schemas.microsoft.com/office/powerpoint/2010/main" val="556265418"/>
              </p:ext>
            </p:extLst>
          </p:nvPr>
        </p:nvGraphicFramePr>
        <p:xfrm>
          <a:off x="182879" y="134754"/>
          <a:ext cx="11790947" cy="5563402"/>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3">
            <a:extLst>
              <a:ext uri="{FF2B5EF4-FFF2-40B4-BE49-F238E27FC236}">
                <a16:creationId xmlns:a16="http://schemas.microsoft.com/office/drawing/2014/main" id="{621C1C9D-7296-45ED-AA93-3F3AF98CDB4F}"/>
              </a:ext>
            </a:extLst>
          </p:cNvPr>
          <p:cNvSpPr txBox="1"/>
          <p:nvPr/>
        </p:nvSpPr>
        <p:spPr>
          <a:xfrm>
            <a:off x="2050183" y="6188325"/>
            <a:ext cx="9230626" cy="369332"/>
          </a:xfrm>
          <a:prstGeom prst="rect">
            <a:avLst/>
          </a:prstGeom>
          <a:noFill/>
        </p:spPr>
        <p:txBody>
          <a:bodyPr wrap="square">
            <a:spAutoFit/>
          </a:bodyPr>
          <a:lstStyle/>
          <a:p>
            <a:r>
              <a:rPr lang="en-US" sz="1800" b="1" dirty="0">
                <a:effectLst/>
                <a:latin typeface="Arial" panose="020B0604020202020204" pitchFamily="34" charset="0"/>
                <a:ea typeface="Calibri" panose="020F0502020204030204" pitchFamily="34" charset="0"/>
              </a:rPr>
              <a:t>Current Staff of SLARI as a Whole and the Anticipated Optimum Number</a:t>
            </a:r>
            <a:endParaRPr lang="en-US" dirty="0"/>
          </a:p>
        </p:txBody>
      </p:sp>
    </p:spTree>
    <p:extLst>
      <p:ext uri="{BB962C8B-B14F-4D97-AF65-F5344CB8AC3E}">
        <p14:creationId xmlns:p14="http://schemas.microsoft.com/office/powerpoint/2010/main" val="4014595876"/>
      </p:ext>
    </p:extLst>
  </p:cSld>
  <p:clrMapOvr>
    <a:masterClrMapping/>
  </p:clrMapOvr>
  <p:transition spd="slow">
    <p:push dir="u"/>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FC3127C7-29B2-468D-987E-BC5599DEDF44}"/>
              </a:ext>
            </a:extLst>
          </p:cNvPr>
          <p:cNvGraphicFramePr/>
          <p:nvPr>
            <p:extLst>
              <p:ext uri="{D42A27DB-BD31-4B8C-83A1-F6EECF244321}">
                <p14:modId xmlns:p14="http://schemas.microsoft.com/office/powerpoint/2010/main" val="197195870"/>
              </p:ext>
            </p:extLst>
          </p:nvPr>
        </p:nvGraphicFramePr>
        <p:xfrm>
          <a:off x="933651" y="115503"/>
          <a:ext cx="11011301" cy="5544151"/>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3">
            <a:extLst>
              <a:ext uri="{FF2B5EF4-FFF2-40B4-BE49-F238E27FC236}">
                <a16:creationId xmlns:a16="http://schemas.microsoft.com/office/drawing/2014/main" id="{B4F65AF0-A7F3-497C-B108-875BB07D6023}"/>
              </a:ext>
            </a:extLst>
          </p:cNvPr>
          <p:cNvSpPr txBox="1"/>
          <p:nvPr/>
        </p:nvSpPr>
        <p:spPr>
          <a:xfrm>
            <a:off x="3318310" y="6297949"/>
            <a:ext cx="6097604" cy="369332"/>
          </a:xfrm>
          <a:prstGeom prst="rect">
            <a:avLst/>
          </a:prstGeom>
          <a:noFill/>
        </p:spPr>
        <p:txBody>
          <a:bodyPr wrap="square">
            <a:spAutoFit/>
          </a:bodyPr>
          <a:lstStyle/>
          <a:p>
            <a:r>
              <a:rPr lang="en-US" sz="1800" b="1" dirty="0">
                <a:effectLst/>
                <a:latin typeface="Arial" panose="020B0604020202020204" pitchFamily="34" charset="0"/>
                <a:ea typeface="Calibri" panose="020F0502020204030204" pitchFamily="34" charset="0"/>
              </a:rPr>
              <a:t>SLARI Staff with academic qualifications</a:t>
            </a:r>
            <a:endParaRPr lang="en-US" dirty="0"/>
          </a:p>
        </p:txBody>
      </p:sp>
    </p:spTree>
    <p:extLst>
      <p:ext uri="{BB962C8B-B14F-4D97-AF65-F5344CB8AC3E}">
        <p14:creationId xmlns:p14="http://schemas.microsoft.com/office/powerpoint/2010/main" val="3816931880"/>
      </p:ext>
    </p:extLst>
  </p:cSld>
  <p:clrMapOvr>
    <a:masterClrMapping/>
  </p:clrMapOvr>
  <p:transition spd="slow">
    <p:push dir="u"/>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6B0A8A36-47EB-4A29-BE41-27BE1B3C0A1E}"/>
              </a:ext>
            </a:extLst>
          </p:cNvPr>
          <p:cNvGraphicFramePr/>
          <p:nvPr>
            <p:extLst>
              <p:ext uri="{D42A27DB-BD31-4B8C-83A1-F6EECF244321}">
                <p14:modId xmlns:p14="http://schemas.microsoft.com/office/powerpoint/2010/main" val="1769042478"/>
              </p:ext>
            </p:extLst>
          </p:nvPr>
        </p:nvGraphicFramePr>
        <p:xfrm>
          <a:off x="298384" y="308008"/>
          <a:ext cx="11598442" cy="5698155"/>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3">
            <a:extLst>
              <a:ext uri="{FF2B5EF4-FFF2-40B4-BE49-F238E27FC236}">
                <a16:creationId xmlns:a16="http://schemas.microsoft.com/office/drawing/2014/main" id="{D8180F10-F75E-449C-B937-D3E24F039BDB}"/>
              </a:ext>
            </a:extLst>
          </p:cNvPr>
          <p:cNvSpPr txBox="1"/>
          <p:nvPr/>
        </p:nvSpPr>
        <p:spPr>
          <a:xfrm>
            <a:off x="3183555" y="6384576"/>
            <a:ext cx="6097604" cy="369332"/>
          </a:xfrm>
          <a:prstGeom prst="rect">
            <a:avLst/>
          </a:prstGeom>
          <a:noFill/>
        </p:spPr>
        <p:txBody>
          <a:bodyPr wrap="square">
            <a:spAutoFit/>
          </a:bodyPr>
          <a:lstStyle/>
          <a:p>
            <a:r>
              <a:rPr lang="en-US" sz="1800" b="1" dirty="0">
                <a:effectLst/>
                <a:latin typeface="Arial" panose="020B0604020202020204" pitchFamily="34" charset="0"/>
                <a:ea typeface="Calibri" panose="020F0502020204030204" pitchFamily="34" charset="0"/>
              </a:rPr>
              <a:t>SLARI staff with academic qualifications by </a:t>
            </a:r>
            <a:r>
              <a:rPr lang="en-US" sz="1800" b="1" dirty="0" err="1">
                <a:effectLst/>
                <a:latin typeface="Arial" panose="020B0604020202020204" pitchFamily="34" charset="0"/>
                <a:ea typeface="Calibri" panose="020F0502020204030204" pitchFamily="34" charset="0"/>
              </a:rPr>
              <a:t>centres</a:t>
            </a:r>
            <a:endParaRPr lang="en-US" dirty="0"/>
          </a:p>
        </p:txBody>
      </p:sp>
    </p:spTree>
    <p:extLst>
      <p:ext uri="{BB962C8B-B14F-4D97-AF65-F5344CB8AC3E}">
        <p14:creationId xmlns:p14="http://schemas.microsoft.com/office/powerpoint/2010/main" val="708238167"/>
      </p:ext>
    </p:extLst>
  </p:cSld>
  <p:clrMapOvr>
    <a:masterClrMapping/>
  </p:clrMapOvr>
  <p:transition spd="slow">
    <p:push dir="u"/>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4B135B7B-DDFD-4740-B7EE-DDFE660C6B2D}"/>
              </a:ext>
            </a:extLst>
          </p:cNvPr>
          <p:cNvGraphicFramePr/>
          <p:nvPr>
            <p:extLst>
              <p:ext uri="{D42A27DB-BD31-4B8C-83A1-F6EECF244321}">
                <p14:modId xmlns:p14="http://schemas.microsoft.com/office/powerpoint/2010/main" val="2700255966"/>
              </p:ext>
            </p:extLst>
          </p:nvPr>
        </p:nvGraphicFramePr>
        <p:xfrm>
          <a:off x="561474" y="394635"/>
          <a:ext cx="11069051" cy="5650030"/>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3">
            <a:extLst>
              <a:ext uri="{FF2B5EF4-FFF2-40B4-BE49-F238E27FC236}">
                <a16:creationId xmlns:a16="http://schemas.microsoft.com/office/drawing/2014/main" id="{02C2E99E-13AE-4BB8-8709-5FA144994D31}"/>
              </a:ext>
            </a:extLst>
          </p:cNvPr>
          <p:cNvSpPr txBox="1"/>
          <p:nvPr/>
        </p:nvSpPr>
        <p:spPr>
          <a:xfrm>
            <a:off x="5291488" y="6328611"/>
            <a:ext cx="6097604" cy="523220"/>
          </a:xfrm>
          <a:prstGeom prst="rect">
            <a:avLst/>
          </a:prstGeom>
          <a:noFill/>
        </p:spPr>
        <p:txBody>
          <a:bodyPr wrap="square">
            <a:spAutoFit/>
          </a:bodyPr>
          <a:lstStyle/>
          <a:p>
            <a:r>
              <a:rPr lang="en-US" sz="2800" b="1" dirty="0">
                <a:effectLst/>
                <a:latin typeface="Arial" panose="020B0604020202020204" pitchFamily="34" charset="0"/>
                <a:ea typeface="Calibri" panose="020F0502020204030204" pitchFamily="34" charset="0"/>
              </a:rPr>
              <a:t>Staff with MSc</a:t>
            </a:r>
            <a:endParaRPr lang="en-US" sz="2800" dirty="0"/>
          </a:p>
        </p:txBody>
      </p:sp>
    </p:spTree>
    <p:extLst>
      <p:ext uri="{BB962C8B-B14F-4D97-AF65-F5344CB8AC3E}">
        <p14:creationId xmlns:p14="http://schemas.microsoft.com/office/powerpoint/2010/main" val="2284832548"/>
      </p:ext>
    </p:extLst>
  </p:cSld>
  <p:clrMapOvr>
    <a:masterClrMapping/>
  </p:clrMapOvr>
  <p:transition spd="slow">
    <p:push dir="u"/>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045515CB-B576-441B-83C8-4D8B233CC700}"/>
              </a:ext>
            </a:extLst>
          </p:cNvPr>
          <p:cNvGraphicFramePr/>
          <p:nvPr>
            <p:extLst>
              <p:ext uri="{D42A27DB-BD31-4B8C-83A1-F6EECF244321}">
                <p14:modId xmlns:p14="http://schemas.microsoft.com/office/powerpoint/2010/main" val="12934131"/>
              </p:ext>
            </p:extLst>
          </p:nvPr>
        </p:nvGraphicFramePr>
        <p:xfrm>
          <a:off x="673768" y="361761"/>
          <a:ext cx="11367435" cy="5355645"/>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3">
            <a:extLst>
              <a:ext uri="{FF2B5EF4-FFF2-40B4-BE49-F238E27FC236}">
                <a16:creationId xmlns:a16="http://schemas.microsoft.com/office/drawing/2014/main" id="{9B89E132-2A5D-4527-97B1-E64B8954DF65}"/>
              </a:ext>
            </a:extLst>
          </p:cNvPr>
          <p:cNvSpPr txBox="1"/>
          <p:nvPr/>
        </p:nvSpPr>
        <p:spPr>
          <a:xfrm>
            <a:off x="3154680" y="6122482"/>
            <a:ext cx="6097604" cy="467629"/>
          </a:xfrm>
          <a:prstGeom prst="rect">
            <a:avLst/>
          </a:prstGeom>
          <a:noFill/>
        </p:spPr>
        <p:txBody>
          <a:bodyPr wrap="square">
            <a:spAutoFit/>
          </a:bodyPr>
          <a:lstStyle/>
          <a:p>
            <a:pPr marL="0" marR="0" algn="ctr">
              <a:lnSpc>
                <a:spcPct val="107000"/>
              </a:lnSpc>
              <a:spcBef>
                <a:spcPts val="0"/>
              </a:spcBef>
              <a:spcAft>
                <a:spcPts val="800"/>
              </a:spcAft>
            </a:pPr>
            <a:r>
              <a:rPr lang="en-US" sz="2400" b="1" dirty="0">
                <a:effectLst/>
                <a:latin typeface="Arial" panose="020B0604020202020204" pitchFamily="34" charset="0"/>
                <a:ea typeface="Calibri" panose="020F0502020204030204" pitchFamily="34" charset="0"/>
                <a:cs typeface="Times New Roman" panose="02020603050405020304" pitchFamily="18" charset="0"/>
              </a:rPr>
              <a:t>Staff with PhD</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72276178"/>
      </p:ext>
    </p:extLst>
  </p:cSld>
  <p:clrMapOvr>
    <a:masterClrMapping/>
  </p:clrMapOvr>
  <p:transition spd="slow">
    <p:push dir="u"/>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82E319AF-4944-4FAD-8848-03E7F9EEE315}"/>
              </a:ext>
            </a:extLst>
          </p:cNvPr>
          <p:cNvGraphicFramePr>
            <a:graphicFrameLocks noGrp="1"/>
          </p:cNvGraphicFramePr>
          <p:nvPr>
            <p:extLst>
              <p:ext uri="{D42A27DB-BD31-4B8C-83A1-F6EECF244321}">
                <p14:modId xmlns:p14="http://schemas.microsoft.com/office/powerpoint/2010/main" val="203144612"/>
              </p:ext>
            </p:extLst>
          </p:nvPr>
        </p:nvGraphicFramePr>
        <p:xfrm>
          <a:off x="298384" y="972153"/>
          <a:ext cx="11800575" cy="5111448"/>
        </p:xfrm>
        <a:graphic>
          <a:graphicData uri="http://schemas.openxmlformats.org/drawingml/2006/table">
            <a:tbl>
              <a:tblPr firstRow="1" firstCol="1" bandRow="1">
                <a:tableStyleId>{5C22544A-7EE6-4342-B048-85BDC9FD1C3A}</a:tableStyleId>
              </a:tblPr>
              <a:tblGrid>
                <a:gridCol w="1234886">
                  <a:extLst>
                    <a:ext uri="{9D8B030D-6E8A-4147-A177-3AD203B41FA5}">
                      <a16:colId xmlns:a16="http://schemas.microsoft.com/office/drawing/2014/main" val="1792821705"/>
                    </a:ext>
                  </a:extLst>
                </a:gridCol>
                <a:gridCol w="949539">
                  <a:extLst>
                    <a:ext uri="{9D8B030D-6E8A-4147-A177-3AD203B41FA5}">
                      <a16:colId xmlns:a16="http://schemas.microsoft.com/office/drawing/2014/main" val="3562734588"/>
                    </a:ext>
                  </a:extLst>
                </a:gridCol>
                <a:gridCol w="949539">
                  <a:extLst>
                    <a:ext uri="{9D8B030D-6E8A-4147-A177-3AD203B41FA5}">
                      <a16:colId xmlns:a16="http://schemas.microsoft.com/office/drawing/2014/main" val="1207161184"/>
                    </a:ext>
                  </a:extLst>
                </a:gridCol>
                <a:gridCol w="949539">
                  <a:extLst>
                    <a:ext uri="{9D8B030D-6E8A-4147-A177-3AD203B41FA5}">
                      <a16:colId xmlns:a16="http://schemas.microsoft.com/office/drawing/2014/main" val="3543413958"/>
                    </a:ext>
                  </a:extLst>
                </a:gridCol>
                <a:gridCol w="949539">
                  <a:extLst>
                    <a:ext uri="{9D8B030D-6E8A-4147-A177-3AD203B41FA5}">
                      <a16:colId xmlns:a16="http://schemas.microsoft.com/office/drawing/2014/main" val="1101155026"/>
                    </a:ext>
                  </a:extLst>
                </a:gridCol>
                <a:gridCol w="949539">
                  <a:extLst>
                    <a:ext uri="{9D8B030D-6E8A-4147-A177-3AD203B41FA5}">
                      <a16:colId xmlns:a16="http://schemas.microsoft.com/office/drawing/2014/main" val="1473974962"/>
                    </a:ext>
                  </a:extLst>
                </a:gridCol>
                <a:gridCol w="949539">
                  <a:extLst>
                    <a:ext uri="{9D8B030D-6E8A-4147-A177-3AD203B41FA5}">
                      <a16:colId xmlns:a16="http://schemas.microsoft.com/office/drawing/2014/main" val="4278555960"/>
                    </a:ext>
                  </a:extLst>
                </a:gridCol>
                <a:gridCol w="949539">
                  <a:extLst>
                    <a:ext uri="{9D8B030D-6E8A-4147-A177-3AD203B41FA5}">
                      <a16:colId xmlns:a16="http://schemas.microsoft.com/office/drawing/2014/main" val="2630374981"/>
                    </a:ext>
                  </a:extLst>
                </a:gridCol>
                <a:gridCol w="949539">
                  <a:extLst>
                    <a:ext uri="{9D8B030D-6E8A-4147-A177-3AD203B41FA5}">
                      <a16:colId xmlns:a16="http://schemas.microsoft.com/office/drawing/2014/main" val="973182719"/>
                    </a:ext>
                  </a:extLst>
                </a:gridCol>
                <a:gridCol w="949539">
                  <a:extLst>
                    <a:ext uri="{9D8B030D-6E8A-4147-A177-3AD203B41FA5}">
                      <a16:colId xmlns:a16="http://schemas.microsoft.com/office/drawing/2014/main" val="1709807332"/>
                    </a:ext>
                  </a:extLst>
                </a:gridCol>
                <a:gridCol w="1009919">
                  <a:extLst>
                    <a:ext uri="{9D8B030D-6E8A-4147-A177-3AD203B41FA5}">
                      <a16:colId xmlns:a16="http://schemas.microsoft.com/office/drawing/2014/main" val="2885974436"/>
                    </a:ext>
                  </a:extLst>
                </a:gridCol>
                <a:gridCol w="1009919">
                  <a:extLst>
                    <a:ext uri="{9D8B030D-6E8A-4147-A177-3AD203B41FA5}">
                      <a16:colId xmlns:a16="http://schemas.microsoft.com/office/drawing/2014/main" val="3910016356"/>
                    </a:ext>
                  </a:extLst>
                </a:gridCol>
              </a:tblGrid>
              <a:tr h="400590">
                <a:tc gridSpan="12">
                  <a:txBody>
                    <a:bodyPr/>
                    <a:lstStyle/>
                    <a:p>
                      <a:pPr marL="0" marR="0" algn="ctr">
                        <a:lnSpc>
                          <a:spcPct val="107000"/>
                        </a:lnSpc>
                        <a:spcBef>
                          <a:spcPts val="0"/>
                        </a:spcBef>
                        <a:spcAft>
                          <a:spcPts val="0"/>
                        </a:spcAft>
                      </a:pPr>
                      <a:r>
                        <a:rPr lang="en-US" sz="2000">
                          <a:effectLst/>
                        </a:rPr>
                        <a:t>Staff by Age</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554133675"/>
                  </a:ext>
                </a:extLst>
              </a:tr>
              <a:tr h="699723">
                <a:tc rowSpan="2">
                  <a:txBody>
                    <a:bodyPr/>
                    <a:lstStyle/>
                    <a:p>
                      <a:pPr marL="0" marR="0">
                        <a:lnSpc>
                          <a:spcPct val="107000"/>
                        </a:lnSpc>
                        <a:spcBef>
                          <a:spcPts val="0"/>
                        </a:spcBef>
                        <a:spcAft>
                          <a:spcPts val="0"/>
                        </a:spcAft>
                      </a:pPr>
                      <a:r>
                        <a:rPr lang="en-US" sz="2000" b="1">
                          <a:effectLst/>
                        </a:rPr>
                        <a:t>Centre</a:t>
                      </a:r>
                      <a:endParaRPr lang="en-US" sz="20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gridSpan="2">
                  <a:txBody>
                    <a:bodyPr/>
                    <a:lstStyle/>
                    <a:p>
                      <a:pPr marL="0" marR="0" algn="ctr">
                        <a:lnSpc>
                          <a:spcPct val="107000"/>
                        </a:lnSpc>
                        <a:spcBef>
                          <a:spcPts val="0"/>
                        </a:spcBef>
                        <a:spcAft>
                          <a:spcPts val="0"/>
                        </a:spcAft>
                      </a:pPr>
                      <a:r>
                        <a:rPr lang="en-US" sz="2000" b="1">
                          <a:effectLst/>
                        </a:rPr>
                        <a:t>&lt; 30 yrs</a:t>
                      </a:r>
                      <a:endParaRPr lang="en-US" sz="20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tc gridSpan="2">
                  <a:txBody>
                    <a:bodyPr/>
                    <a:lstStyle/>
                    <a:p>
                      <a:pPr marL="0" marR="0" algn="ctr">
                        <a:lnSpc>
                          <a:spcPct val="107000"/>
                        </a:lnSpc>
                        <a:spcBef>
                          <a:spcPts val="0"/>
                        </a:spcBef>
                        <a:spcAft>
                          <a:spcPts val="0"/>
                        </a:spcAft>
                      </a:pPr>
                      <a:r>
                        <a:rPr lang="en-US" sz="2000" b="1">
                          <a:effectLst/>
                        </a:rPr>
                        <a:t>30 - 40 yrs</a:t>
                      </a:r>
                      <a:endParaRPr lang="en-US" sz="20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tc gridSpan="2">
                  <a:txBody>
                    <a:bodyPr/>
                    <a:lstStyle/>
                    <a:p>
                      <a:pPr marL="0" marR="0" algn="ctr">
                        <a:lnSpc>
                          <a:spcPct val="107000"/>
                        </a:lnSpc>
                        <a:spcBef>
                          <a:spcPts val="0"/>
                        </a:spcBef>
                        <a:spcAft>
                          <a:spcPts val="0"/>
                        </a:spcAft>
                      </a:pPr>
                      <a:r>
                        <a:rPr lang="en-US" sz="2000" b="1">
                          <a:effectLst/>
                        </a:rPr>
                        <a:t>40 - 55 yrs</a:t>
                      </a:r>
                      <a:endParaRPr lang="en-US" sz="20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tc gridSpan="2">
                  <a:txBody>
                    <a:bodyPr/>
                    <a:lstStyle/>
                    <a:p>
                      <a:pPr marL="0" marR="0" algn="ctr">
                        <a:lnSpc>
                          <a:spcPct val="107000"/>
                        </a:lnSpc>
                        <a:spcBef>
                          <a:spcPts val="0"/>
                        </a:spcBef>
                        <a:spcAft>
                          <a:spcPts val="0"/>
                        </a:spcAft>
                      </a:pPr>
                      <a:r>
                        <a:rPr lang="en-US" sz="2000" b="1">
                          <a:effectLst/>
                        </a:rPr>
                        <a:t>&gt; 55 yrs</a:t>
                      </a:r>
                      <a:endParaRPr lang="en-US" sz="20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tc gridSpan="2">
                  <a:txBody>
                    <a:bodyPr/>
                    <a:lstStyle/>
                    <a:p>
                      <a:pPr marL="0" marR="0" algn="ctr">
                        <a:lnSpc>
                          <a:spcPct val="107000"/>
                        </a:lnSpc>
                        <a:spcBef>
                          <a:spcPts val="0"/>
                        </a:spcBef>
                        <a:spcAft>
                          <a:spcPts val="0"/>
                        </a:spcAft>
                      </a:pPr>
                      <a:r>
                        <a:rPr lang="en-US" sz="2000" b="1">
                          <a:effectLst/>
                        </a:rPr>
                        <a:t>Total</a:t>
                      </a:r>
                      <a:endParaRPr lang="en-US" sz="20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tc rowSpan="2">
                  <a:txBody>
                    <a:bodyPr/>
                    <a:lstStyle/>
                    <a:p>
                      <a:pPr marL="0" marR="0" algn="ctr">
                        <a:lnSpc>
                          <a:spcPct val="107000"/>
                        </a:lnSpc>
                        <a:spcBef>
                          <a:spcPts val="0"/>
                        </a:spcBef>
                        <a:spcAft>
                          <a:spcPts val="0"/>
                        </a:spcAft>
                      </a:pPr>
                      <a:r>
                        <a:rPr lang="en-US" sz="2000" b="1" dirty="0">
                          <a:effectLst/>
                        </a:rPr>
                        <a:t>Grand Total</a:t>
                      </a:r>
                      <a:endParaRPr lang="en-US"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587426727"/>
                  </a:ext>
                </a:extLst>
              </a:tr>
              <a:tr h="506873">
                <a:tc vMerge="1">
                  <a:txBody>
                    <a:bodyPr/>
                    <a:lstStyle/>
                    <a:p>
                      <a:endParaRPr lang="en-US"/>
                    </a:p>
                  </a:txBody>
                  <a:tcPr/>
                </a:tc>
                <a:tc>
                  <a:txBody>
                    <a:bodyPr/>
                    <a:lstStyle/>
                    <a:p>
                      <a:pPr marL="0" marR="0" algn="ctr">
                        <a:lnSpc>
                          <a:spcPct val="107000"/>
                        </a:lnSpc>
                        <a:spcBef>
                          <a:spcPts val="0"/>
                        </a:spcBef>
                        <a:spcAft>
                          <a:spcPts val="0"/>
                        </a:spcAft>
                      </a:pPr>
                      <a:r>
                        <a:rPr lang="en-US" sz="2000" b="1" dirty="0">
                          <a:effectLst/>
                        </a:rPr>
                        <a:t>Male</a:t>
                      </a:r>
                      <a:endParaRPr lang="en-US"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2000" b="1" dirty="0">
                          <a:effectLst/>
                        </a:rPr>
                        <a:t>Female</a:t>
                      </a:r>
                      <a:endParaRPr lang="en-US"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2000" b="1" dirty="0">
                          <a:effectLst/>
                        </a:rPr>
                        <a:t>Male</a:t>
                      </a:r>
                      <a:endParaRPr lang="en-US"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2000" b="1" dirty="0">
                          <a:effectLst/>
                        </a:rPr>
                        <a:t>Female</a:t>
                      </a:r>
                      <a:endParaRPr lang="en-US"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2000" b="1" dirty="0">
                          <a:effectLst/>
                        </a:rPr>
                        <a:t>Male</a:t>
                      </a:r>
                      <a:endParaRPr lang="en-US"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2000" b="1" dirty="0">
                          <a:effectLst/>
                        </a:rPr>
                        <a:t>Female</a:t>
                      </a:r>
                      <a:endParaRPr lang="en-US"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2000" b="1" dirty="0">
                          <a:effectLst/>
                        </a:rPr>
                        <a:t>Male</a:t>
                      </a:r>
                      <a:endParaRPr lang="en-US"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2000" b="1" dirty="0">
                          <a:effectLst/>
                        </a:rPr>
                        <a:t>Female</a:t>
                      </a:r>
                      <a:endParaRPr lang="en-US"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2000" b="1" dirty="0">
                          <a:effectLst/>
                        </a:rPr>
                        <a:t>Male</a:t>
                      </a:r>
                      <a:endParaRPr lang="en-US"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2000" b="1" dirty="0">
                          <a:effectLst/>
                        </a:rPr>
                        <a:t>Female</a:t>
                      </a:r>
                      <a:endParaRPr lang="en-US"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vMerge="1">
                  <a:txBody>
                    <a:bodyPr/>
                    <a:lstStyle/>
                    <a:p>
                      <a:endParaRPr lang="en-US" sz="2000" dirty="0">
                        <a:effectLst/>
                        <a:latin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67341787"/>
                  </a:ext>
                </a:extLst>
              </a:tr>
              <a:tr h="400590">
                <a:tc>
                  <a:txBody>
                    <a:bodyPr/>
                    <a:lstStyle/>
                    <a:p>
                      <a:pPr marL="0" marR="0">
                        <a:lnSpc>
                          <a:spcPct val="107000"/>
                        </a:lnSpc>
                        <a:spcBef>
                          <a:spcPts val="0"/>
                        </a:spcBef>
                        <a:spcAft>
                          <a:spcPts val="0"/>
                        </a:spcAft>
                      </a:pPr>
                      <a:r>
                        <a:rPr lang="en-US" sz="2000">
                          <a:effectLst/>
                        </a:rPr>
                        <a:t>HQ</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2000">
                          <a:effectLst/>
                        </a:rPr>
                        <a:t>0</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2000">
                          <a:effectLst/>
                        </a:rPr>
                        <a:t>0</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2000">
                          <a:effectLst/>
                        </a:rPr>
                        <a:t>10</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2000">
                          <a:effectLst/>
                        </a:rPr>
                        <a:t>8</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2000">
                          <a:effectLst/>
                        </a:rPr>
                        <a:t>30</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2000">
                          <a:effectLst/>
                        </a:rPr>
                        <a:t>6</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2000">
                          <a:effectLst/>
                        </a:rPr>
                        <a:t>1</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2000">
                          <a:effectLst/>
                        </a:rPr>
                        <a:t>0</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2000">
                          <a:effectLst/>
                        </a:rPr>
                        <a:t>41</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2000">
                          <a:effectLst/>
                        </a:rPr>
                        <a:t>14</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2000" b="1" dirty="0">
                          <a:effectLst/>
                        </a:rPr>
                        <a:t>55</a:t>
                      </a:r>
                      <a:endParaRPr lang="en-US"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63378717"/>
                  </a:ext>
                </a:extLst>
              </a:tr>
              <a:tr h="433639">
                <a:tc>
                  <a:txBody>
                    <a:bodyPr/>
                    <a:lstStyle/>
                    <a:p>
                      <a:pPr marL="0" marR="0">
                        <a:lnSpc>
                          <a:spcPct val="107000"/>
                        </a:lnSpc>
                        <a:spcBef>
                          <a:spcPts val="0"/>
                        </a:spcBef>
                        <a:spcAft>
                          <a:spcPts val="0"/>
                        </a:spcAft>
                      </a:pPr>
                      <a:r>
                        <a:rPr lang="en-US" sz="2000">
                          <a:effectLst/>
                        </a:rPr>
                        <a:t>ROKUPR</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2000">
                          <a:effectLst/>
                        </a:rPr>
                        <a:t>0</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2000">
                          <a:effectLst/>
                        </a:rPr>
                        <a:t>0</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2000">
                          <a:effectLst/>
                        </a:rPr>
                        <a:t>11</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2000">
                          <a:effectLst/>
                        </a:rPr>
                        <a:t>0</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2000">
                          <a:effectLst/>
                        </a:rPr>
                        <a:t>44</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2000">
                          <a:effectLst/>
                        </a:rPr>
                        <a:t>6</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2400" b="1" dirty="0">
                          <a:solidFill>
                            <a:srgbClr val="FF0000"/>
                          </a:solidFill>
                          <a:effectLst/>
                        </a:rPr>
                        <a:t>16</a:t>
                      </a:r>
                      <a:endParaRPr lang="en-US" sz="2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2400" b="1" dirty="0">
                          <a:solidFill>
                            <a:srgbClr val="FF0000"/>
                          </a:solidFill>
                          <a:effectLst/>
                        </a:rPr>
                        <a:t>4</a:t>
                      </a:r>
                      <a:endParaRPr lang="en-US" sz="2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2000">
                          <a:effectLst/>
                        </a:rPr>
                        <a:t>71</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2000">
                          <a:effectLst/>
                        </a:rPr>
                        <a:t>10</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2000" b="1" dirty="0">
                          <a:effectLst/>
                        </a:rPr>
                        <a:t>81</a:t>
                      </a:r>
                      <a:endParaRPr lang="en-US"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917209730"/>
                  </a:ext>
                </a:extLst>
              </a:tr>
              <a:tr h="400590">
                <a:tc>
                  <a:txBody>
                    <a:bodyPr/>
                    <a:lstStyle/>
                    <a:p>
                      <a:pPr marL="0" marR="0">
                        <a:lnSpc>
                          <a:spcPct val="107000"/>
                        </a:lnSpc>
                        <a:spcBef>
                          <a:spcPts val="0"/>
                        </a:spcBef>
                        <a:spcAft>
                          <a:spcPts val="0"/>
                        </a:spcAft>
                      </a:pPr>
                      <a:r>
                        <a:rPr lang="en-US" sz="2000">
                          <a:effectLst/>
                        </a:rPr>
                        <a:t>NJALA</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2000">
                          <a:effectLst/>
                        </a:rPr>
                        <a:t>0</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2000">
                          <a:effectLst/>
                        </a:rPr>
                        <a:t>1</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2000">
                          <a:effectLst/>
                        </a:rPr>
                        <a:t>5</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2000">
                          <a:effectLst/>
                        </a:rPr>
                        <a:t>4</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2000">
                          <a:effectLst/>
                        </a:rPr>
                        <a:t>39</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2000">
                          <a:effectLst/>
                        </a:rPr>
                        <a:t>9</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2400" b="1" dirty="0">
                          <a:solidFill>
                            <a:srgbClr val="FF0000"/>
                          </a:solidFill>
                          <a:effectLst/>
                        </a:rPr>
                        <a:t>20</a:t>
                      </a:r>
                      <a:endParaRPr lang="en-US" sz="2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2400" b="1" dirty="0">
                          <a:solidFill>
                            <a:srgbClr val="FF0000"/>
                          </a:solidFill>
                          <a:effectLst/>
                        </a:rPr>
                        <a:t>5</a:t>
                      </a:r>
                      <a:endParaRPr lang="en-US" sz="2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2000">
                          <a:effectLst/>
                        </a:rPr>
                        <a:t>64</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2000">
                          <a:effectLst/>
                        </a:rPr>
                        <a:t>19</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2000" b="1" dirty="0">
                          <a:effectLst/>
                        </a:rPr>
                        <a:t>83</a:t>
                      </a:r>
                      <a:endParaRPr lang="en-US"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52510822"/>
                  </a:ext>
                </a:extLst>
              </a:tr>
              <a:tr h="481232">
                <a:tc>
                  <a:txBody>
                    <a:bodyPr/>
                    <a:lstStyle/>
                    <a:p>
                      <a:pPr marL="0" marR="0">
                        <a:lnSpc>
                          <a:spcPct val="107000"/>
                        </a:lnSpc>
                        <a:spcBef>
                          <a:spcPts val="0"/>
                        </a:spcBef>
                        <a:spcAft>
                          <a:spcPts val="0"/>
                        </a:spcAft>
                      </a:pPr>
                      <a:r>
                        <a:rPr lang="en-US" sz="2000" dirty="0">
                          <a:effectLst/>
                        </a:rPr>
                        <a:t>KENEMA</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2000">
                          <a:effectLst/>
                        </a:rPr>
                        <a:t>0</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2000">
                          <a:effectLst/>
                        </a:rPr>
                        <a:t>0</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2000">
                          <a:effectLst/>
                        </a:rPr>
                        <a:t>5</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2000">
                          <a:effectLst/>
                        </a:rPr>
                        <a:t>3</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2000">
                          <a:effectLst/>
                        </a:rPr>
                        <a:t>24</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2000">
                          <a:effectLst/>
                        </a:rPr>
                        <a:t>1</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2000">
                          <a:effectLst/>
                        </a:rPr>
                        <a:t>7</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2000">
                          <a:effectLst/>
                        </a:rPr>
                        <a:t>0</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2000">
                          <a:effectLst/>
                        </a:rPr>
                        <a:t>36</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2000">
                          <a:effectLst/>
                        </a:rPr>
                        <a:t>4</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2000" b="1" dirty="0">
                          <a:effectLst/>
                        </a:rPr>
                        <a:t>40</a:t>
                      </a:r>
                      <a:endParaRPr lang="en-US"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900920541"/>
                  </a:ext>
                </a:extLst>
              </a:tr>
              <a:tr h="517580">
                <a:tc>
                  <a:txBody>
                    <a:bodyPr/>
                    <a:lstStyle/>
                    <a:p>
                      <a:pPr marL="0" marR="0">
                        <a:lnSpc>
                          <a:spcPct val="107000"/>
                        </a:lnSpc>
                        <a:spcBef>
                          <a:spcPts val="0"/>
                        </a:spcBef>
                        <a:spcAft>
                          <a:spcPts val="0"/>
                        </a:spcAft>
                      </a:pPr>
                      <a:r>
                        <a:rPr lang="en-US" sz="2000">
                          <a:effectLst/>
                        </a:rPr>
                        <a:t>KABALA</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2000">
                          <a:effectLst/>
                        </a:rPr>
                        <a:t>0</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2000">
                          <a:effectLst/>
                        </a:rPr>
                        <a:t>0</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2000">
                          <a:effectLst/>
                        </a:rPr>
                        <a:t>3</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2000">
                          <a:effectLst/>
                        </a:rPr>
                        <a:t>2</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2000">
                          <a:effectLst/>
                        </a:rPr>
                        <a:t>8</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2000">
                          <a:effectLst/>
                        </a:rPr>
                        <a:t>2</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2000">
                          <a:effectLst/>
                        </a:rPr>
                        <a:t>1</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2000">
                          <a:effectLst/>
                        </a:rPr>
                        <a:t>0</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2000">
                          <a:effectLst/>
                        </a:rPr>
                        <a:t>12</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2000">
                          <a:effectLst/>
                        </a:rPr>
                        <a:t>4</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2000" b="1" dirty="0">
                          <a:effectLst/>
                        </a:rPr>
                        <a:t>16</a:t>
                      </a:r>
                      <a:endParaRPr lang="en-US"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73861613"/>
                  </a:ext>
                </a:extLst>
              </a:tr>
              <a:tr h="469451">
                <a:tc>
                  <a:txBody>
                    <a:bodyPr/>
                    <a:lstStyle/>
                    <a:p>
                      <a:pPr marL="0" marR="0">
                        <a:lnSpc>
                          <a:spcPct val="107000"/>
                        </a:lnSpc>
                        <a:spcBef>
                          <a:spcPts val="0"/>
                        </a:spcBef>
                        <a:spcAft>
                          <a:spcPts val="0"/>
                        </a:spcAft>
                      </a:pPr>
                      <a:r>
                        <a:rPr lang="en-US" sz="2000">
                          <a:effectLst/>
                        </a:rPr>
                        <a:t>MAGBOSI</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2000">
                          <a:effectLst/>
                        </a:rPr>
                        <a:t>0</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2000">
                          <a:effectLst/>
                        </a:rPr>
                        <a:t>0</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2000">
                          <a:effectLst/>
                        </a:rPr>
                        <a:t>5</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2000">
                          <a:effectLst/>
                        </a:rPr>
                        <a:t>2</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2000">
                          <a:effectLst/>
                        </a:rPr>
                        <a:t>7</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2000">
                          <a:effectLst/>
                        </a:rPr>
                        <a:t>0</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2000">
                          <a:effectLst/>
                        </a:rPr>
                        <a:t>1</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2000">
                          <a:effectLst/>
                        </a:rPr>
                        <a:t>0</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2000">
                          <a:effectLst/>
                        </a:rPr>
                        <a:t>13</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2000">
                          <a:effectLst/>
                        </a:rPr>
                        <a:t>2</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2000" b="1" dirty="0">
                          <a:effectLst/>
                        </a:rPr>
                        <a:t>15</a:t>
                      </a:r>
                      <a:endParaRPr lang="en-US"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74210631"/>
                  </a:ext>
                </a:extLst>
              </a:tr>
              <a:tr h="400590">
                <a:tc>
                  <a:txBody>
                    <a:bodyPr/>
                    <a:lstStyle/>
                    <a:p>
                      <a:pPr marL="0" marR="0">
                        <a:lnSpc>
                          <a:spcPct val="107000"/>
                        </a:lnSpc>
                        <a:spcBef>
                          <a:spcPts val="0"/>
                        </a:spcBef>
                        <a:spcAft>
                          <a:spcPts val="0"/>
                        </a:spcAft>
                      </a:pPr>
                      <a:r>
                        <a:rPr lang="en-US" sz="2000" dirty="0">
                          <a:effectLst/>
                        </a:rPr>
                        <a:t>TEKO</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2000">
                          <a:effectLst/>
                        </a:rPr>
                        <a:t>0</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2000">
                          <a:effectLst/>
                        </a:rPr>
                        <a:t>0</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2000">
                          <a:effectLst/>
                        </a:rPr>
                        <a:t>10</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2000">
                          <a:effectLst/>
                        </a:rPr>
                        <a:t>4</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2000">
                          <a:effectLst/>
                        </a:rPr>
                        <a:t>22</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2000">
                          <a:effectLst/>
                        </a:rPr>
                        <a:t>5</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2000">
                          <a:effectLst/>
                        </a:rPr>
                        <a:t>4</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2000">
                          <a:effectLst/>
                        </a:rPr>
                        <a:t>0</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2000">
                          <a:effectLst/>
                        </a:rPr>
                        <a:t>36</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2000">
                          <a:effectLst/>
                        </a:rPr>
                        <a:t>9</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2000" b="1" dirty="0">
                          <a:effectLst/>
                        </a:rPr>
                        <a:t>45</a:t>
                      </a:r>
                      <a:endParaRPr lang="en-US"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97632665"/>
                  </a:ext>
                </a:extLst>
              </a:tr>
              <a:tr h="400590">
                <a:tc>
                  <a:txBody>
                    <a:bodyPr/>
                    <a:lstStyle/>
                    <a:p>
                      <a:pPr marL="0" marR="0">
                        <a:lnSpc>
                          <a:spcPct val="107000"/>
                        </a:lnSpc>
                        <a:spcBef>
                          <a:spcPts val="0"/>
                        </a:spcBef>
                        <a:spcAft>
                          <a:spcPts val="0"/>
                        </a:spcAft>
                      </a:pPr>
                      <a:r>
                        <a:rPr lang="en-US" sz="2000" b="1" dirty="0">
                          <a:effectLst/>
                        </a:rPr>
                        <a:t>TOTAL</a:t>
                      </a:r>
                      <a:endParaRPr lang="en-US"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2000" b="1" dirty="0">
                          <a:effectLst/>
                        </a:rPr>
                        <a:t>0</a:t>
                      </a:r>
                      <a:endParaRPr lang="en-US"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2000" b="1" dirty="0">
                          <a:effectLst/>
                        </a:rPr>
                        <a:t>1</a:t>
                      </a:r>
                      <a:endParaRPr lang="en-US"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2000" b="1" dirty="0">
                          <a:effectLst/>
                        </a:rPr>
                        <a:t>49</a:t>
                      </a:r>
                      <a:endParaRPr lang="en-US"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2000" b="1" dirty="0">
                          <a:effectLst/>
                        </a:rPr>
                        <a:t>23</a:t>
                      </a:r>
                      <a:endParaRPr lang="en-US"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2000" b="1" dirty="0">
                          <a:effectLst/>
                        </a:rPr>
                        <a:t>174</a:t>
                      </a:r>
                      <a:endParaRPr lang="en-US"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2000" b="1" dirty="0">
                          <a:effectLst/>
                        </a:rPr>
                        <a:t>29</a:t>
                      </a:r>
                      <a:endParaRPr lang="en-US"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2400" b="1" dirty="0">
                          <a:solidFill>
                            <a:srgbClr val="FF0000"/>
                          </a:solidFill>
                          <a:effectLst/>
                        </a:rPr>
                        <a:t>50</a:t>
                      </a:r>
                      <a:endParaRPr lang="en-US" sz="2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2400" b="1" dirty="0">
                          <a:solidFill>
                            <a:srgbClr val="FF0000"/>
                          </a:solidFill>
                          <a:effectLst/>
                        </a:rPr>
                        <a:t>9</a:t>
                      </a:r>
                      <a:endParaRPr lang="en-US" sz="2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2000" b="1" dirty="0">
                          <a:effectLst/>
                        </a:rPr>
                        <a:t>273</a:t>
                      </a:r>
                      <a:endParaRPr lang="en-US"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2000" b="1" dirty="0">
                          <a:effectLst/>
                        </a:rPr>
                        <a:t>62</a:t>
                      </a:r>
                      <a:endParaRPr lang="en-US"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2000" b="1" dirty="0">
                          <a:effectLst/>
                        </a:rPr>
                        <a:t>335</a:t>
                      </a:r>
                      <a:endParaRPr lang="en-US"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47808460"/>
                  </a:ext>
                </a:extLst>
              </a:tr>
            </a:tbl>
          </a:graphicData>
        </a:graphic>
      </p:graphicFrame>
      <p:sp>
        <p:nvSpPr>
          <p:cNvPr id="4" name="TextBox 3">
            <a:extLst>
              <a:ext uri="{FF2B5EF4-FFF2-40B4-BE49-F238E27FC236}">
                <a16:creationId xmlns:a16="http://schemas.microsoft.com/office/drawing/2014/main" id="{4B154521-CF1D-4CCE-993A-2689B4AAAA32}"/>
              </a:ext>
            </a:extLst>
          </p:cNvPr>
          <p:cNvSpPr txBox="1"/>
          <p:nvPr/>
        </p:nvSpPr>
        <p:spPr>
          <a:xfrm>
            <a:off x="3963202" y="137780"/>
            <a:ext cx="6097604" cy="400110"/>
          </a:xfrm>
          <a:prstGeom prst="rect">
            <a:avLst/>
          </a:prstGeom>
          <a:noFill/>
        </p:spPr>
        <p:txBody>
          <a:bodyPr wrap="square">
            <a:spAutoFit/>
          </a:bodyPr>
          <a:lstStyle/>
          <a:p>
            <a:r>
              <a:rPr lang="en-US" sz="2000" b="1" dirty="0">
                <a:effectLst/>
                <a:latin typeface="Arial" panose="020B0604020202020204" pitchFamily="34" charset="0"/>
                <a:ea typeface="Calibri" panose="020F0502020204030204" pitchFamily="34" charset="0"/>
              </a:rPr>
              <a:t>Age Ranges of Current SLARI Staff</a:t>
            </a:r>
            <a:endParaRPr lang="en-US" sz="2000" dirty="0"/>
          </a:p>
        </p:txBody>
      </p:sp>
    </p:spTree>
    <p:extLst>
      <p:ext uri="{BB962C8B-B14F-4D97-AF65-F5344CB8AC3E}">
        <p14:creationId xmlns:p14="http://schemas.microsoft.com/office/powerpoint/2010/main" val="286894311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2AFC2A10-CD69-45C2-9C6C-5B2778E50847}"/>
              </a:ext>
            </a:extLst>
          </p:cNvPr>
          <p:cNvGraphicFramePr>
            <a:graphicFrameLocks noGrp="1"/>
          </p:cNvGraphicFramePr>
          <p:nvPr>
            <p:extLst>
              <p:ext uri="{D42A27DB-BD31-4B8C-83A1-F6EECF244321}">
                <p14:modId xmlns:p14="http://schemas.microsoft.com/office/powerpoint/2010/main" val="2769719462"/>
              </p:ext>
            </p:extLst>
          </p:nvPr>
        </p:nvGraphicFramePr>
        <p:xfrm>
          <a:off x="548639" y="197810"/>
          <a:ext cx="11223058" cy="6682634"/>
        </p:xfrm>
        <a:graphic>
          <a:graphicData uri="http://schemas.openxmlformats.org/drawingml/2006/table">
            <a:tbl>
              <a:tblPr firstRow="1" firstCol="1" bandRow="1">
                <a:tableStyleId>{5C22544A-7EE6-4342-B048-85BDC9FD1C3A}</a:tableStyleId>
              </a:tblPr>
              <a:tblGrid>
                <a:gridCol w="2778702">
                  <a:extLst>
                    <a:ext uri="{9D8B030D-6E8A-4147-A177-3AD203B41FA5}">
                      <a16:colId xmlns:a16="http://schemas.microsoft.com/office/drawing/2014/main" val="2209253761"/>
                    </a:ext>
                  </a:extLst>
                </a:gridCol>
                <a:gridCol w="905917">
                  <a:extLst>
                    <a:ext uri="{9D8B030D-6E8A-4147-A177-3AD203B41FA5}">
                      <a16:colId xmlns:a16="http://schemas.microsoft.com/office/drawing/2014/main" val="2803544048"/>
                    </a:ext>
                  </a:extLst>
                </a:gridCol>
                <a:gridCol w="905917">
                  <a:extLst>
                    <a:ext uri="{9D8B030D-6E8A-4147-A177-3AD203B41FA5}">
                      <a16:colId xmlns:a16="http://schemas.microsoft.com/office/drawing/2014/main" val="1333472806"/>
                    </a:ext>
                  </a:extLst>
                </a:gridCol>
                <a:gridCol w="1036233">
                  <a:extLst>
                    <a:ext uri="{9D8B030D-6E8A-4147-A177-3AD203B41FA5}">
                      <a16:colId xmlns:a16="http://schemas.microsoft.com/office/drawing/2014/main" val="2066158613"/>
                    </a:ext>
                  </a:extLst>
                </a:gridCol>
                <a:gridCol w="905917">
                  <a:extLst>
                    <a:ext uri="{9D8B030D-6E8A-4147-A177-3AD203B41FA5}">
                      <a16:colId xmlns:a16="http://schemas.microsoft.com/office/drawing/2014/main" val="1337650621"/>
                    </a:ext>
                  </a:extLst>
                </a:gridCol>
                <a:gridCol w="1267441">
                  <a:extLst>
                    <a:ext uri="{9D8B030D-6E8A-4147-A177-3AD203B41FA5}">
                      <a16:colId xmlns:a16="http://schemas.microsoft.com/office/drawing/2014/main" val="3254184090"/>
                    </a:ext>
                  </a:extLst>
                </a:gridCol>
                <a:gridCol w="1178112">
                  <a:extLst>
                    <a:ext uri="{9D8B030D-6E8A-4147-A177-3AD203B41FA5}">
                      <a16:colId xmlns:a16="http://schemas.microsoft.com/office/drawing/2014/main" val="1066556414"/>
                    </a:ext>
                  </a:extLst>
                </a:gridCol>
                <a:gridCol w="1062507">
                  <a:extLst>
                    <a:ext uri="{9D8B030D-6E8A-4147-A177-3AD203B41FA5}">
                      <a16:colId xmlns:a16="http://schemas.microsoft.com/office/drawing/2014/main" val="3133905321"/>
                    </a:ext>
                  </a:extLst>
                </a:gridCol>
                <a:gridCol w="1182312">
                  <a:extLst>
                    <a:ext uri="{9D8B030D-6E8A-4147-A177-3AD203B41FA5}">
                      <a16:colId xmlns:a16="http://schemas.microsoft.com/office/drawing/2014/main" val="2950359370"/>
                    </a:ext>
                  </a:extLst>
                </a:gridCol>
              </a:tblGrid>
              <a:tr h="649123">
                <a:tc>
                  <a:txBody>
                    <a:bodyPr/>
                    <a:lstStyle/>
                    <a:p>
                      <a:pPr marL="0" marR="0">
                        <a:lnSpc>
                          <a:spcPct val="107000"/>
                        </a:lnSpc>
                        <a:spcBef>
                          <a:spcPts val="0"/>
                        </a:spcBef>
                        <a:spcAft>
                          <a:spcPts val="0"/>
                        </a:spcAft>
                      </a:pPr>
                      <a:r>
                        <a:rPr lang="en-US" sz="1800">
                          <a:effectLst/>
                        </a:rPr>
                        <a:t>Discipline</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nSpc>
                          <a:spcPct val="107000"/>
                        </a:lnSpc>
                        <a:spcBef>
                          <a:spcPts val="0"/>
                        </a:spcBef>
                        <a:spcAft>
                          <a:spcPts val="0"/>
                        </a:spcAft>
                      </a:pPr>
                      <a:r>
                        <a:rPr lang="en-US" sz="1800">
                          <a:effectLst/>
                        </a:rPr>
                        <a:t>HQ</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nSpc>
                          <a:spcPct val="107000"/>
                        </a:lnSpc>
                        <a:spcBef>
                          <a:spcPts val="0"/>
                        </a:spcBef>
                        <a:spcAft>
                          <a:spcPts val="0"/>
                        </a:spcAft>
                      </a:pPr>
                      <a:r>
                        <a:rPr lang="en-US" sz="1800">
                          <a:effectLst/>
                        </a:rPr>
                        <a:t>NARC</a:t>
                      </a:r>
                    </a:p>
                    <a:p>
                      <a:pPr marL="0" marR="0">
                        <a:lnSpc>
                          <a:spcPct val="107000"/>
                        </a:lnSpc>
                        <a:spcBef>
                          <a:spcPts val="0"/>
                        </a:spcBef>
                        <a:spcAft>
                          <a:spcPts val="0"/>
                        </a:spcAft>
                      </a:pPr>
                      <a:r>
                        <a:rPr lang="en-US" sz="1800">
                          <a:effectLst/>
                        </a:rPr>
                        <a:t>Njala</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nSpc>
                          <a:spcPct val="107000"/>
                        </a:lnSpc>
                        <a:spcBef>
                          <a:spcPts val="0"/>
                        </a:spcBef>
                        <a:spcAft>
                          <a:spcPts val="0"/>
                        </a:spcAft>
                      </a:pPr>
                      <a:r>
                        <a:rPr lang="en-US" sz="1800">
                          <a:effectLst/>
                        </a:rPr>
                        <a:t>RARC</a:t>
                      </a:r>
                    </a:p>
                    <a:p>
                      <a:pPr marL="0" marR="0">
                        <a:lnSpc>
                          <a:spcPct val="107000"/>
                        </a:lnSpc>
                        <a:spcBef>
                          <a:spcPts val="0"/>
                        </a:spcBef>
                        <a:spcAft>
                          <a:spcPts val="0"/>
                        </a:spcAft>
                      </a:pPr>
                      <a:r>
                        <a:rPr lang="en-US" sz="1800">
                          <a:effectLst/>
                        </a:rPr>
                        <a:t>Rokupr</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nSpc>
                          <a:spcPct val="107000"/>
                        </a:lnSpc>
                        <a:spcBef>
                          <a:spcPts val="0"/>
                        </a:spcBef>
                        <a:spcAft>
                          <a:spcPts val="0"/>
                        </a:spcAft>
                      </a:pPr>
                      <a:r>
                        <a:rPr lang="en-US" sz="1800">
                          <a:effectLst/>
                        </a:rPr>
                        <a:t>TLRC</a:t>
                      </a:r>
                    </a:p>
                    <a:p>
                      <a:pPr marL="0" marR="0">
                        <a:lnSpc>
                          <a:spcPct val="107000"/>
                        </a:lnSpc>
                        <a:spcBef>
                          <a:spcPts val="0"/>
                        </a:spcBef>
                        <a:spcAft>
                          <a:spcPts val="0"/>
                        </a:spcAft>
                      </a:pPr>
                      <a:r>
                        <a:rPr lang="en-US" sz="1800">
                          <a:effectLst/>
                        </a:rPr>
                        <a:t>Teko</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nSpc>
                          <a:spcPct val="107000"/>
                        </a:lnSpc>
                        <a:spcBef>
                          <a:spcPts val="0"/>
                        </a:spcBef>
                        <a:spcAft>
                          <a:spcPts val="0"/>
                        </a:spcAft>
                      </a:pPr>
                      <a:r>
                        <a:rPr lang="en-US" sz="1800">
                          <a:effectLst/>
                        </a:rPr>
                        <a:t>MLWERC</a:t>
                      </a:r>
                    </a:p>
                    <a:p>
                      <a:pPr marL="0" marR="0">
                        <a:lnSpc>
                          <a:spcPct val="107000"/>
                        </a:lnSpc>
                        <a:spcBef>
                          <a:spcPts val="0"/>
                        </a:spcBef>
                        <a:spcAft>
                          <a:spcPts val="0"/>
                        </a:spcAft>
                      </a:pPr>
                      <a:r>
                        <a:rPr lang="en-US" sz="1800">
                          <a:effectLst/>
                        </a:rPr>
                        <a:t>Magbosi</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nSpc>
                          <a:spcPct val="107000"/>
                        </a:lnSpc>
                        <a:spcBef>
                          <a:spcPts val="0"/>
                        </a:spcBef>
                        <a:spcAft>
                          <a:spcPts val="0"/>
                        </a:spcAft>
                      </a:pPr>
                      <a:r>
                        <a:rPr lang="en-US" sz="1800">
                          <a:effectLst/>
                        </a:rPr>
                        <a:t>KFTCRC</a:t>
                      </a:r>
                    </a:p>
                    <a:p>
                      <a:pPr marL="0" marR="0">
                        <a:lnSpc>
                          <a:spcPct val="107000"/>
                        </a:lnSpc>
                        <a:spcBef>
                          <a:spcPts val="0"/>
                        </a:spcBef>
                        <a:spcAft>
                          <a:spcPts val="0"/>
                        </a:spcAft>
                      </a:pPr>
                      <a:r>
                        <a:rPr lang="en-US" sz="1800">
                          <a:effectLst/>
                        </a:rPr>
                        <a:t>Kenema</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nSpc>
                          <a:spcPct val="107000"/>
                        </a:lnSpc>
                        <a:spcBef>
                          <a:spcPts val="0"/>
                        </a:spcBef>
                        <a:spcAft>
                          <a:spcPts val="0"/>
                        </a:spcAft>
                      </a:pPr>
                      <a:r>
                        <a:rPr lang="en-US" sz="1800">
                          <a:effectLst/>
                        </a:rPr>
                        <a:t>KHCRC</a:t>
                      </a:r>
                    </a:p>
                    <a:p>
                      <a:pPr marL="0" marR="0">
                        <a:lnSpc>
                          <a:spcPct val="107000"/>
                        </a:lnSpc>
                        <a:spcBef>
                          <a:spcPts val="0"/>
                        </a:spcBef>
                        <a:spcAft>
                          <a:spcPts val="0"/>
                        </a:spcAft>
                      </a:pPr>
                      <a:r>
                        <a:rPr lang="en-US" sz="1800">
                          <a:effectLst/>
                        </a:rPr>
                        <a:t>Kabala</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nSpc>
                          <a:spcPct val="107000"/>
                        </a:lnSpc>
                        <a:spcBef>
                          <a:spcPts val="0"/>
                        </a:spcBef>
                        <a:spcAft>
                          <a:spcPts val="0"/>
                        </a:spcAft>
                      </a:pPr>
                      <a:r>
                        <a:rPr lang="en-US" sz="1800" dirty="0">
                          <a:effectLst/>
                        </a:rPr>
                        <a:t>TOTAL</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extLst>
                  <a:ext uri="{0D108BD9-81ED-4DB2-BD59-A6C34878D82A}">
                    <a16:rowId xmlns:a16="http://schemas.microsoft.com/office/drawing/2014/main" val="1802200767"/>
                  </a:ext>
                </a:extLst>
              </a:tr>
              <a:tr h="317169">
                <a:tc>
                  <a:txBody>
                    <a:bodyPr/>
                    <a:lstStyle/>
                    <a:p>
                      <a:pPr marL="0" marR="0">
                        <a:lnSpc>
                          <a:spcPct val="107000"/>
                        </a:lnSpc>
                        <a:spcBef>
                          <a:spcPts val="0"/>
                        </a:spcBef>
                        <a:spcAft>
                          <a:spcPts val="0"/>
                        </a:spcAft>
                      </a:pPr>
                      <a:r>
                        <a:rPr lang="en-US" sz="1800">
                          <a:effectLst/>
                        </a:rPr>
                        <a:t>Soil Science</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ctr"/>
                </a:tc>
                <a:tc>
                  <a:txBody>
                    <a:bodyPr/>
                    <a:lstStyle/>
                    <a:p>
                      <a:pPr marL="0" marR="0" algn="r">
                        <a:lnSpc>
                          <a:spcPct val="107000"/>
                        </a:lnSpc>
                        <a:spcBef>
                          <a:spcPts val="0"/>
                        </a:spcBef>
                        <a:spcAft>
                          <a:spcPts val="0"/>
                        </a:spcAft>
                      </a:pPr>
                      <a:r>
                        <a:rPr lang="en-US" sz="1800">
                          <a:effectLst/>
                        </a:rPr>
                        <a:t>1</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gn="r">
                        <a:lnSpc>
                          <a:spcPct val="107000"/>
                        </a:lnSpc>
                        <a:spcBef>
                          <a:spcPts val="0"/>
                        </a:spcBef>
                        <a:spcAft>
                          <a:spcPts val="0"/>
                        </a:spcAft>
                      </a:pPr>
                      <a:r>
                        <a:rPr lang="en-US" sz="1800">
                          <a:effectLst/>
                        </a:rPr>
                        <a:t>1</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ctr"/>
                </a:tc>
                <a:tc>
                  <a:txBody>
                    <a:bodyPr/>
                    <a:lstStyle/>
                    <a:p>
                      <a:pPr marL="0" marR="0" algn="r">
                        <a:lnSpc>
                          <a:spcPct val="107000"/>
                        </a:lnSpc>
                        <a:spcBef>
                          <a:spcPts val="0"/>
                        </a:spcBef>
                        <a:spcAft>
                          <a:spcPts val="0"/>
                        </a:spcAft>
                      </a:pPr>
                      <a:r>
                        <a:rPr lang="en-US" sz="1800">
                          <a:effectLst/>
                        </a:rPr>
                        <a:t>2</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gn="r">
                        <a:lnSpc>
                          <a:spcPct val="107000"/>
                        </a:lnSpc>
                        <a:spcBef>
                          <a:spcPts val="0"/>
                        </a:spcBef>
                        <a:spcAft>
                          <a:spcPts val="0"/>
                        </a:spcAft>
                      </a:pPr>
                      <a:r>
                        <a:rPr lang="en-US" sz="1800">
                          <a:effectLst/>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ctr"/>
                </a:tc>
                <a:tc>
                  <a:txBody>
                    <a:bodyPr/>
                    <a:lstStyle/>
                    <a:p>
                      <a:pPr marL="0" marR="0">
                        <a:lnSpc>
                          <a:spcPct val="107000"/>
                        </a:lnSpc>
                        <a:spcBef>
                          <a:spcPts val="0"/>
                        </a:spcBef>
                        <a:spcAft>
                          <a:spcPts val="0"/>
                        </a:spcAft>
                      </a:pPr>
                      <a:r>
                        <a:rPr lang="en-US" sz="1800">
                          <a:effectLst/>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gn="r">
                        <a:lnSpc>
                          <a:spcPct val="107000"/>
                        </a:lnSpc>
                        <a:spcBef>
                          <a:spcPts val="0"/>
                        </a:spcBef>
                        <a:spcAft>
                          <a:spcPts val="0"/>
                        </a:spcAft>
                      </a:pPr>
                      <a:r>
                        <a:rPr lang="en-US" sz="1800">
                          <a:effectLst/>
                        </a:rPr>
                        <a:t>1</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ctr"/>
                </a:tc>
                <a:tc>
                  <a:txBody>
                    <a:bodyPr/>
                    <a:lstStyle/>
                    <a:p>
                      <a:pPr marL="0" marR="0">
                        <a:lnSpc>
                          <a:spcPct val="107000"/>
                        </a:lnSpc>
                        <a:spcBef>
                          <a:spcPts val="0"/>
                        </a:spcBef>
                        <a:spcAft>
                          <a:spcPts val="0"/>
                        </a:spcAft>
                      </a:pPr>
                      <a:r>
                        <a:rPr lang="en-US" sz="1800">
                          <a:effectLst/>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gn="r">
                        <a:lnSpc>
                          <a:spcPct val="107000"/>
                        </a:lnSpc>
                        <a:spcBef>
                          <a:spcPts val="0"/>
                        </a:spcBef>
                        <a:spcAft>
                          <a:spcPts val="0"/>
                        </a:spcAft>
                      </a:pPr>
                      <a:r>
                        <a:rPr lang="en-US" sz="1800">
                          <a:effectLst/>
                        </a:rPr>
                        <a:t>5</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ctr"/>
                </a:tc>
                <a:extLst>
                  <a:ext uri="{0D108BD9-81ED-4DB2-BD59-A6C34878D82A}">
                    <a16:rowId xmlns:a16="http://schemas.microsoft.com/office/drawing/2014/main" val="1386239108"/>
                  </a:ext>
                </a:extLst>
              </a:tr>
              <a:tr h="430406">
                <a:tc>
                  <a:txBody>
                    <a:bodyPr/>
                    <a:lstStyle/>
                    <a:p>
                      <a:pPr marL="0" marR="0">
                        <a:lnSpc>
                          <a:spcPct val="107000"/>
                        </a:lnSpc>
                        <a:spcBef>
                          <a:spcPts val="0"/>
                        </a:spcBef>
                        <a:spcAft>
                          <a:spcPts val="0"/>
                        </a:spcAft>
                      </a:pPr>
                      <a:r>
                        <a:rPr lang="en-US" sz="1800">
                          <a:effectLst/>
                        </a:rPr>
                        <a:t>Agronomist/Crop Physiologist</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ctr"/>
                </a:tc>
                <a:tc>
                  <a:txBody>
                    <a:bodyPr/>
                    <a:lstStyle/>
                    <a:p>
                      <a:pPr marL="0" marR="0">
                        <a:lnSpc>
                          <a:spcPct val="107000"/>
                        </a:lnSpc>
                        <a:spcBef>
                          <a:spcPts val="0"/>
                        </a:spcBef>
                        <a:spcAft>
                          <a:spcPts val="0"/>
                        </a:spcAft>
                      </a:pPr>
                      <a:r>
                        <a:rPr lang="en-US" sz="1800">
                          <a:effectLst/>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gn="r">
                        <a:lnSpc>
                          <a:spcPct val="107000"/>
                        </a:lnSpc>
                        <a:spcBef>
                          <a:spcPts val="0"/>
                        </a:spcBef>
                        <a:spcAft>
                          <a:spcPts val="0"/>
                        </a:spcAft>
                      </a:pPr>
                      <a:r>
                        <a:rPr lang="en-US" sz="1800">
                          <a:effectLst/>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ctr"/>
                </a:tc>
                <a:tc>
                  <a:txBody>
                    <a:bodyPr/>
                    <a:lstStyle/>
                    <a:p>
                      <a:pPr marL="0" marR="0" algn="r">
                        <a:lnSpc>
                          <a:spcPct val="107000"/>
                        </a:lnSpc>
                        <a:spcBef>
                          <a:spcPts val="0"/>
                        </a:spcBef>
                        <a:spcAft>
                          <a:spcPts val="0"/>
                        </a:spcAft>
                      </a:pPr>
                      <a:r>
                        <a:rPr lang="en-US" sz="1800">
                          <a:effectLst/>
                        </a:rPr>
                        <a:t>1</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gn="r">
                        <a:lnSpc>
                          <a:spcPct val="107000"/>
                        </a:lnSpc>
                        <a:spcBef>
                          <a:spcPts val="0"/>
                        </a:spcBef>
                        <a:spcAft>
                          <a:spcPts val="0"/>
                        </a:spcAft>
                      </a:pPr>
                      <a:r>
                        <a:rPr lang="en-US" sz="1800">
                          <a:effectLst/>
                        </a:rPr>
                        <a:t>2</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ctr"/>
                </a:tc>
                <a:tc>
                  <a:txBody>
                    <a:bodyPr/>
                    <a:lstStyle/>
                    <a:p>
                      <a:pPr marL="0" marR="0">
                        <a:lnSpc>
                          <a:spcPct val="107000"/>
                        </a:lnSpc>
                        <a:spcBef>
                          <a:spcPts val="0"/>
                        </a:spcBef>
                        <a:spcAft>
                          <a:spcPts val="0"/>
                        </a:spcAft>
                      </a:pPr>
                      <a:r>
                        <a:rPr lang="en-US" sz="1800">
                          <a:effectLst/>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gn="r">
                        <a:lnSpc>
                          <a:spcPct val="107000"/>
                        </a:lnSpc>
                        <a:spcBef>
                          <a:spcPts val="0"/>
                        </a:spcBef>
                        <a:spcAft>
                          <a:spcPts val="0"/>
                        </a:spcAft>
                      </a:pPr>
                      <a:r>
                        <a:rPr lang="en-US" sz="1800">
                          <a:effectLst/>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ctr"/>
                </a:tc>
                <a:tc>
                  <a:txBody>
                    <a:bodyPr/>
                    <a:lstStyle/>
                    <a:p>
                      <a:pPr marL="0" marR="0" algn="r">
                        <a:lnSpc>
                          <a:spcPct val="107000"/>
                        </a:lnSpc>
                        <a:spcBef>
                          <a:spcPts val="0"/>
                        </a:spcBef>
                        <a:spcAft>
                          <a:spcPts val="0"/>
                        </a:spcAft>
                      </a:pPr>
                      <a:r>
                        <a:rPr lang="en-US" sz="1800">
                          <a:effectLst/>
                        </a:rPr>
                        <a:t>2</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gn="r">
                        <a:lnSpc>
                          <a:spcPct val="107000"/>
                        </a:lnSpc>
                        <a:spcBef>
                          <a:spcPts val="0"/>
                        </a:spcBef>
                        <a:spcAft>
                          <a:spcPts val="0"/>
                        </a:spcAft>
                      </a:pPr>
                      <a:r>
                        <a:rPr lang="en-US" sz="1800">
                          <a:effectLst/>
                        </a:rPr>
                        <a:t>5</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ctr"/>
                </a:tc>
                <a:extLst>
                  <a:ext uri="{0D108BD9-81ED-4DB2-BD59-A6C34878D82A}">
                    <a16:rowId xmlns:a16="http://schemas.microsoft.com/office/drawing/2014/main" val="1313341614"/>
                  </a:ext>
                </a:extLst>
              </a:tr>
              <a:tr h="317169">
                <a:tc>
                  <a:txBody>
                    <a:bodyPr/>
                    <a:lstStyle/>
                    <a:p>
                      <a:pPr marL="0" marR="0">
                        <a:lnSpc>
                          <a:spcPct val="107000"/>
                        </a:lnSpc>
                        <a:spcBef>
                          <a:spcPts val="0"/>
                        </a:spcBef>
                        <a:spcAft>
                          <a:spcPts val="0"/>
                        </a:spcAft>
                      </a:pPr>
                      <a:r>
                        <a:rPr lang="en-US" sz="1800" dirty="0">
                          <a:effectLst/>
                        </a:rPr>
                        <a:t>Nutrition/Health</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ctr"/>
                </a:tc>
                <a:tc>
                  <a:txBody>
                    <a:bodyPr/>
                    <a:lstStyle/>
                    <a:p>
                      <a:pPr marL="0" marR="0">
                        <a:lnSpc>
                          <a:spcPct val="107000"/>
                        </a:lnSpc>
                        <a:spcBef>
                          <a:spcPts val="0"/>
                        </a:spcBef>
                        <a:spcAft>
                          <a:spcPts val="0"/>
                        </a:spcAft>
                      </a:pPr>
                      <a:r>
                        <a:rPr lang="en-US" sz="1800">
                          <a:effectLst/>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gn="r">
                        <a:lnSpc>
                          <a:spcPct val="107000"/>
                        </a:lnSpc>
                        <a:spcBef>
                          <a:spcPts val="0"/>
                        </a:spcBef>
                        <a:spcAft>
                          <a:spcPts val="0"/>
                        </a:spcAft>
                      </a:pPr>
                      <a:r>
                        <a:rPr lang="en-US" sz="1800">
                          <a:effectLst/>
                        </a:rPr>
                        <a:t>1</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ctr"/>
                </a:tc>
                <a:tc>
                  <a:txBody>
                    <a:bodyPr/>
                    <a:lstStyle/>
                    <a:p>
                      <a:pPr marL="0" marR="0">
                        <a:lnSpc>
                          <a:spcPct val="107000"/>
                        </a:lnSpc>
                        <a:spcBef>
                          <a:spcPts val="0"/>
                        </a:spcBef>
                        <a:spcAft>
                          <a:spcPts val="0"/>
                        </a:spcAft>
                      </a:pPr>
                      <a:r>
                        <a:rPr lang="en-US" sz="1800">
                          <a:effectLst/>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gn="r">
                        <a:lnSpc>
                          <a:spcPct val="107000"/>
                        </a:lnSpc>
                        <a:spcBef>
                          <a:spcPts val="0"/>
                        </a:spcBef>
                        <a:spcAft>
                          <a:spcPts val="0"/>
                        </a:spcAft>
                      </a:pPr>
                      <a:r>
                        <a:rPr lang="en-US" sz="1800">
                          <a:effectLst/>
                        </a:rPr>
                        <a:t>3</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nSpc>
                          <a:spcPct val="107000"/>
                        </a:lnSpc>
                        <a:spcBef>
                          <a:spcPts val="0"/>
                        </a:spcBef>
                        <a:spcAft>
                          <a:spcPts val="0"/>
                        </a:spcAft>
                      </a:pPr>
                      <a:r>
                        <a:rPr lang="en-US" sz="1800">
                          <a:effectLst/>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gn="r">
                        <a:lnSpc>
                          <a:spcPct val="107000"/>
                        </a:lnSpc>
                        <a:spcBef>
                          <a:spcPts val="0"/>
                        </a:spcBef>
                        <a:spcAft>
                          <a:spcPts val="0"/>
                        </a:spcAft>
                      </a:pPr>
                      <a:r>
                        <a:rPr lang="en-US" sz="1800">
                          <a:effectLst/>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ctr"/>
                </a:tc>
                <a:tc>
                  <a:txBody>
                    <a:bodyPr/>
                    <a:lstStyle/>
                    <a:p>
                      <a:pPr marL="0" marR="0">
                        <a:lnSpc>
                          <a:spcPct val="107000"/>
                        </a:lnSpc>
                        <a:spcBef>
                          <a:spcPts val="0"/>
                        </a:spcBef>
                        <a:spcAft>
                          <a:spcPts val="0"/>
                        </a:spcAft>
                      </a:pPr>
                      <a:r>
                        <a:rPr lang="en-US" sz="1800">
                          <a:effectLst/>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gn="r">
                        <a:lnSpc>
                          <a:spcPct val="107000"/>
                        </a:lnSpc>
                        <a:spcBef>
                          <a:spcPts val="0"/>
                        </a:spcBef>
                        <a:spcAft>
                          <a:spcPts val="0"/>
                        </a:spcAft>
                      </a:pPr>
                      <a:r>
                        <a:rPr lang="en-US" sz="1800">
                          <a:effectLst/>
                        </a:rPr>
                        <a:t>4</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ctr"/>
                </a:tc>
                <a:extLst>
                  <a:ext uri="{0D108BD9-81ED-4DB2-BD59-A6C34878D82A}">
                    <a16:rowId xmlns:a16="http://schemas.microsoft.com/office/drawing/2014/main" val="2319249786"/>
                  </a:ext>
                </a:extLst>
              </a:tr>
              <a:tr h="430406">
                <a:tc>
                  <a:txBody>
                    <a:bodyPr/>
                    <a:lstStyle/>
                    <a:p>
                      <a:pPr marL="0" marR="0">
                        <a:lnSpc>
                          <a:spcPct val="107000"/>
                        </a:lnSpc>
                        <a:spcBef>
                          <a:spcPts val="0"/>
                        </a:spcBef>
                        <a:spcAft>
                          <a:spcPts val="0"/>
                        </a:spcAft>
                      </a:pPr>
                      <a:r>
                        <a:rPr lang="en-US" sz="1800">
                          <a:effectLst/>
                        </a:rPr>
                        <a:t>Food Science/Food Technology</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ctr"/>
                </a:tc>
                <a:tc>
                  <a:txBody>
                    <a:bodyPr/>
                    <a:lstStyle/>
                    <a:p>
                      <a:pPr marL="0" marR="0">
                        <a:lnSpc>
                          <a:spcPct val="107000"/>
                        </a:lnSpc>
                        <a:spcBef>
                          <a:spcPts val="0"/>
                        </a:spcBef>
                        <a:spcAft>
                          <a:spcPts val="0"/>
                        </a:spcAft>
                      </a:pPr>
                      <a:r>
                        <a:rPr lang="en-US" sz="1800">
                          <a:effectLst/>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gn="r">
                        <a:lnSpc>
                          <a:spcPct val="107000"/>
                        </a:lnSpc>
                        <a:spcBef>
                          <a:spcPts val="0"/>
                        </a:spcBef>
                        <a:spcAft>
                          <a:spcPts val="0"/>
                        </a:spcAft>
                      </a:pPr>
                      <a:r>
                        <a:rPr lang="en-US" sz="1800">
                          <a:effectLst/>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ctr"/>
                </a:tc>
                <a:tc>
                  <a:txBody>
                    <a:bodyPr/>
                    <a:lstStyle/>
                    <a:p>
                      <a:pPr marL="0" marR="0" algn="r">
                        <a:lnSpc>
                          <a:spcPct val="107000"/>
                        </a:lnSpc>
                        <a:spcBef>
                          <a:spcPts val="0"/>
                        </a:spcBef>
                        <a:spcAft>
                          <a:spcPts val="0"/>
                        </a:spcAft>
                      </a:pPr>
                      <a:r>
                        <a:rPr lang="en-US" sz="1800">
                          <a:effectLst/>
                        </a:rPr>
                        <a:t>2</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gn="r">
                        <a:lnSpc>
                          <a:spcPct val="107000"/>
                        </a:lnSpc>
                        <a:spcBef>
                          <a:spcPts val="0"/>
                        </a:spcBef>
                        <a:spcAft>
                          <a:spcPts val="0"/>
                        </a:spcAft>
                      </a:pPr>
                      <a:r>
                        <a:rPr lang="en-US" sz="1800">
                          <a:effectLst/>
                        </a:rPr>
                        <a:t>1</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nSpc>
                          <a:spcPct val="107000"/>
                        </a:lnSpc>
                        <a:spcBef>
                          <a:spcPts val="0"/>
                        </a:spcBef>
                        <a:spcAft>
                          <a:spcPts val="0"/>
                        </a:spcAft>
                      </a:pPr>
                      <a:r>
                        <a:rPr lang="en-US" sz="1800">
                          <a:effectLst/>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gn="r">
                        <a:lnSpc>
                          <a:spcPct val="107000"/>
                        </a:lnSpc>
                        <a:spcBef>
                          <a:spcPts val="0"/>
                        </a:spcBef>
                        <a:spcAft>
                          <a:spcPts val="0"/>
                        </a:spcAft>
                      </a:pPr>
                      <a:r>
                        <a:rPr lang="en-US" sz="1800">
                          <a:effectLst/>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ctr"/>
                </a:tc>
                <a:tc>
                  <a:txBody>
                    <a:bodyPr/>
                    <a:lstStyle/>
                    <a:p>
                      <a:pPr marL="0" marR="0" algn="r">
                        <a:lnSpc>
                          <a:spcPct val="107000"/>
                        </a:lnSpc>
                        <a:spcBef>
                          <a:spcPts val="0"/>
                        </a:spcBef>
                        <a:spcAft>
                          <a:spcPts val="0"/>
                        </a:spcAft>
                      </a:pPr>
                      <a:r>
                        <a:rPr lang="en-US" sz="1800">
                          <a:effectLst/>
                        </a:rPr>
                        <a:t>1</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gn="r">
                        <a:lnSpc>
                          <a:spcPct val="107000"/>
                        </a:lnSpc>
                        <a:spcBef>
                          <a:spcPts val="0"/>
                        </a:spcBef>
                        <a:spcAft>
                          <a:spcPts val="0"/>
                        </a:spcAft>
                      </a:pPr>
                      <a:r>
                        <a:rPr lang="en-US" sz="1800">
                          <a:effectLst/>
                        </a:rPr>
                        <a:t>4</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ctr"/>
                </a:tc>
                <a:extLst>
                  <a:ext uri="{0D108BD9-81ED-4DB2-BD59-A6C34878D82A}">
                    <a16:rowId xmlns:a16="http://schemas.microsoft.com/office/drawing/2014/main" val="934488353"/>
                  </a:ext>
                </a:extLst>
              </a:tr>
              <a:tr h="317169">
                <a:tc>
                  <a:txBody>
                    <a:bodyPr/>
                    <a:lstStyle/>
                    <a:p>
                      <a:pPr marL="0" marR="0">
                        <a:lnSpc>
                          <a:spcPct val="107000"/>
                        </a:lnSpc>
                        <a:spcBef>
                          <a:spcPts val="0"/>
                        </a:spcBef>
                        <a:spcAft>
                          <a:spcPts val="0"/>
                        </a:spcAft>
                      </a:pPr>
                      <a:r>
                        <a:rPr lang="en-US" sz="1800">
                          <a:effectLst/>
                        </a:rPr>
                        <a:t>Breeding</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ctr"/>
                </a:tc>
                <a:tc>
                  <a:txBody>
                    <a:bodyPr/>
                    <a:lstStyle/>
                    <a:p>
                      <a:pPr marL="0" marR="0" algn="r">
                        <a:lnSpc>
                          <a:spcPct val="107000"/>
                        </a:lnSpc>
                        <a:spcBef>
                          <a:spcPts val="0"/>
                        </a:spcBef>
                        <a:spcAft>
                          <a:spcPts val="0"/>
                        </a:spcAft>
                      </a:pPr>
                      <a:r>
                        <a:rPr lang="en-US" sz="1800">
                          <a:effectLst/>
                        </a:rPr>
                        <a:t>2</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gn="r">
                        <a:lnSpc>
                          <a:spcPct val="107000"/>
                        </a:lnSpc>
                        <a:spcBef>
                          <a:spcPts val="0"/>
                        </a:spcBef>
                        <a:spcAft>
                          <a:spcPts val="0"/>
                        </a:spcAft>
                      </a:pPr>
                      <a:r>
                        <a:rPr lang="en-US" sz="1800">
                          <a:effectLst/>
                        </a:rPr>
                        <a:t>1</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ctr"/>
                </a:tc>
                <a:tc>
                  <a:txBody>
                    <a:bodyPr/>
                    <a:lstStyle/>
                    <a:p>
                      <a:pPr marL="0" marR="0" algn="r">
                        <a:lnSpc>
                          <a:spcPct val="107000"/>
                        </a:lnSpc>
                        <a:spcBef>
                          <a:spcPts val="0"/>
                        </a:spcBef>
                        <a:spcAft>
                          <a:spcPts val="0"/>
                        </a:spcAft>
                      </a:pPr>
                      <a:r>
                        <a:rPr lang="en-US" sz="1800">
                          <a:effectLst/>
                        </a:rPr>
                        <a:t>7</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nSpc>
                          <a:spcPct val="107000"/>
                        </a:lnSpc>
                        <a:spcBef>
                          <a:spcPts val="0"/>
                        </a:spcBef>
                        <a:spcAft>
                          <a:spcPts val="0"/>
                        </a:spcAft>
                      </a:pPr>
                      <a:r>
                        <a:rPr lang="en-US" sz="1800">
                          <a:effectLst/>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nSpc>
                          <a:spcPct val="107000"/>
                        </a:lnSpc>
                        <a:spcBef>
                          <a:spcPts val="0"/>
                        </a:spcBef>
                        <a:spcAft>
                          <a:spcPts val="0"/>
                        </a:spcAft>
                      </a:pPr>
                      <a:r>
                        <a:rPr lang="en-US" sz="1800">
                          <a:effectLst/>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gn="r">
                        <a:lnSpc>
                          <a:spcPct val="107000"/>
                        </a:lnSpc>
                        <a:spcBef>
                          <a:spcPts val="0"/>
                        </a:spcBef>
                        <a:spcAft>
                          <a:spcPts val="0"/>
                        </a:spcAft>
                      </a:pPr>
                      <a:r>
                        <a:rPr lang="en-US" sz="1800">
                          <a:effectLst/>
                        </a:rPr>
                        <a:t>2</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ctr"/>
                </a:tc>
                <a:tc>
                  <a:txBody>
                    <a:bodyPr/>
                    <a:lstStyle/>
                    <a:p>
                      <a:pPr marL="0" marR="0" algn="r">
                        <a:lnSpc>
                          <a:spcPct val="107000"/>
                        </a:lnSpc>
                        <a:spcBef>
                          <a:spcPts val="0"/>
                        </a:spcBef>
                        <a:spcAft>
                          <a:spcPts val="0"/>
                        </a:spcAft>
                      </a:pPr>
                      <a:r>
                        <a:rPr lang="en-US" sz="1800">
                          <a:effectLst/>
                        </a:rPr>
                        <a:t>1</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gn="r">
                        <a:lnSpc>
                          <a:spcPct val="107000"/>
                        </a:lnSpc>
                        <a:spcBef>
                          <a:spcPts val="0"/>
                        </a:spcBef>
                        <a:spcAft>
                          <a:spcPts val="0"/>
                        </a:spcAft>
                      </a:pPr>
                      <a:r>
                        <a:rPr lang="en-US" sz="1800">
                          <a:effectLst/>
                        </a:rPr>
                        <a:t>13</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ctr"/>
                </a:tc>
                <a:extLst>
                  <a:ext uri="{0D108BD9-81ED-4DB2-BD59-A6C34878D82A}">
                    <a16:rowId xmlns:a16="http://schemas.microsoft.com/office/drawing/2014/main" val="3651370044"/>
                  </a:ext>
                </a:extLst>
              </a:tr>
              <a:tr h="317169">
                <a:tc>
                  <a:txBody>
                    <a:bodyPr/>
                    <a:lstStyle/>
                    <a:p>
                      <a:pPr marL="0" marR="0">
                        <a:lnSpc>
                          <a:spcPct val="107000"/>
                        </a:lnSpc>
                        <a:spcBef>
                          <a:spcPts val="0"/>
                        </a:spcBef>
                        <a:spcAft>
                          <a:spcPts val="0"/>
                        </a:spcAft>
                      </a:pPr>
                      <a:r>
                        <a:rPr lang="en-US" sz="1800">
                          <a:effectLst/>
                        </a:rPr>
                        <a:t>Microbiology</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ctr"/>
                </a:tc>
                <a:tc>
                  <a:txBody>
                    <a:bodyPr/>
                    <a:lstStyle/>
                    <a:p>
                      <a:pPr marL="0" marR="0">
                        <a:lnSpc>
                          <a:spcPct val="107000"/>
                        </a:lnSpc>
                        <a:spcBef>
                          <a:spcPts val="0"/>
                        </a:spcBef>
                        <a:spcAft>
                          <a:spcPts val="0"/>
                        </a:spcAft>
                      </a:pPr>
                      <a:r>
                        <a:rPr lang="en-US" sz="1800">
                          <a:effectLst/>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gn="r">
                        <a:lnSpc>
                          <a:spcPct val="107000"/>
                        </a:lnSpc>
                        <a:spcBef>
                          <a:spcPts val="0"/>
                        </a:spcBef>
                        <a:spcAft>
                          <a:spcPts val="0"/>
                        </a:spcAft>
                      </a:pPr>
                      <a:r>
                        <a:rPr lang="en-US" sz="1800">
                          <a:effectLst/>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ctr"/>
                </a:tc>
                <a:tc>
                  <a:txBody>
                    <a:bodyPr/>
                    <a:lstStyle/>
                    <a:p>
                      <a:pPr marL="0" marR="0">
                        <a:lnSpc>
                          <a:spcPct val="107000"/>
                        </a:lnSpc>
                        <a:spcBef>
                          <a:spcPts val="0"/>
                        </a:spcBef>
                        <a:spcAft>
                          <a:spcPts val="0"/>
                        </a:spcAft>
                      </a:pPr>
                      <a:r>
                        <a:rPr lang="en-US" sz="1800">
                          <a:effectLst/>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gn="r">
                        <a:lnSpc>
                          <a:spcPct val="107000"/>
                        </a:lnSpc>
                        <a:spcBef>
                          <a:spcPts val="0"/>
                        </a:spcBef>
                        <a:spcAft>
                          <a:spcPts val="0"/>
                        </a:spcAft>
                      </a:pPr>
                      <a:r>
                        <a:rPr lang="en-US" sz="1800">
                          <a:effectLst/>
                        </a:rPr>
                        <a:t>1</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nSpc>
                          <a:spcPct val="107000"/>
                        </a:lnSpc>
                        <a:spcBef>
                          <a:spcPts val="0"/>
                        </a:spcBef>
                        <a:spcAft>
                          <a:spcPts val="0"/>
                        </a:spcAft>
                      </a:pPr>
                      <a:r>
                        <a:rPr lang="en-US" sz="1800">
                          <a:effectLst/>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gn="r">
                        <a:lnSpc>
                          <a:spcPct val="107000"/>
                        </a:lnSpc>
                        <a:spcBef>
                          <a:spcPts val="0"/>
                        </a:spcBef>
                        <a:spcAft>
                          <a:spcPts val="0"/>
                        </a:spcAft>
                      </a:pPr>
                      <a:r>
                        <a:rPr lang="en-US" sz="1800">
                          <a:effectLst/>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ctr"/>
                </a:tc>
                <a:tc>
                  <a:txBody>
                    <a:bodyPr/>
                    <a:lstStyle/>
                    <a:p>
                      <a:pPr marL="0" marR="0">
                        <a:lnSpc>
                          <a:spcPct val="107000"/>
                        </a:lnSpc>
                        <a:spcBef>
                          <a:spcPts val="0"/>
                        </a:spcBef>
                        <a:spcAft>
                          <a:spcPts val="0"/>
                        </a:spcAft>
                      </a:pPr>
                      <a:r>
                        <a:rPr lang="en-US" sz="1800">
                          <a:effectLst/>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gn="r">
                        <a:lnSpc>
                          <a:spcPct val="107000"/>
                        </a:lnSpc>
                        <a:spcBef>
                          <a:spcPts val="0"/>
                        </a:spcBef>
                        <a:spcAft>
                          <a:spcPts val="0"/>
                        </a:spcAft>
                      </a:pPr>
                      <a:r>
                        <a:rPr lang="en-US" sz="1800">
                          <a:effectLst/>
                        </a:rPr>
                        <a:t>1</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ctr"/>
                </a:tc>
                <a:extLst>
                  <a:ext uri="{0D108BD9-81ED-4DB2-BD59-A6C34878D82A}">
                    <a16:rowId xmlns:a16="http://schemas.microsoft.com/office/drawing/2014/main" val="1524377526"/>
                  </a:ext>
                </a:extLst>
              </a:tr>
              <a:tr h="430406">
                <a:tc>
                  <a:txBody>
                    <a:bodyPr/>
                    <a:lstStyle/>
                    <a:p>
                      <a:pPr marL="0" marR="0">
                        <a:lnSpc>
                          <a:spcPct val="107000"/>
                        </a:lnSpc>
                        <a:spcBef>
                          <a:spcPts val="0"/>
                        </a:spcBef>
                        <a:spcAft>
                          <a:spcPts val="0"/>
                        </a:spcAft>
                      </a:pPr>
                      <a:r>
                        <a:rPr lang="en-US" sz="1800">
                          <a:effectLst/>
                        </a:rPr>
                        <a:t>Non-Ruminant Production</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ctr"/>
                </a:tc>
                <a:tc>
                  <a:txBody>
                    <a:bodyPr/>
                    <a:lstStyle/>
                    <a:p>
                      <a:pPr marL="0" marR="0">
                        <a:lnSpc>
                          <a:spcPct val="107000"/>
                        </a:lnSpc>
                        <a:spcBef>
                          <a:spcPts val="0"/>
                        </a:spcBef>
                        <a:spcAft>
                          <a:spcPts val="0"/>
                        </a:spcAft>
                      </a:pPr>
                      <a:r>
                        <a:rPr lang="en-US" sz="1800">
                          <a:effectLst/>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nSpc>
                          <a:spcPct val="107000"/>
                        </a:lnSpc>
                        <a:spcBef>
                          <a:spcPts val="0"/>
                        </a:spcBef>
                        <a:spcAft>
                          <a:spcPts val="0"/>
                        </a:spcAft>
                      </a:pPr>
                      <a:r>
                        <a:rPr lang="en-US" sz="1800">
                          <a:effectLst/>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nSpc>
                          <a:spcPct val="107000"/>
                        </a:lnSpc>
                        <a:spcBef>
                          <a:spcPts val="0"/>
                        </a:spcBef>
                        <a:spcAft>
                          <a:spcPts val="0"/>
                        </a:spcAft>
                      </a:pPr>
                      <a:r>
                        <a:rPr lang="en-US" sz="1800">
                          <a:effectLst/>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gn="r">
                        <a:lnSpc>
                          <a:spcPct val="107000"/>
                        </a:lnSpc>
                        <a:spcBef>
                          <a:spcPts val="0"/>
                        </a:spcBef>
                        <a:spcAft>
                          <a:spcPts val="0"/>
                        </a:spcAft>
                      </a:pPr>
                      <a:r>
                        <a:rPr lang="en-US" sz="1800">
                          <a:effectLst/>
                        </a:rPr>
                        <a:t>1</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nSpc>
                          <a:spcPct val="107000"/>
                        </a:lnSpc>
                        <a:spcBef>
                          <a:spcPts val="0"/>
                        </a:spcBef>
                        <a:spcAft>
                          <a:spcPts val="0"/>
                        </a:spcAft>
                      </a:pPr>
                      <a:r>
                        <a:rPr lang="en-US" sz="1800">
                          <a:effectLst/>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gn="r">
                        <a:lnSpc>
                          <a:spcPct val="107000"/>
                        </a:lnSpc>
                        <a:spcBef>
                          <a:spcPts val="0"/>
                        </a:spcBef>
                        <a:spcAft>
                          <a:spcPts val="0"/>
                        </a:spcAft>
                      </a:pPr>
                      <a:r>
                        <a:rPr lang="en-US" sz="1800">
                          <a:effectLst/>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ctr"/>
                </a:tc>
                <a:tc>
                  <a:txBody>
                    <a:bodyPr/>
                    <a:lstStyle/>
                    <a:p>
                      <a:pPr marL="0" marR="0">
                        <a:lnSpc>
                          <a:spcPct val="107000"/>
                        </a:lnSpc>
                        <a:spcBef>
                          <a:spcPts val="0"/>
                        </a:spcBef>
                        <a:spcAft>
                          <a:spcPts val="0"/>
                        </a:spcAft>
                      </a:pPr>
                      <a:r>
                        <a:rPr lang="en-US" sz="1800">
                          <a:effectLst/>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gn="r">
                        <a:lnSpc>
                          <a:spcPct val="107000"/>
                        </a:lnSpc>
                        <a:spcBef>
                          <a:spcPts val="0"/>
                        </a:spcBef>
                        <a:spcAft>
                          <a:spcPts val="0"/>
                        </a:spcAft>
                      </a:pPr>
                      <a:r>
                        <a:rPr lang="en-US" sz="1800">
                          <a:effectLst/>
                        </a:rPr>
                        <a:t>1</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ctr"/>
                </a:tc>
                <a:extLst>
                  <a:ext uri="{0D108BD9-81ED-4DB2-BD59-A6C34878D82A}">
                    <a16:rowId xmlns:a16="http://schemas.microsoft.com/office/drawing/2014/main" val="2912581061"/>
                  </a:ext>
                </a:extLst>
              </a:tr>
              <a:tr h="317169">
                <a:tc>
                  <a:txBody>
                    <a:bodyPr/>
                    <a:lstStyle/>
                    <a:p>
                      <a:pPr marL="0" marR="0">
                        <a:lnSpc>
                          <a:spcPct val="107000"/>
                        </a:lnSpc>
                        <a:spcBef>
                          <a:spcPts val="0"/>
                        </a:spcBef>
                        <a:spcAft>
                          <a:spcPts val="0"/>
                        </a:spcAft>
                      </a:pPr>
                      <a:r>
                        <a:rPr lang="en-US" sz="1800">
                          <a:effectLst/>
                        </a:rPr>
                        <a:t>Ruminant Production</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ctr"/>
                </a:tc>
                <a:tc>
                  <a:txBody>
                    <a:bodyPr/>
                    <a:lstStyle/>
                    <a:p>
                      <a:pPr marL="0" marR="0">
                        <a:lnSpc>
                          <a:spcPct val="107000"/>
                        </a:lnSpc>
                        <a:spcBef>
                          <a:spcPts val="0"/>
                        </a:spcBef>
                        <a:spcAft>
                          <a:spcPts val="0"/>
                        </a:spcAft>
                      </a:pPr>
                      <a:r>
                        <a:rPr lang="en-US" sz="1800">
                          <a:effectLst/>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nSpc>
                          <a:spcPct val="107000"/>
                        </a:lnSpc>
                        <a:spcBef>
                          <a:spcPts val="0"/>
                        </a:spcBef>
                        <a:spcAft>
                          <a:spcPts val="0"/>
                        </a:spcAft>
                      </a:pPr>
                      <a:r>
                        <a:rPr lang="en-US" sz="1800">
                          <a:effectLst/>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nSpc>
                          <a:spcPct val="107000"/>
                        </a:lnSpc>
                        <a:spcBef>
                          <a:spcPts val="0"/>
                        </a:spcBef>
                        <a:spcAft>
                          <a:spcPts val="0"/>
                        </a:spcAft>
                      </a:pPr>
                      <a:r>
                        <a:rPr lang="en-US" sz="1800">
                          <a:effectLst/>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gn="r">
                        <a:lnSpc>
                          <a:spcPct val="107000"/>
                        </a:lnSpc>
                        <a:spcBef>
                          <a:spcPts val="0"/>
                        </a:spcBef>
                        <a:spcAft>
                          <a:spcPts val="0"/>
                        </a:spcAft>
                      </a:pPr>
                      <a:r>
                        <a:rPr lang="en-US" sz="1800">
                          <a:effectLst/>
                        </a:rPr>
                        <a:t>3</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nSpc>
                          <a:spcPct val="107000"/>
                        </a:lnSpc>
                        <a:spcBef>
                          <a:spcPts val="0"/>
                        </a:spcBef>
                        <a:spcAft>
                          <a:spcPts val="0"/>
                        </a:spcAft>
                      </a:pPr>
                      <a:r>
                        <a:rPr lang="en-US" sz="1800">
                          <a:effectLst/>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gn="r">
                        <a:lnSpc>
                          <a:spcPct val="107000"/>
                        </a:lnSpc>
                        <a:spcBef>
                          <a:spcPts val="0"/>
                        </a:spcBef>
                        <a:spcAft>
                          <a:spcPts val="0"/>
                        </a:spcAft>
                      </a:pPr>
                      <a:r>
                        <a:rPr lang="en-US" sz="1800">
                          <a:effectLst/>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ctr"/>
                </a:tc>
                <a:tc>
                  <a:txBody>
                    <a:bodyPr/>
                    <a:lstStyle/>
                    <a:p>
                      <a:pPr marL="0" marR="0">
                        <a:lnSpc>
                          <a:spcPct val="107000"/>
                        </a:lnSpc>
                        <a:spcBef>
                          <a:spcPts val="0"/>
                        </a:spcBef>
                        <a:spcAft>
                          <a:spcPts val="0"/>
                        </a:spcAft>
                      </a:pPr>
                      <a:r>
                        <a:rPr lang="en-US" sz="1800">
                          <a:effectLst/>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gn="r">
                        <a:lnSpc>
                          <a:spcPct val="107000"/>
                        </a:lnSpc>
                        <a:spcBef>
                          <a:spcPts val="0"/>
                        </a:spcBef>
                        <a:spcAft>
                          <a:spcPts val="0"/>
                        </a:spcAft>
                      </a:pPr>
                      <a:r>
                        <a:rPr lang="en-US" sz="1800">
                          <a:effectLst/>
                        </a:rPr>
                        <a:t>3</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ctr"/>
                </a:tc>
                <a:extLst>
                  <a:ext uri="{0D108BD9-81ED-4DB2-BD59-A6C34878D82A}">
                    <a16:rowId xmlns:a16="http://schemas.microsoft.com/office/drawing/2014/main" val="4228578560"/>
                  </a:ext>
                </a:extLst>
              </a:tr>
              <a:tr h="317169">
                <a:tc>
                  <a:txBody>
                    <a:bodyPr/>
                    <a:lstStyle/>
                    <a:p>
                      <a:pPr marL="0" marR="0">
                        <a:lnSpc>
                          <a:spcPct val="107000"/>
                        </a:lnSpc>
                        <a:spcBef>
                          <a:spcPts val="0"/>
                        </a:spcBef>
                        <a:spcAft>
                          <a:spcPts val="0"/>
                        </a:spcAft>
                      </a:pPr>
                      <a:r>
                        <a:rPr lang="en-US" sz="1800">
                          <a:effectLst/>
                        </a:rPr>
                        <a:t>Agroforestry</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nSpc>
                          <a:spcPct val="107000"/>
                        </a:lnSpc>
                        <a:spcBef>
                          <a:spcPts val="0"/>
                        </a:spcBef>
                        <a:spcAft>
                          <a:spcPts val="0"/>
                        </a:spcAft>
                      </a:pPr>
                      <a:r>
                        <a:rPr lang="en-US" sz="1800">
                          <a:effectLst/>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nSpc>
                          <a:spcPct val="107000"/>
                        </a:lnSpc>
                        <a:spcBef>
                          <a:spcPts val="0"/>
                        </a:spcBef>
                        <a:spcAft>
                          <a:spcPts val="0"/>
                        </a:spcAft>
                      </a:pPr>
                      <a:r>
                        <a:rPr lang="en-US" sz="1800">
                          <a:effectLst/>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nSpc>
                          <a:spcPct val="107000"/>
                        </a:lnSpc>
                        <a:spcBef>
                          <a:spcPts val="0"/>
                        </a:spcBef>
                        <a:spcAft>
                          <a:spcPts val="0"/>
                        </a:spcAft>
                      </a:pPr>
                      <a:r>
                        <a:rPr lang="en-US" sz="1800">
                          <a:effectLst/>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nSpc>
                          <a:spcPct val="107000"/>
                        </a:lnSpc>
                        <a:spcBef>
                          <a:spcPts val="0"/>
                        </a:spcBef>
                        <a:spcAft>
                          <a:spcPts val="0"/>
                        </a:spcAft>
                      </a:pPr>
                      <a:r>
                        <a:rPr lang="en-US" sz="1800">
                          <a:effectLst/>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nSpc>
                          <a:spcPct val="107000"/>
                        </a:lnSpc>
                        <a:spcBef>
                          <a:spcPts val="0"/>
                        </a:spcBef>
                        <a:spcAft>
                          <a:spcPts val="0"/>
                        </a:spcAft>
                      </a:pPr>
                      <a:r>
                        <a:rPr lang="en-US" sz="1800">
                          <a:effectLst/>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gn="r">
                        <a:lnSpc>
                          <a:spcPct val="107000"/>
                        </a:lnSpc>
                        <a:spcBef>
                          <a:spcPts val="0"/>
                        </a:spcBef>
                        <a:spcAft>
                          <a:spcPts val="0"/>
                        </a:spcAft>
                      </a:pPr>
                      <a:r>
                        <a:rPr lang="en-US" sz="1800">
                          <a:effectLst/>
                        </a:rPr>
                        <a:t>1</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ctr"/>
                </a:tc>
                <a:tc>
                  <a:txBody>
                    <a:bodyPr/>
                    <a:lstStyle/>
                    <a:p>
                      <a:pPr marL="0" marR="0">
                        <a:lnSpc>
                          <a:spcPct val="107000"/>
                        </a:lnSpc>
                        <a:spcBef>
                          <a:spcPts val="0"/>
                        </a:spcBef>
                        <a:spcAft>
                          <a:spcPts val="0"/>
                        </a:spcAft>
                      </a:pPr>
                      <a:r>
                        <a:rPr lang="en-US" sz="1800">
                          <a:effectLst/>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gn="r">
                        <a:lnSpc>
                          <a:spcPct val="107000"/>
                        </a:lnSpc>
                        <a:spcBef>
                          <a:spcPts val="0"/>
                        </a:spcBef>
                        <a:spcAft>
                          <a:spcPts val="0"/>
                        </a:spcAft>
                      </a:pPr>
                      <a:r>
                        <a:rPr lang="en-US" sz="1800">
                          <a:effectLst/>
                        </a:rPr>
                        <a:t>1</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ctr"/>
                </a:tc>
                <a:extLst>
                  <a:ext uri="{0D108BD9-81ED-4DB2-BD59-A6C34878D82A}">
                    <a16:rowId xmlns:a16="http://schemas.microsoft.com/office/drawing/2014/main" val="1897650789"/>
                  </a:ext>
                </a:extLst>
              </a:tr>
              <a:tr h="649123">
                <a:tc>
                  <a:txBody>
                    <a:bodyPr/>
                    <a:lstStyle/>
                    <a:p>
                      <a:pPr marL="0" marR="0">
                        <a:lnSpc>
                          <a:spcPct val="107000"/>
                        </a:lnSpc>
                        <a:spcBef>
                          <a:spcPts val="0"/>
                        </a:spcBef>
                        <a:spcAft>
                          <a:spcPts val="0"/>
                        </a:spcAft>
                      </a:pPr>
                      <a:r>
                        <a:rPr lang="en-US" sz="1800">
                          <a:effectLst/>
                        </a:rPr>
                        <a:t>Mechanization/Agric Engineering</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nSpc>
                          <a:spcPct val="107000"/>
                        </a:lnSpc>
                        <a:spcBef>
                          <a:spcPts val="0"/>
                        </a:spcBef>
                        <a:spcAft>
                          <a:spcPts val="0"/>
                        </a:spcAft>
                      </a:pPr>
                      <a:r>
                        <a:rPr lang="en-US" sz="1800">
                          <a:effectLst/>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gn="r">
                        <a:lnSpc>
                          <a:spcPct val="107000"/>
                        </a:lnSpc>
                        <a:spcBef>
                          <a:spcPts val="0"/>
                        </a:spcBef>
                        <a:spcAft>
                          <a:spcPts val="0"/>
                        </a:spcAft>
                      </a:pPr>
                      <a:r>
                        <a:rPr lang="en-US" sz="1800">
                          <a:effectLst/>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ctr"/>
                </a:tc>
                <a:tc>
                  <a:txBody>
                    <a:bodyPr/>
                    <a:lstStyle/>
                    <a:p>
                      <a:pPr marL="0" marR="0" algn="r">
                        <a:lnSpc>
                          <a:spcPct val="107000"/>
                        </a:lnSpc>
                        <a:spcBef>
                          <a:spcPts val="0"/>
                        </a:spcBef>
                        <a:spcAft>
                          <a:spcPts val="0"/>
                        </a:spcAft>
                      </a:pPr>
                      <a:r>
                        <a:rPr lang="en-US" sz="1800">
                          <a:effectLst/>
                        </a:rPr>
                        <a:t>1</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ctr"/>
                </a:tc>
                <a:tc>
                  <a:txBody>
                    <a:bodyPr/>
                    <a:lstStyle/>
                    <a:p>
                      <a:pPr marL="0" marR="0" algn="r">
                        <a:lnSpc>
                          <a:spcPct val="107000"/>
                        </a:lnSpc>
                        <a:spcBef>
                          <a:spcPts val="0"/>
                        </a:spcBef>
                        <a:spcAft>
                          <a:spcPts val="0"/>
                        </a:spcAft>
                      </a:pPr>
                      <a:r>
                        <a:rPr lang="en-US" sz="1800">
                          <a:effectLst/>
                        </a:rPr>
                        <a:t>1</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ctr"/>
                </a:tc>
                <a:tc>
                  <a:txBody>
                    <a:bodyPr/>
                    <a:lstStyle/>
                    <a:p>
                      <a:pPr marL="0" marR="0">
                        <a:lnSpc>
                          <a:spcPct val="107000"/>
                        </a:lnSpc>
                        <a:spcBef>
                          <a:spcPts val="0"/>
                        </a:spcBef>
                        <a:spcAft>
                          <a:spcPts val="0"/>
                        </a:spcAft>
                      </a:pPr>
                      <a:r>
                        <a:rPr lang="en-US" sz="1800">
                          <a:effectLst/>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gn="r">
                        <a:lnSpc>
                          <a:spcPct val="107000"/>
                        </a:lnSpc>
                        <a:spcBef>
                          <a:spcPts val="0"/>
                        </a:spcBef>
                        <a:spcAft>
                          <a:spcPts val="0"/>
                        </a:spcAft>
                      </a:pPr>
                      <a:r>
                        <a:rPr lang="en-US" sz="1800">
                          <a:effectLst/>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ctr"/>
                </a:tc>
                <a:tc>
                  <a:txBody>
                    <a:bodyPr/>
                    <a:lstStyle/>
                    <a:p>
                      <a:pPr marL="0" marR="0">
                        <a:lnSpc>
                          <a:spcPct val="107000"/>
                        </a:lnSpc>
                        <a:spcBef>
                          <a:spcPts val="0"/>
                        </a:spcBef>
                        <a:spcAft>
                          <a:spcPts val="0"/>
                        </a:spcAft>
                      </a:pPr>
                      <a:r>
                        <a:rPr lang="en-US" sz="1800">
                          <a:effectLst/>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gn="r">
                        <a:lnSpc>
                          <a:spcPct val="107000"/>
                        </a:lnSpc>
                        <a:spcBef>
                          <a:spcPts val="0"/>
                        </a:spcBef>
                        <a:spcAft>
                          <a:spcPts val="0"/>
                        </a:spcAft>
                      </a:pPr>
                      <a:r>
                        <a:rPr lang="en-US" sz="1800">
                          <a:effectLst/>
                        </a:rPr>
                        <a:t>2</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ctr"/>
                </a:tc>
                <a:extLst>
                  <a:ext uri="{0D108BD9-81ED-4DB2-BD59-A6C34878D82A}">
                    <a16:rowId xmlns:a16="http://schemas.microsoft.com/office/drawing/2014/main" val="3534125411"/>
                  </a:ext>
                </a:extLst>
              </a:tr>
              <a:tr h="317169">
                <a:tc>
                  <a:txBody>
                    <a:bodyPr/>
                    <a:lstStyle/>
                    <a:p>
                      <a:pPr marL="0" marR="0">
                        <a:lnSpc>
                          <a:spcPct val="107000"/>
                        </a:lnSpc>
                        <a:spcBef>
                          <a:spcPts val="0"/>
                        </a:spcBef>
                        <a:spcAft>
                          <a:spcPts val="0"/>
                        </a:spcAft>
                      </a:pPr>
                      <a:r>
                        <a:rPr lang="en-US" sz="1800">
                          <a:effectLst/>
                        </a:rPr>
                        <a:t>Horticulture</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nSpc>
                          <a:spcPct val="107000"/>
                        </a:lnSpc>
                        <a:spcBef>
                          <a:spcPts val="0"/>
                        </a:spcBef>
                        <a:spcAft>
                          <a:spcPts val="0"/>
                        </a:spcAft>
                      </a:pPr>
                      <a:r>
                        <a:rPr lang="en-US" sz="1800">
                          <a:effectLst/>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gn="r">
                        <a:lnSpc>
                          <a:spcPct val="107000"/>
                        </a:lnSpc>
                        <a:spcBef>
                          <a:spcPts val="0"/>
                        </a:spcBef>
                        <a:spcAft>
                          <a:spcPts val="0"/>
                        </a:spcAft>
                      </a:pPr>
                      <a:r>
                        <a:rPr lang="en-US" sz="1800">
                          <a:effectLst/>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ctr"/>
                </a:tc>
                <a:tc>
                  <a:txBody>
                    <a:bodyPr/>
                    <a:lstStyle/>
                    <a:p>
                      <a:pPr marL="0" marR="0" algn="r">
                        <a:lnSpc>
                          <a:spcPct val="107000"/>
                        </a:lnSpc>
                        <a:spcBef>
                          <a:spcPts val="0"/>
                        </a:spcBef>
                        <a:spcAft>
                          <a:spcPts val="0"/>
                        </a:spcAft>
                      </a:pPr>
                      <a:r>
                        <a:rPr lang="en-US" sz="1800">
                          <a:effectLst/>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ctr"/>
                </a:tc>
                <a:tc>
                  <a:txBody>
                    <a:bodyPr/>
                    <a:lstStyle/>
                    <a:p>
                      <a:pPr marL="0" marR="0" algn="r">
                        <a:lnSpc>
                          <a:spcPct val="107000"/>
                        </a:lnSpc>
                        <a:spcBef>
                          <a:spcPts val="0"/>
                        </a:spcBef>
                        <a:spcAft>
                          <a:spcPts val="0"/>
                        </a:spcAft>
                      </a:pPr>
                      <a:r>
                        <a:rPr lang="en-US" sz="1800">
                          <a:effectLst/>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ctr"/>
                </a:tc>
                <a:tc>
                  <a:txBody>
                    <a:bodyPr/>
                    <a:lstStyle/>
                    <a:p>
                      <a:pPr marL="0" marR="0">
                        <a:lnSpc>
                          <a:spcPct val="107000"/>
                        </a:lnSpc>
                        <a:spcBef>
                          <a:spcPts val="0"/>
                        </a:spcBef>
                        <a:spcAft>
                          <a:spcPts val="0"/>
                        </a:spcAft>
                      </a:pPr>
                      <a:r>
                        <a:rPr lang="en-US" sz="1800">
                          <a:effectLst/>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gn="r">
                        <a:lnSpc>
                          <a:spcPct val="107000"/>
                        </a:lnSpc>
                        <a:spcBef>
                          <a:spcPts val="0"/>
                        </a:spcBef>
                        <a:spcAft>
                          <a:spcPts val="0"/>
                        </a:spcAft>
                      </a:pPr>
                      <a:r>
                        <a:rPr lang="en-US" sz="1800">
                          <a:effectLst/>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ctr"/>
                </a:tc>
                <a:tc>
                  <a:txBody>
                    <a:bodyPr/>
                    <a:lstStyle/>
                    <a:p>
                      <a:pPr marL="0" marR="0" algn="r">
                        <a:lnSpc>
                          <a:spcPct val="107000"/>
                        </a:lnSpc>
                        <a:spcBef>
                          <a:spcPts val="0"/>
                        </a:spcBef>
                        <a:spcAft>
                          <a:spcPts val="0"/>
                        </a:spcAft>
                      </a:pPr>
                      <a:r>
                        <a:rPr lang="en-US" sz="1800">
                          <a:effectLst/>
                        </a:rPr>
                        <a:t>1</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gn="r">
                        <a:lnSpc>
                          <a:spcPct val="107000"/>
                        </a:lnSpc>
                        <a:spcBef>
                          <a:spcPts val="0"/>
                        </a:spcBef>
                        <a:spcAft>
                          <a:spcPts val="0"/>
                        </a:spcAft>
                      </a:pPr>
                      <a:r>
                        <a:rPr lang="en-US" sz="1800">
                          <a:effectLst/>
                        </a:rPr>
                        <a:t>1</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ctr"/>
                </a:tc>
                <a:extLst>
                  <a:ext uri="{0D108BD9-81ED-4DB2-BD59-A6C34878D82A}">
                    <a16:rowId xmlns:a16="http://schemas.microsoft.com/office/drawing/2014/main" val="3521777872"/>
                  </a:ext>
                </a:extLst>
              </a:tr>
              <a:tr h="317169">
                <a:tc>
                  <a:txBody>
                    <a:bodyPr/>
                    <a:lstStyle/>
                    <a:p>
                      <a:pPr marL="0" marR="0">
                        <a:lnSpc>
                          <a:spcPct val="107000"/>
                        </a:lnSpc>
                        <a:spcBef>
                          <a:spcPts val="0"/>
                        </a:spcBef>
                        <a:spcAft>
                          <a:spcPts val="0"/>
                        </a:spcAft>
                      </a:pPr>
                      <a:r>
                        <a:rPr lang="en-US" sz="1800">
                          <a:effectLst/>
                        </a:rPr>
                        <a:t>Weed Science</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nSpc>
                          <a:spcPct val="107000"/>
                        </a:lnSpc>
                        <a:spcBef>
                          <a:spcPts val="0"/>
                        </a:spcBef>
                        <a:spcAft>
                          <a:spcPts val="0"/>
                        </a:spcAft>
                      </a:pPr>
                      <a:r>
                        <a:rPr lang="en-US" sz="1800">
                          <a:effectLst/>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gn="r">
                        <a:lnSpc>
                          <a:spcPct val="107000"/>
                        </a:lnSpc>
                        <a:spcBef>
                          <a:spcPts val="0"/>
                        </a:spcBef>
                        <a:spcAft>
                          <a:spcPts val="0"/>
                        </a:spcAft>
                      </a:pPr>
                      <a:r>
                        <a:rPr lang="en-US" sz="1800">
                          <a:effectLst/>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ctr"/>
                </a:tc>
                <a:tc>
                  <a:txBody>
                    <a:bodyPr/>
                    <a:lstStyle/>
                    <a:p>
                      <a:pPr marL="0" marR="0" algn="r">
                        <a:lnSpc>
                          <a:spcPct val="107000"/>
                        </a:lnSpc>
                        <a:spcBef>
                          <a:spcPts val="0"/>
                        </a:spcBef>
                        <a:spcAft>
                          <a:spcPts val="0"/>
                        </a:spcAft>
                      </a:pPr>
                      <a:r>
                        <a:rPr lang="en-US" sz="1800">
                          <a:effectLst/>
                        </a:rPr>
                        <a:t>1</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ctr"/>
                </a:tc>
                <a:tc>
                  <a:txBody>
                    <a:bodyPr/>
                    <a:lstStyle/>
                    <a:p>
                      <a:pPr marL="0" marR="0">
                        <a:lnSpc>
                          <a:spcPct val="107000"/>
                        </a:lnSpc>
                        <a:spcBef>
                          <a:spcPts val="0"/>
                        </a:spcBef>
                        <a:spcAft>
                          <a:spcPts val="0"/>
                        </a:spcAft>
                      </a:pPr>
                      <a:r>
                        <a:rPr lang="en-US" sz="1800">
                          <a:effectLst/>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ctr"/>
                </a:tc>
                <a:tc>
                  <a:txBody>
                    <a:bodyPr/>
                    <a:lstStyle/>
                    <a:p>
                      <a:pPr marL="0" marR="0">
                        <a:lnSpc>
                          <a:spcPct val="107000"/>
                        </a:lnSpc>
                        <a:spcBef>
                          <a:spcPts val="0"/>
                        </a:spcBef>
                        <a:spcAft>
                          <a:spcPts val="0"/>
                        </a:spcAft>
                      </a:pPr>
                      <a:r>
                        <a:rPr lang="en-US" sz="1800">
                          <a:effectLst/>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gn="r">
                        <a:lnSpc>
                          <a:spcPct val="107000"/>
                        </a:lnSpc>
                        <a:spcBef>
                          <a:spcPts val="0"/>
                        </a:spcBef>
                        <a:spcAft>
                          <a:spcPts val="0"/>
                        </a:spcAft>
                      </a:pPr>
                      <a:r>
                        <a:rPr lang="en-US" sz="1800">
                          <a:effectLst/>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ctr"/>
                </a:tc>
                <a:tc>
                  <a:txBody>
                    <a:bodyPr/>
                    <a:lstStyle/>
                    <a:p>
                      <a:pPr marL="0" marR="0">
                        <a:lnSpc>
                          <a:spcPct val="107000"/>
                        </a:lnSpc>
                        <a:spcBef>
                          <a:spcPts val="0"/>
                        </a:spcBef>
                        <a:spcAft>
                          <a:spcPts val="0"/>
                        </a:spcAft>
                      </a:pPr>
                      <a:r>
                        <a:rPr lang="en-US" sz="1800">
                          <a:effectLst/>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gn="r">
                        <a:lnSpc>
                          <a:spcPct val="107000"/>
                        </a:lnSpc>
                        <a:spcBef>
                          <a:spcPts val="0"/>
                        </a:spcBef>
                        <a:spcAft>
                          <a:spcPts val="0"/>
                        </a:spcAft>
                      </a:pPr>
                      <a:r>
                        <a:rPr lang="en-US" sz="1800">
                          <a:effectLst/>
                        </a:rPr>
                        <a:t>1</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ctr"/>
                </a:tc>
                <a:extLst>
                  <a:ext uri="{0D108BD9-81ED-4DB2-BD59-A6C34878D82A}">
                    <a16:rowId xmlns:a16="http://schemas.microsoft.com/office/drawing/2014/main" val="1412980391"/>
                  </a:ext>
                </a:extLst>
              </a:tr>
              <a:tr h="317169">
                <a:tc>
                  <a:txBody>
                    <a:bodyPr/>
                    <a:lstStyle/>
                    <a:p>
                      <a:pPr marL="0" marR="0">
                        <a:lnSpc>
                          <a:spcPct val="107000"/>
                        </a:lnSpc>
                        <a:spcBef>
                          <a:spcPts val="0"/>
                        </a:spcBef>
                        <a:spcAft>
                          <a:spcPts val="0"/>
                        </a:spcAft>
                      </a:pPr>
                      <a:r>
                        <a:rPr lang="en-US" sz="1800">
                          <a:effectLst/>
                        </a:rPr>
                        <a:t>Tissue Culture</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nSpc>
                          <a:spcPct val="107000"/>
                        </a:lnSpc>
                        <a:spcBef>
                          <a:spcPts val="0"/>
                        </a:spcBef>
                        <a:spcAft>
                          <a:spcPts val="0"/>
                        </a:spcAft>
                      </a:pPr>
                      <a:r>
                        <a:rPr lang="en-US" sz="1800">
                          <a:effectLst/>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gn="r">
                        <a:lnSpc>
                          <a:spcPct val="107000"/>
                        </a:lnSpc>
                        <a:spcBef>
                          <a:spcPts val="0"/>
                        </a:spcBef>
                        <a:spcAft>
                          <a:spcPts val="0"/>
                        </a:spcAft>
                      </a:pPr>
                      <a:r>
                        <a:rPr lang="en-US" sz="1800">
                          <a:effectLst/>
                        </a:rPr>
                        <a:t>1</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ctr"/>
                </a:tc>
                <a:tc>
                  <a:txBody>
                    <a:bodyPr/>
                    <a:lstStyle/>
                    <a:p>
                      <a:pPr marL="0" marR="0" algn="r">
                        <a:lnSpc>
                          <a:spcPct val="107000"/>
                        </a:lnSpc>
                        <a:spcBef>
                          <a:spcPts val="0"/>
                        </a:spcBef>
                        <a:spcAft>
                          <a:spcPts val="0"/>
                        </a:spcAft>
                      </a:pPr>
                      <a:r>
                        <a:rPr lang="en-US" sz="1800">
                          <a:effectLst/>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ctr"/>
                </a:tc>
                <a:tc>
                  <a:txBody>
                    <a:bodyPr/>
                    <a:lstStyle/>
                    <a:p>
                      <a:pPr marL="0" marR="0">
                        <a:lnSpc>
                          <a:spcPct val="107000"/>
                        </a:lnSpc>
                        <a:spcBef>
                          <a:spcPts val="0"/>
                        </a:spcBef>
                        <a:spcAft>
                          <a:spcPts val="0"/>
                        </a:spcAft>
                      </a:pPr>
                      <a:r>
                        <a:rPr lang="en-US" sz="1800">
                          <a:effectLst/>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ctr"/>
                </a:tc>
                <a:tc>
                  <a:txBody>
                    <a:bodyPr/>
                    <a:lstStyle/>
                    <a:p>
                      <a:pPr marL="0" marR="0">
                        <a:lnSpc>
                          <a:spcPct val="107000"/>
                        </a:lnSpc>
                        <a:spcBef>
                          <a:spcPts val="0"/>
                        </a:spcBef>
                        <a:spcAft>
                          <a:spcPts val="0"/>
                        </a:spcAft>
                      </a:pPr>
                      <a:r>
                        <a:rPr lang="en-US" sz="1800">
                          <a:effectLst/>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gn="r">
                        <a:lnSpc>
                          <a:spcPct val="107000"/>
                        </a:lnSpc>
                        <a:spcBef>
                          <a:spcPts val="0"/>
                        </a:spcBef>
                        <a:spcAft>
                          <a:spcPts val="0"/>
                        </a:spcAft>
                      </a:pPr>
                      <a:r>
                        <a:rPr lang="en-US" sz="1800">
                          <a:effectLst/>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ctr"/>
                </a:tc>
                <a:tc>
                  <a:txBody>
                    <a:bodyPr/>
                    <a:lstStyle/>
                    <a:p>
                      <a:pPr marL="0" marR="0">
                        <a:lnSpc>
                          <a:spcPct val="107000"/>
                        </a:lnSpc>
                        <a:spcBef>
                          <a:spcPts val="0"/>
                        </a:spcBef>
                        <a:spcAft>
                          <a:spcPts val="0"/>
                        </a:spcAft>
                      </a:pPr>
                      <a:r>
                        <a:rPr lang="en-US" sz="1800">
                          <a:effectLst/>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gn="r">
                        <a:lnSpc>
                          <a:spcPct val="107000"/>
                        </a:lnSpc>
                        <a:spcBef>
                          <a:spcPts val="0"/>
                        </a:spcBef>
                        <a:spcAft>
                          <a:spcPts val="0"/>
                        </a:spcAft>
                      </a:pPr>
                      <a:r>
                        <a:rPr lang="en-US" sz="1800">
                          <a:effectLst/>
                        </a:rPr>
                        <a:t>1</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ctr"/>
                </a:tc>
                <a:extLst>
                  <a:ext uri="{0D108BD9-81ED-4DB2-BD59-A6C34878D82A}">
                    <a16:rowId xmlns:a16="http://schemas.microsoft.com/office/drawing/2014/main" val="2092395062"/>
                  </a:ext>
                </a:extLst>
              </a:tr>
              <a:tr h="317169">
                <a:tc>
                  <a:txBody>
                    <a:bodyPr/>
                    <a:lstStyle/>
                    <a:p>
                      <a:pPr marL="0" marR="0">
                        <a:lnSpc>
                          <a:spcPct val="107000"/>
                        </a:lnSpc>
                        <a:spcBef>
                          <a:spcPts val="0"/>
                        </a:spcBef>
                        <a:spcAft>
                          <a:spcPts val="0"/>
                        </a:spcAft>
                      </a:pPr>
                      <a:r>
                        <a:rPr lang="en-US" sz="1800">
                          <a:effectLst/>
                        </a:rPr>
                        <a:t>Seed System</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nSpc>
                          <a:spcPct val="107000"/>
                        </a:lnSpc>
                        <a:spcBef>
                          <a:spcPts val="0"/>
                        </a:spcBef>
                        <a:spcAft>
                          <a:spcPts val="0"/>
                        </a:spcAft>
                      </a:pPr>
                      <a:r>
                        <a:rPr lang="en-US" sz="1800">
                          <a:effectLst/>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gn="r">
                        <a:lnSpc>
                          <a:spcPct val="107000"/>
                        </a:lnSpc>
                        <a:spcBef>
                          <a:spcPts val="0"/>
                        </a:spcBef>
                        <a:spcAft>
                          <a:spcPts val="0"/>
                        </a:spcAft>
                      </a:pPr>
                      <a:r>
                        <a:rPr lang="en-US" sz="1800">
                          <a:effectLst/>
                        </a:rPr>
                        <a:t>1</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ctr"/>
                </a:tc>
                <a:tc>
                  <a:txBody>
                    <a:bodyPr/>
                    <a:lstStyle/>
                    <a:p>
                      <a:pPr marL="0" marR="0" algn="r">
                        <a:lnSpc>
                          <a:spcPct val="107000"/>
                        </a:lnSpc>
                        <a:spcBef>
                          <a:spcPts val="0"/>
                        </a:spcBef>
                        <a:spcAft>
                          <a:spcPts val="0"/>
                        </a:spcAft>
                      </a:pPr>
                      <a:r>
                        <a:rPr lang="en-US" sz="1800">
                          <a:effectLst/>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ctr"/>
                </a:tc>
                <a:tc>
                  <a:txBody>
                    <a:bodyPr/>
                    <a:lstStyle/>
                    <a:p>
                      <a:pPr marL="0" marR="0">
                        <a:lnSpc>
                          <a:spcPct val="107000"/>
                        </a:lnSpc>
                        <a:spcBef>
                          <a:spcPts val="0"/>
                        </a:spcBef>
                        <a:spcAft>
                          <a:spcPts val="0"/>
                        </a:spcAft>
                      </a:pPr>
                      <a:r>
                        <a:rPr lang="en-US" sz="1800">
                          <a:effectLst/>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ctr"/>
                </a:tc>
                <a:tc>
                  <a:txBody>
                    <a:bodyPr/>
                    <a:lstStyle/>
                    <a:p>
                      <a:pPr marL="0" marR="0">
                        <a:lnSpc>
                          <a:spcPct val="107000"/>
                        </a:lnSpc>
                        <a:spcBef>
                          <a:spcPts val="0"/>
                        </a:spcBef>
                        <a:spcAft>
                          <a:spcPts val="0"/>
                        </a:spcAft>
                      </a:pPr>
                      <a:r>
                        <a:rPr lang="en-US" sz="1800">
                          <a:effectLst/>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nSpc>
                          <a:spcPct val="107000"/>
                        </a:lnSpc>
                        <a:spcBef>
                          <a:spcPts val="0"/>
                        </a:spcBef>
                        <a:spcAft>
                          <a:spcPts val="0"/>
                        </a:spcAft>
                      </a:pPr>
                      <a:r>
                        <a:rPr lang="en-US" sz="1800">
                          <a:effectLst/>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nSpc>
                          <a:spcPct val="107000"/>
                        </a:lnSpc>
                        <a:spcBef>
                          <a:spcPts val="0"/>
                        </a:spcBef>
                        <a:spcAft>
                          <a:spcPts val="0"/>
                        </a:spcAft>
                      </a:pPr>
                      <a:r>
                        <a:rPr lang="en-US" sz="1800">
                          <a:effectLst/>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gn="r">
                        <a:lnSpc>
                          <a:spcPct val="107000"/>
                        </a:lnSpc>
                        <a:spcBef>
                          <a:spcPts val="0"/>
                        </a:spcBef>
                        <a:spcAft>
                          <a:spcPts val="0"/>
                        </a:spcAft>
                      </a:pPr>
                      <a:r>
                        <a:rPr lang="en-US" sz="1800">
                          <a:effectLst/>
                        </a:rPr>
                        <a:t>1</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ctr"/>
                </a:tc>
                <a:extLst>
                  <a:ext uri="{0D108BD9-81ED-4DB2-BD59-A6C34878D82A}">
                    <a16:rowId xmlns:a16="http://schemas.microsoft.com/office/drawing/2014/main" val="2477650437"/>
                  </a:ext>
                </a:extLst>
              </a:tr>
              <a:tr h="317169">
                <a:tc>
                  <a:txBody>
                    <a:bodyPr/>
                    <a:lstStyle/>
                    <a:p>
                      <a:pPr marL="0" marR="0">
                        <a:lnSpc>
                          <a:spcPct val="107000"/>
                        </a:lnSpc>
                        <a:spcBef>
                          <a:spcPts val="0"/>
                        </a:spcBef>
                        <a:spcAft>
                          <a:spcPts val="0"/>
                        </a:spcAft>
                      </a:pPr>
                      <a:r>
                        <a:rPr lang="en-US" sz="1800">
                          <a:effectLst/>
                        </a:rPr>
                        <a:t>Plant Pathology</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nSpc>
                          <a:spcPct val="107000"/>
                        </a:lnSpc>
                        <a:spcBef>
                          <a:spcPts val="0"/>
                        </a:spcBef>
                        <a:spcAft>
                          <a:spcPts val="0"/>
                        </a:spcAft>
                      </a:pPr>
                      <a:r>
                        <a:rPr lang="en-US" sz="1800">
                          <a:effectLst/>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gn="r">
                        <a:lnSpc>
                          <a:spcPct val="107000"/>
                        </a:lnSpc>
                        <a:spcBef>
                          <a:spcPts val="0"/>
                        </a:spcBef>
                        <a:spcAft>
                          <a:spcPts val="0"/>
                        </a:spcAft>
                      </a:pPr>
                      <a:r>
                        <a:rPr lang="en-US" sz="1800">
                          <a:effectLst/>
                        </a:rPr>
                        <a:t>2</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ctr"/>
                </a:tc>
                <a:tc>
                  <a:txBody>
                    <a:bodyPr/>
                    <a:lstStyle/>
                    <a:p>
                      <a:pPr marL="0" marR="0" algn="r">
                        <a:lnSpc>
                          <a:spcPct val="107000"/>
                        </a:lnSpc>
                        <a:spcBef>
                          <a:spcPts val="0"/>
                        </a:spcBef>
                        <a:spcAft>
                          <a:spcPts val="0"/>
                        </a:spcAft>
                      </a:pPr>
                      <a:r>
                        <a:rPr lang="en-US" sz="1800">
                          <a:effectLst/>
                        </a:rPr>
                        <a:t>1</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ctr"/>
                </a:tc>
                <a:tc>
                  <a:txBody>
                    <a:bodyPr/>
                    <a:lstStyle/>
                    <a:p>
                      <a:pPr marL="0" marR="0">
                        <a:lnSpc>
                          <a:spcPct val="107000"/>
                        </a:lnSpc>
                        <a:spcBef>
                          <a:spcPts val="0"/>
                        </a:spcBef>
                        <a:spcAft>
                          <a:spcPts val="0"/>
                        </a:spcAft>
                      </a:pPr>
                      <a:r>
                        <a:rPr lang="en-US" sz="1800">
                          <a:effectLst/>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nSpc>
                          <a:spcPct val="107000"/>
                        </a:lnSpc>
                        <a:spcBef>
                          <a:spcPts val="0"/>
                        </a:spcBef>
                        <a:spcAft>
                          <a:spcPts val="0"/>
                        </a:spcAft>
                      </a:pPr>
                      <a:r>
                        <a:rPr lang="en-US" sz="1800">
                          <a:effectLst/>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gn="r">
                        <a:lnSpc>
                          <a:spcPct val="107000"/>
                        </a:lnSpc>
                        <a:spcBef>
                          <a:spcPts val="0"/>
                        </a:spcBef>
                        <a:spcAft>
                          <a:spcPts val="0"/>
                        </a:spcAft>
                      </a:pPr>
                      <a:r>
                        <a:rPr lang="en-US" sz="1800">
                          <a:effectLst/>
                        </a:rPr>
                        <a:t>1</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nSpc>
                          <a:spcPct val="107000"/>
                        </a:lnSpc>
                        <a:spcBef>
                          <a:spcPts val="0"/>
                        </a:spcBef>
                        <a:spcAft>
                          <a:spcPts val="0"/>
                        </a:spcAft>
                      </a:pPr>
                      <a:r>
                        <a:rPr lang="en-US" sz="1800">
                          <a:effectLst/>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gn="r">
                        <a:lnSpc>
                          <a:spcPct val="107000"/>
                        </a:lnSpc>
                        <a:spcBef>
                          <a:spcPts val="0"/>
                        </a:spcBef>
                        <a:spcAft>
                          <a:spcPts val="0"/>
                        </a:spcAft>
                      </a:pPr>
                      <a:r>
                        <a:rPr lang="en-US" sz="1800">
                          <a:effectLst/>
                        </a:rPr>
                        <a:t>4</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ctr"/>
                </a:tc>
                <a:extLst>
                  <a:ext uri="{0D108BD9-81ED-4DB2-BD59-A6C34878D82A}">
                    <a16:rowId xmlns:a16="http://schemas.microsoft.com/office/drawing/2014/main" val="2817406862"/>
                  </a:ext>
                </a:extLst>
              </a:tr>
              <a:tr h="317169">
                <a:tc>
                  <a:txBody>
                    <a:bodyPr/>
                    <a:lstStyle/>
                    <a:p>
                      <a:pPr marL="0" marR="0">
                        <a:lnSpc>
                          <a:spcPct val="107000"/>
                        </a:lnSpc>
                        <a:spcBef>
                          <a:spcPts val="0"/>
                        </a:spcBef>
                        <a:spcAft>
                          <a:spcPts val="0"/>
                        </a:spcAft>
                      </a:pPr>
                      <a:r>
                        <a:rPr lang="en-US" sz="1800" dirty="0">
                          <a:effectLst/>
                        </a:rPr>
                        <a:t>Entomology</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nSpc>
                          <a:spcPct val="107000"/>
                        </a:lnSpc>
                        <a:spcBef>
                          <a:spcPts val="0"/>
                        </a:spcBef>
                        <a:spcAft>
                          <a:spcPts val="0"/>
                        </a:spcAft>
                      </a:pPr>
                      <a:r>
                        <a:rPr lang="en-US" sz="1800" dirty="0">
                          <a:effectLst/>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gn="r">
                        <a:lnSpc>
                          <a:spcPct val="107000"/>
                        </a:lnSpc>
                        <a:spcBef>
                          <a:spcPts val="0"/>
                        </a:spcBef>
                        <a:spcAft>
                          <a:spcPts val="0"/>
                        </a:spcAft>
                      </a:pPr>
                      <a:r>
                        <a:rPr lang="en-US" sz="1800" dirty="0">
                          <a:effectLst/>
                        </a:rPr>
                        <a:t>1</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ctr"/>
                </a:tc>
                <a:tc>
                  <a:txBody>
                    <a:bodyPr/>
                    <a:lstStyle/>
                    <a:p>
                      <a:pPr marL="0" marR="0" algn="r">
                        <a:lnSpc>
                          <a:spcPct val="107000"/>
                        </a:lnSpc>
                        <a:spcBef>
                          <a:spcPts val="0"/>
                        </a:spcBef>
                        <a:spcAft>
                          <a:spcPts val="0"/>
                        </a:spcAft>
                      </a:pPr>
                      <a:r>
                        <a:rPr lang="en-US" sz="1800" dirty="0">
                          <a:effectLst/>
                        </a:rPr>
                        <a:t>1</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ctr"/>
                </a:tc>
                <a:tc>
                  <a:txBody>
                    <a:bodyPr/>
                    <a:lstStyle/>
                    <a:p>
                      <a:pPr marL="0" marR="0" algn="r">
                        <a:lnSpc>
                          <a:spcPct val="107000"/>
                        </a:lnSpc>
                        <a:spcBef>
                          <a:spcPts val="0"/>
                        </a:spcBef>
                        <a:spcAft>
                          <a:spcPts val="0"/>
                        </a:spcAft>
                      </a:pPr>
                      <a:r>
                        <a:rPr lang="en-US" sz="1800" dirty="0">
                          <a:effectLst/>
                        </a:rPr>
                        <a:t>1</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nSpc>
                          <a:spcPct val="107000"/>
                        </a:lnSpc>
                        <a:spcBef>
                          <a:spcPts val="0"/>
                        </a:spcBef>
                        <a:spcAft>
                          <a:spcPts val="0"/>
                        </a:spcAft>
                      </a:pPr>
                      <a:r>
                        <a:rPr lang="en-US" sz="1800" dirty="0">
                          <a:effectLst/>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nSpc>
                          <a:spcPct val="107000"/>
                        </a:lnSpc>
                        <a:spcBef>
                          <a:spcPts val="0"/>
                        </a:spcBef>
                        <a:spcAft>
                          <a:spcPts val="0"/>
                        </a:spcAft>
                      </a:pPr>
                      <a:r>
                        <a:rPr lang="en-US" sz="1800" dirty="0">
                          <a:effectLst/>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nSpc>
                          <a:spcPct val="107000"/>
                        </a:lnSpc>
                        <a:spcBef>
                          <a:spcPts val="0"/>
                        </a:spcBef>
                        <a:spcAft>
                          <a:spcPts val="0"/>
                        </a:spcAft>
                      </a:pPr>
                      <a:r>
                        <a:rPr lang="en-US" sz="1800" dirty="0">
                          <a:effectLst/>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gn="r">
                        <a:lnSpc>
                          <a:spcPct val="107000"/>
                        </a:lnSpc>
                        <a:spcBef>
                          <a:spcPts val="0"/>
                        </a:spcBef>
                        <a:spcAft>
                          <a:spcPts val="0"/>
                        </a:spcAft>
                      </a:pPr>
                      <a:r>
                        <a:rPr lang="en-US" sz="1800" dirty="0">
                          <a:effectLst/>
                        </a:rPr>
                        <a:t>3</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ctr"/>
                </a:tc>
                <a:extLst>
                  <a:ext uri="{0D108BD9-81ED-4DB2-BD59-A6C34878D82A}">
                    <a16:rowId xmlns:a16="http://schemas.microsoft.com/office/drawing/2014/main" val="2286763150"/>
                  </a:ext>
                </a:extLst>
              </a:tr>
            </a:tbl>
          </a:graphicData>
        </a:graphic>
      </p:graphicFrame>
    </p:spTree>
    <p:extLst>
      <p:ext uri="{BB962C8B-B14F-4D97-AF65-F5344CB8AC3E}">
        <p14:creationId xmlns:p14="http://schemas.microsoft.com/office/powerpoint/2010/main" val="2661559821"/>
      </p:ext>
    </p:extLst>
  </p:cSld>
  <p:clrMapOvr>
    <a:masterClrMapping/>
  </p:clrMapOvr>
  <p:transition spd="slow">
    <p:push dir="u"/>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6EE5AF44-94C5-41D6-8CAB-533742F31A24}"/>
              </a:ext>
            </a:extLst>
          </p:cNvPr>
          <p:cNvGraphicFramePr>
            <a:graphicFrameLocks noGrp="1"/>
          </p:cNvGraphicFramePr>
          <p:nvPr>
            <p:extLst>
              <p:ext uri="{D42A27DB-BD31-4B8C-83A1-F6EECF244321}">
                <p14:modId xmlns:p14="http://schemas.microsoft.com/office/powerpoint/2010/main" val="546701556"/>
              </p:ext>
            </p:extLst>
          </p:nvPr>
        </p:nvGraphicFramePr>
        <p:xfrm>
          <a:off x="838200" y="2441208"/>
          <a:ext cx="11223058" cy="510223"/>
        </p:xfrm>
        <a:graphic>
          <a:graphicData uri="http://schemas.openxmlformats.org/drawingml/2006/table">
            <a:tbl>
              <a:tblPr firstRow="1" firstCol="1" bandRow="1">
                <a:tableStyleId>{5C22544A-7EE6-4342-B048-85BDC9FD1C3A}</a:tableStyleId>
              </a:tblPr>
              <a:tblGrid>
                <a:gridCol w="2778702">
                  <a:extLst>
                    <a:ext uri="{9D8B030D-6E8A-4147-A177-3AD203B41FA5}">
                      <a16:colId xmlns:a16="http://schemas.microsoft.com/office/drawing/2014/main" val="3087406140"/>
                    </a:ext>
                  </a:extLst>
                </a:gridCol>
                <a:gridCol w="905917">
                  <a:extLst>
                    <a:ext uri="{9D8B030D-6E8A-4147-A177-3AD203B41FA5}">
                      <a16:colId xmlns:a16="http://schemas.microsoft.com/office/drawing/2014/main" val="1820511610"/>
                    </a:ext>
                  </a:extLst>
                </a:gridCol>
                <a:gridCol w="905917">
                  <a:extLst>
                    <a:ext uri="{9D8B030D-6E8A-4147-A177-3AD203B41FA5}">
                      <a16:colId xmlns:a16="http://schemas.microsoft.com/office/drawing/2014/main" val="2189785447"/>
                    </a:ext>
                  </a:extLst>
                </a:gridCol>
                <a:gridCol w="1036233">
                  <a:extLst>
                    <a:ext uri="{9D8B030D-6E8A-4147-A177-3AD203B41FA5}">
                      <a16:colId xmlns:a16="http://schemas.microsoft.com/office/drawing/2014/main" val="1885779165"/>
                    </a:ext>
                  </a:extLst>
                </a:gridCol>
                <a:gridCol w="905917">
                  <a:extLst>
                    <a:ext uri="{9D8B030D-6E8A-4147-A177-3AD203B41FA5}">
                      <a16:colId xmlns:a16="http://schemas.microsoft.com/office/drawing/2014/main" val="1629473237"/>
                    </a:ext>
                  </a:extLst>
                </a:gridCol>
                <a:gridCol w="1267441">
                  <a:extLst>
                    <a:ext uri="{9D8B030D-6E8A-4147-A177-3AD203B41FA5}">
                      <a16:colId xmlns:a16="http://schemas.microsoft.com/office/drawing/2014/main" val="1694055299"/>
                    </a:ext>
                  </a:extLst>
                </a:gridCol>
                <a:gridCol w="1178112">
                  <a:extLst>
                    <a:ext uri="{9D8B030D-6E8A-4147-A177-3AD203B41FA5}">
                      <a16:colId xmlns:a16="http://schemas.microsoft.com/office/drawing/2014/main" val="4192870650"/>
                    </a:ext>
                  </a:extLst>
                </a:gridCol>
                <a:gridCol w="1062507">
                  <a:extLst>
                    <a:ext uri="{9D8B030D-6E8A-4147-A177-3AD203B41FA5}">
                      <a16:colId xmlns:a16="http://schemas.microsoft.com/office/drawing/2014/main" val="3449773768"/>
                    </a:ext>
                  </a:extLst>
                </a:gridCol>
                <a:gridCol w="1182312">
                  <a:extLst>
                    <a:ext uri="{9D8B030D-6E8A-4147-A177-3AD203B41FA5}">
                      <a16:colId xmlns:a16="http://schemas.microsoft.com/office/drawing/2014/main" val="1449984668"/>
                    </a:ext>
                  </a:extLst>
                </a:gridCol>
              </a:tblGrid>
              <a:tr h="338307">
                <a:tc>
                  <a:txBody>
                    <a:bodyPr/>
                    <a:lstStyle/>
                    <a:p>
                      <a:pPr marL="0" marR="0">
                        <a:lnSpc>
                          <a:spcPct val="107000"/>
                        </a:lnSpc>
                        <a:spcBef>
                          <a:spcPts val="0"/>
                        </a:spcBef>
                        <a:spcAft>
                          <a:spcPts val="0"/>
                        </a:spcAft>
                      </a:pPr>
                      <a:r>
                        <a:rPr lang="en-US" sz="1600" dirty="0">
                          <a:effectLst/>
                        </a:rPr>
                        <a:t>Discipline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nSpc>
                          <a:spcPct val="107000"/>
                        </a:lnSpc>
                        <a:spcBef>
                          <a:spcPts val="0"/>
                        </a:spcBef>
                        <a:spcAft>
                          <a:spcPts val="0"/>
                        </a:spcAft>
                      </a:pPr>
                      <a:r>
                        <a:rPr lang="en-US" sz="1600">
                          <a:effectLst/>
                        </a:rPr>
                        <a:t>HQ</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nSpc>
                          <a:spcPct val="107000"/>
                        </a:lnSpc>
                        <a:spcBef>
                          <a:spcPts val="0"/>
                        </a:spcBef>
                        <a:spcAft>
                          <a:spcPts val="0"/>
                        </a:spcAft>
                      </a:pPr>
                      <a:r>
                        <a:rPr lang="en-US" sz="1600">
                          <a:effectLst/>
                        </a:rPr>
                        <a:t>NARC</a:t>
                      </a:r>
                    </a:p>
                    <a:p>
                      <a:pPr marL="0" marR="0">
                        <a:lnSpc>
                          <a:spcPct val="107000"/>
                        </a:lnSpc>
                        <a:spcBef>
                          <a:spcPts val="0"/>
                        </a:spcBef>
                        <a:spcAft>
                          <a:spcPts val="0"/>
                        </a:spcAft>
                      </a:pPr>
                      <a:r>
                        <a:rPr lang="en-US" sz="1600">
                          <a:effectLst/>
                        </a:rPr>
                        <a:t>Njala</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nSpc>
                          <a:spcPct val="107000"/>
                        </a:lnSpc>
                        <a:spcBef>
                          <a:spcPts val="0"/>
                        </a:spcBef>
                        <a:spcAft>
                          <a:spcPts val="0"/>
                        </a:spcAft>
                      </a:pPr>
                      <a:r>
                        <a:rPr lang="en-US" sz="1600">
                          <a:effectLst/>
                        </a:rPr>
                        <a:t>RARC</a:t>
                      </a:r>
                    </a:p>
                    <a:p>
                      <a:pPr marL="0" marR="0">
                        <a:lnSpc>
                          <a:spcPct val="107000"/>
                        </a:lnSpc>
                        <a:spcBef>
                          <a:spcPts val="0"/>
                        </a:spcBef>
                        <a:spcAft>
                          <a:spcPts val="0"/>
                        </a:spcAft>
                      </a:pPr>
                      <a:r>
                        <a:rPr lang="en-US" sz="1600">
                          <a:effectLst/>
                        </a:rPr>
                        <a:t>Rokupr</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nSpc>
                          <a:spcPct val="107000"/>
                        </a:lnSpc>
                        <a:spcBef>
                          <a:spcPts val="0"/>
                        </a:spcBef>
                        <a:spcAft>
                          <a:spcPts val="0"/>
                        </a:spcAft>
                      </a:pPr>
                      <a:r>
                        <a:rPr lang="en-US" sz="1600">
                          <a:effectLst/>
                        </a:rPr>
                        <a:t>TLRC</a:t>
                      </a:r>
                    </a:p>
                    <a:p>
                      <a:pPr marL="0" marR="0">
                        <a:lnSpc>
                          <a:spcPct val="107000"/>
                        </a:lnSpc>
                        <a:spcBef>
                          <a:spcPts val="0"/>
                        </a:spcBef>
                        <a:spcAft>
                          <a:spcPts val="0"/>
                        </a:spcAft>
                      </a:pPr>
                      <a:r>
                        <a:rPr lang="en-US" sz="1600">
                          <a:effectLst/>
                        </a:rPr>
                        <a:t>Teko</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nSpc>
                          <a:spcPct val="107000"/>
                        </a:lnSpc>
                        <a:spcBef>
                          <a:spcPts val="0"/>
                        </a:spcBef>
                        <a:spcAft>
                          <a:spcPts val="0"/>
                        </a:spcAft>
                      </a:pPr>
                      <a:r>
                        <a:rPr lang="en-US" sz="1600">
                          <a:effectLst/>
                        </a:rPr>
                        <a:t>MLWERC</a:t>
                      </a:r>
                    </a:p>
                    <a:p>
                      <a:pPr marL="0" marR="0">
                        <a:lnSpc>
                          <a:spcPct val="107000"/>
                        </a:lnSpc>
                        <a:spcBef>
                          <a:spcPts val="0"/>
                        </a:spcBef>
                        <a:spcAft>
                          <a:spcPts val="0"/>
                        </a:spcAft>
                      </a:pPr>
                      <a:r>
                        <a:rPr lang="en-US" sz="1600">
                          <a:effectLst/>
                        </a:rPr>
                        <a:t>Magbosi</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nSpc>
                          <a:spcPct val="107000"/>
                        </a:lnSpc>
                        <a:spcBef>
                          <a:spcPts val="0"/>
                        </a:spcBef>
                        <a:spcAft>
                          <a:spcPts val="0"/>
                        </a:spcAft>
                      </a:pPr>
                      <a:r>
                        <a:rPr lang="en-US" sz="1600">
                          <a:effectLst/>
                        </a:rPr>
                        <a:t>KFTCRC</a:t>
                      </a:r>
                    </a:p>
                    <a:p>
                      <a:pPr marL="0" marR="0">
                        <a:lnSpc>
                          <a:spcPct val="107000"/>
                        </a:lnSpc>
                        <a:spcBef>
                          <a:spcPts val="0"/>
                        </a:spcBef>
                        <a:spcAft>
                          <a:spcPts val="0"/>
                        </a:spcAft>
                      </a:pPr>
                      <a:r>
                        <a:rPr lang="en-US" sz="1600">
                          <a:effectLst/>
                        </a:rPr>
                        <a:t>Kenema</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nSpc>
                          <a:spcPct val="107000"/>
                        </a:lnSpc>
                        <a:spcBef>
                          <a:spcPts val="0"/>
                        </a:spcBef>
                        <a:spcAft>
                          <a:spcPts val="0"/>
                        </a:spcAft>
                      </a:pPr>
                      <a:r>
                        <a:rPr lang="en-US" sz="1600">
                          <a:effectLst/>
                        </a:rPr>
                        <a:t>KHCRC</a:t>
                      </a:r>
                    </a:p>
                    <a:p>
                      <a:pPr marL="0" marR="0">
                        <a:lnSpc>
                          <a:spcPct val="107000"/>
                        </a:lnSpc>
                        <a:spcBef>
                          <a:spcPts val="0"/>
                        </a:spcBef>
                        <a:spcAft>
                          <a:spcPts val="0"/>
                        </a:spcAft>
                      </a:pPr>
                      <a:r>
                        <a:rPr lang="en-US" sz="1600">
                          <a:effectLst/>
                        </a:rPr>
                        <a:t>Kabala</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nSpc>
                          <a:spcPct val="107000"/>
                        </a:lnSpc>
                        <a:spcBef>
                          <a:spcPts val="0"/>
                        </a:spcBef>
                        <a:spcAft>
                          <a:spcPts val="0"/>
                        </a:spcAft>
                      </a:pPr>
                      <a:r>
                        <a:rPr lang="en-US" sz="1600" dirty="0">
                          <a:effectLst/>
                        </a:rPr>
                        <a:t>TOTAL</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extLst>
                  <a:ext uri="{0D108BD9-81ED-4DB2-BD59-A6C34878D82A}">
                    <a16:rowId xmlns:a16="http://schemas.microsoft.com/office/drawing/2014/main" val="3089303643"/>
                  </a:ext>
                </a:extLst>
              </a:tr>
            </a:tbl>
          </a:graphicData>
        </a:graphic>
      </p:graphicFrame>
      <p:graphicFrame>
        <p:nvGraphicFramePr>
          <p:cNvPr id="3" name="Table 2">
            <a:extLst>
              <a:ext uri="{FF2B5EF4-FFF2-40B4-BE49-F238E27FC236}">
                <a16:creationId xmlns:a16="http://schemas.microsoft.com/office/drawing/2014/main" id="{B6D8AD10-3AD8-4126-89C0-A82ECFFED977}"/>
              </a:ext>
            </a:extLst>
          </p:cNvPr>
          <p:cNvGraphicFramePr>
            <a:graphicFrameLocks noGrp="1"/>
          </p:cNvGraphicFramePr>
          <p:nvPr>
            <p:extLst>
              <p:ext uri="{D42A27DB-BD31-4B8C-83A1-F6EECF244321}">
                <p14:modId xmlns:p14="http://schemas.microsoft.com/office/powerpoint/2010/main" val="3781660717"/>
              </p:ext>
            </p:extLst>
          </p:nvPr>
        </p:nvGraphicFramePr>
        <p:xfrm>
          <a:off x="838200" y="2951431"/>
          <a:ext cx="11223058" cy="2101131"/>
        </p:xfrm>
        <a:graphic>
          <a:graphicData uri="http://schemas.openxmlformats.org/drawingml/2006/table">
            <a:tbl>
              <a:tblPr firstRow="1" firstCol="1" bandRow="1">
                <a:tableStyleId>{5C22544A-7EE6-4342-B048-85BDC9FD1C3A}</a:tableStyleId>
              </a:tblPr>
              <a:tblGrid>
                <a:gridCol w="2778702">
                  <a:extLst>
                    <a:ext uri="{9D8B030D-6E8A-4147-A177-3AD203B41FA5}">
                      <a16:colId xmlns:a16="http://schemas.microsoft.com/office/drawing/2014/main" val="1814074345"/>
                    </a:ext>
                  </a:extLst>
                </a:gridCol>
                <a:gridCol w="905917">
                  <a:extLst>
                    <a:ext uri="{9D8B030D-6E8A-4147-A177-3AD203B41FA5}">
                      <a16:colId xmlns:a16="http://schemas.microsoft.com/office/drawing/2014/main" val="4010166750"/>
                    </a:ext>
                  </a:extLst>
                </a:gridCol>
                <a:gridCol w="905917">
                  <a:extLst>
                    <a:ext uri="{9D8B030D-6E8A-4147-A177-3AD203B41FA5}">
                      <a16:colId xmlns:a16="http://schemas.microsoft.com/office/drawing/2014/main" val="1837549802"/>
                    </a:ext>
                  </a:extLst>
                </a:gridCol>
                <a:gridCol w="1036233">
                  <a:extLst>
                    <a:ext uri="{9D8B030D-6E8A-4147-A177-3AD203B41FA5}">
                      <a16:colId xmlns:a16="http://schemas.microsoft.com/office/drawing/2014/main" val="3524851353"/>
                    </a:ext>
                  </a:extLst>
                </a:gridCol>
                <a:gridCol w="905917">
                  <a:extLst>
                    <a:ext uri="{9D8B030D-6E8A-4147-A177-3AD203B41FA5}">
                      <a16:colId xmlns:a16="http://schemas.microsoft.com/office/drawing/2014/main" val="627829222"/>
                    </a:ext>
                  </a:extLst>
                </a:gridCol>
                <a:gridCol w="1267441">
                  <a:extLst>
                    <a:ext uri="{9D8B030D-6E8A-4147-A177-3AD203B41FA5}">
                      <a16:colId xmlns:a16="http://schemas.microsoft.com/office/drawing/2014/main" val="1507928583"/>
                    </a:ext>
                  </a:extLst>
                </a:gridCol>
                <a:gridCol w="1178112">
                  <a:extLst>
                    <a:ext uri="{9D8B030D-6E8A-4147-A177-3AD203B41FA5}">
                      <a16:colId xmlns:a16="http://schemas.microsoft.com/office/drawing/2014/main" val="1150773760"/>
                    </a:ext>
                  </a:extLst>
                </a:gridCol>
                <a:gridCol w="1062507">
                  <a:extLst>
                    <a:ext uri="{9D8B030D-6E8A-4147-A177-3AD203B41FA5}">
                      <a16:colId xmlns:a16="http://schemas.microsoft.com/office/drawing/2014/main" val="3888172084"/>
                    </a:ext>
                  </a:extLst>
                </a:gridCol>
                <a:gridCol w="1182312">
                  <a:extLst>
                    <a:ext uri="{9D8B030D-6E8A-4147-A177-3AD203B41FA5}">
                      <a16:colId xmlns:a16="http://schemas.microsoft.com/office/drawing/2014/main" val="3553363963"/>
                    </a:ext>
                  </a:extLst>
                </a:gridCol>
              </a:tblGrid>
              <a:tr h="338307">
                <a:tc>
                  <a:txBody>
                    <a:bodyPr/>
                    <a:lstStyle/>
                    <a:p>
                      <a:pPr marL="0" marR="0">
                        <a:lnSpc>
                          <a:spcPct val="107000"/>
                        </a:lnSpc>
                        <a:spcBef>
                          <a:spcPts val="0"/>
                        </a:spcBef>
                        <a:spcAft>
                          <a:spcPts val="0"/>
                        </a:spcAft>
                      </a:pPr>
                      <a:r>
                        <a:rPr lang="en-US" sz="1600" dirty="0">
                          <a:effectLst/>
                        </a:rPr>
                        <a:t>Environment &amp; Hydrology</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nSpc>
                          <a:spcPct val="107000"/>
                        </a:lnSpc>
                        <a:spcBef>
                          <a:spcPts val="0"/>
                        </a:spcBef>
                        <a:spcAft>
                          <a:spcPts val="0"/>
                        </a:spcAft>
                      </a:pPr>
                      <a:r>
                        <a:rPr lang="en-US" sz="1600">
                          <a:effectLst/>
                        </a:rPr>
                        <a:t> </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nSpc>
                          <a:spcPct val="107000"/>
                        </a:lnSpc>
                        <a:spcBef>
                          <a:spcPts val="0"/>
                        </a:spcBef>
                        <a:spcAft>
                          <a:spcPts val="0"/>
                        </a:spcAft>
                      </a:pPr>
                      <a:r>
                        <a:rPr lang="en-US" sz="1600">
                          <a:effectLst/>
                        </a:rPr>
                        <a:t> </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nSpc>
                          <a:spcPct val="107000"/>
                        </a:lnSpc>
                        <a:spcBef>
                          <a:spcPts val="0"/>
                        </a:spcBef>
                        <a:spcAft>
                          <a:spcPts val="0"/>
                        </a:spcAft>
                      </a:pPr>
                      <a:r>
                        <a:rPr lang="en-US" sz="1600">
                          <a:effectLst/>
                        </a:rPr>
                        <a:t> </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nSpc>
                          <a:spcPct val="107000"/>
                        </a:lnSpc>
                        <a:spcBef>
                          <a:spcPts val="0"/>
                        </a:spcBef>
                        <a:spcAft>
                          <a:spcPts val="0"/>
                        </a:spcAft>
                      </a:pPr>
                      <a:r>
                        <a:rPr lang="en-US" sz="1600">
                          <a:effectLst/>
                        </a:rPr>
                        <a:t> </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gn="r">
                        <a:lnSpc>
                          <a:spcPct val="107000"/>
                        </a:lnSpc>
                        <a:spcBef>
                          <a:spcPts val="0"/>
                        </a:spcBef>
                        <a:spcAft>
                          <a:spcPts val="0"/>
                        </a:spcAft>
                      </a:pPr>
                      <a:r>
                        <a:rPr lang="en-US" sz="1600">
                          <a:effectLst/>
                        </a:rPr>
                        <a:t>1</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nSpc>
                          <a:spcPct val="107000"/>
                        </a:lnSpc>
                        <a:spcBef>
                          <a:spcPts val="0"/>
                        </a:spcBef>
                        <a:spcAft>
                          <a:spcPts val="0"/>
                        </a:spcAft>
                      </a:pPr>
                      <a:r>
                        <a:rPr lang="en-US" sz="1600">
                          <a:effectLst/>
                        </a:rPr>
                        <a:t> </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nSpc>
                          <a:spcPct val="107000"/>
                        </a:lnSpc>
                        <a:spcBef>
                          <a:spcPts val="0"/>
                        </a:spcBef>
                        <a:spcAft>
                          <a:spcPts val="0"/>
                        </a:spcAft>
                      </a:pPr>
                      <a:r>
                        <a:rPr lang="en-US" sz="1600">
                          <a:effectLst/>
                        </a:rPr>
                        <a:t> </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gn="r">
                        <a:lnSpc>
                          <a:spcPct val="107000"/>
                        </a:lnSpc>
                        <a:spcBef>
                          <a:spcPts val="0"/>
                        </a:spcBef>
                        <a:spcAft>
                          <a:spcPts val="0"/>
                        </a:spcAft>
                      </a:pPr>
                      <a:r>
                        <a:rPr lang="en-US" sz="1600" dirty="0">
                          <a:effectLst/>
                        </a:rPr>
                        <a:t>1</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ctr"/>
                </a:tc>
                <a:extLst>
                  <a:ext uri="{0D108BD9-81ED-4DB2-BD59-A6C34878D82A}">
                    <a16:rowId xmlns:a16="http://schemas.microsoft.com/office/drawing/2014/main" val="2444025119"/>
                  </a:ext>
                </a:extLst>
              </a:tr>
              <a:tr h="165328">
                <a:tc>
                  <a:txBody>
                    <a:bodyPr/>
                    <a:lstStyle/>
                    <a:p>
                      <a:pPr marL="0" marR="0">
                        <a:lnSpc>
                          <a:spcPct val="107000"/>
                        </a:lnSpc>
                        <a:spcBef>
                          <a:spcPts val="0"/>
                        </a:spcBef>
                        <a:spcAft>
                          <a:spcPts val="0"/>
                        </a:spcAft>
                      </a:pPr>
                      <a:r>
                        <a:rPr lang="en-US" sz="1600" dirty="0">
                          <a:effectLst/>
                        </a:rPr>
                        <a:t>Agricultural Extension</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nSpc>
                          <a:spcPct val="107000"/>
                        </a:lnSpc>
                        <a:spcBef>
                          <a:spcPts val="0"/>
                        </a:spcBef>
                        <a:spcAft>
                          <a:spcPts val="0"/>
                        </a:spcAft>
                      </a:pPr>
                      <a:r>
                        <a:rPr lang="en-US" sz="1600">
                          <a:effectLst/>
                        </a:rPr>
                        <a:t> </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gn="r">
                        <a:lnSpc>
                          <a:spcPct val="107000"/>
                        </a:lnSpc>
                        <a:spcBef>
                          <a:spcPts val="0"/>
                        </a:spcBef>
                        <a:spcAft>
                          <a:spcPts val="0"/>
                        </a:spcAft>
                      </a:pPr>
                      <a:r>
                        <a:rPr lang="en-US" sz="1600">
                          <a:effectLst/>
                        </a:rPr>
                        <a:t>4</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gn="r">
                        <a:lnSpc>
                          <a:spcPct val="107000"/>
                        </a:lnSpc>
                        <a:spcBef>
                          <a:spcPts val="0"/>
                        </a:spcBef>
                        <a:spcAft>
                          <a:spcPts val="0"/>
                        </a:spcAft>
                      </a:pPr>
                      <a:r>
                        <a:rPr lang="en-US" sz="1600">
                          <a:effectLst/>
                        </a:rPr>
                        <a:t>1</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gn="r">
                        <a:lnSpc>
                          <a:spcPct val="107000"/>
                        </a:lnSpc>
                        <a:spcBef>
                          <a:spcPts val="0"/>
                        </a:spcBef>
                        <a:spcAft>
                          <a:spcPts val="0"/>
                        </a:spcAft>
                      </a:pPr>
                      <a:r>
                        <a:rPr lang="en-US" sz="1600">
                          <a:effectLst/>
                        </a:rPr>
                        <a:t>1</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nSpc>
                          <a:spcPct val="107000"/>
                        </a:lnSpc>
                        <a:spcBef>
                          <a:spcPts val="0"/>
                        </a:spcBef>
                        <a:spcAft>
                          <a:spcPts val="0"/>
                        </a:spcAft>
                      </a:pPr>
                      <a:r>
                        <a:rPr lang="en-US" sz="1600">
                          <a:effectLst/>
                        </a:rPr>
                        <a:t> </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nSpc>
                          <a:spcPct val="107000"/>
                        </a:lnSpc>
                        <a:spcBef>
                          <a:spcPts val="0"/>
                        </a:spcBef>
                        <a:spcAft>
                          <a:spcPts val="0"/>
                        </a:spcAft>
                      </a:pPr>
                      <a:r>
                        <a:rPr lang="en-US" sz="1600">
                          <a:effectLst/>
                        </a:rPr>
                        <a:t> </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nSpc>
                          <a:spcPct val="107000"/>
                        </a:lnSpc>
                        <a:spcBef>
                          <a:spcPts val="0"/>
                        </a:spcBef>
                        <a:spcAft>
                          <a:spcPts val="0"/>
                        </a:spcAft>
                      </a:pPr>
                      <a:r>
                        <a:rPr lang="en-US" sz="1600">
                          <a:effectLst/>
                        </a:rPr>
                        <a:t> </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gn="r">
                        <a:lnSpc>
                          <a:spcPct val="107000"/>
                        </a:lnSpc>
                        <a:spcBef>
                          <a:spcPts val="0"/>
                        </a:spcBef>
                        <a:spcAft>
                          <a:spcPts val="0"/>
                        </a:spcAft>
                      </a:pPr>
                      <a:r>
                        <a:rPr lang="en-US" sz="1600" dirty="0">
                          <a:effectLst/>
                        </a:rPr>
                        <a:t>6</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ctr"/>
                </a:tc>
                <a:extLst>
                  <a:ext uri="{0D108BD9-81ED-4DB2-BD59-A6C34878D82A}">
                    <a16:rowId xmlns:a16="http://schemas.microsoft.com/office/drawing/2014/main" val="1624631438"/>
                  </a:ext>
                </a:extLst>
              </a:tr>
              <a:tr h="338307">
                <a:tc>
                  <a:txBody>
                    <a:bodyPr/>
                    <a:lstStyle/>
                    <a:p>
                      <a:pPr marL="0" marR="0">
                        <a:lnSpc>
                          <a:spcPct val="107000"/>
                        </a:lnSpc>
                        <a:spcBef>
                          <a:spcPts val="0"/>
                        </a:spcBef>
                        <a:spcAft>
                          <a:spcPts val="0"/>
                        </a:spcAft>
                      </a:pPr>
                      <a:r>
                        <a:rPr lang="en-US" sz="1600">
                          <a:effectLst/>
                        </a:rPr>
                        <a:t>Post-Harvest Technology</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nSpc>
                          <a:spcPct val="107000"/>
                        </a:lnSpc>
                        <a:spcBef>
                          <a:spcPts val="0"/>
                        </a:spcBef>
                        <a:spcAft>
                          <a:spcPts val="0"/>
                        </a:spcAft>
                      </a:pPr>
                      <a:r>
                        <a:rPr lang="en-US" sz="1600">
                          <a:effectLst/>
                        </a:rPr>
                        <a:t> </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gn="r">
                        <a:lnSpc>
                          <a:spcPct val="107000"/>
                        </a:lnSpc>
                        <a:spcBef>
                          <a:spcPts val="0"/>
                        </a:spcBef>
                        <a:spcAft>
                          <a:spcPts val="0"/>
                        </a:spcAft>
                      </a:pPr>
                      <a:r>
                        <a:rPr lang="en-US" sz="1600">
                          <a:effectLst/>
                        </a:rPr>
                        <a:t>1</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gn="r">
                        <a:lnSpc>
                          <a:spcPct val="107000"/>
                        </a:lnSpc>
                        <a:spcBef>
                          <a:spcPts val="0"/>
                        </a:spcBef>
                        <a:spcAft>
                          <a:spcPts val="0"/>
                        </a:spcAft>
                      </a:pPr>
                      <a:r>
                        <a:rPr lang="en-US" sz="1600">
                          <a:effectLst/>
                        </a:rPr>
                        <a:t>1</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nSpc>
                          <a:spcPct val="107000"/>
                        </a:lnSpc>
                        <a:spcBef>
                          <a:spcPts val="0"/>
                        </a:spcBef>
                        <a:spcAft>
                          <a:spcPts val="0"/>
                        </a:spcAft>
                      </a:pPr>
                      <a:r>
                        <a:rPr lang="en-US" sz="1600">
                          <a:effectLst/>
                        </a:rPr>
                        <a:t> </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nSpc>
                          <a:spcPct val="107000"/>
                        </a:lnSpc>
                        <a:spcBef>
                          <a:spcPts val="0"/>
                        </a:spcBef>
                        <a:spcAft>
                          <a:spcPts val="0"/>
                        </a:spcAft>
                      </a:pPr>
                      <a:r>
                        <a:rPr lang="en-US" sz="1600">
                          <a:effectLst/>
                        </a:rPr>
                        <a:t> </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gn="r">
                        <a:lnSpc>
                          <a:spcPct val="107000"/>
                        </a:lnSpc>
                        <a:spcBef>
                          <a:spcPts val="0"/>
                        </a:spcBef>
                        <a:spcAft>
                          <a:spcPts val="0"/>
                        </a:spcAft>
                      </a:pPr>
                      <a:r>
                        <a:rPr lang="en-US" sz="1600">
                          <a:effectLst/>
                        </a:rPr>
                        <a:t>1</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nSpc>
                          <a:spcPct val="107000"/>
                        </a:lnSpc>
                        <a:spcBef>
                          <a:spcPts val="0"/>
                        </a:spcBef>
                        <a:spcAft>
                          <a:spcPts val="0"/>
                        </a:spcAft>
                      </a:pPr>
                      <a:r>
                        <a:rPr lang="en-US" sz="1600">
                          <a:effectLst/>
                        </a:rPr>
                        <a:t> </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gn="r">
                        <a:lnSpc>
                          <a:spcPct val="107000"/>
                        </a:lnSpc>
                        <a:spcBef>
                          <a:spcPts val="0"/>
                        </a:spcBef>
                        <a:spcAft>
                          <a:spcPts val="0"/>
                        </a:spcAft>
                      </a:pPr>
                      <a:r>
                        <a:rPr lang="en-US" sz="1600" dirty="0">
                          <a:effectLst/>
                        </a:rPr>
                        <a:t>3</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ctr"/>
                </a:tc>
                <a:extLst>
                  <a:ext uri="{0D108BD9-81ED-4DB2-BD59-A6C34878D82A}">
                    <a16:rowId xmlns:a16="http://schemas.microsoft.com/office/drawing/2014/main" val="1385961545"/>
                  </a:ext>
                </a:extLst>
              </a:tr>
              <a:tr h="165328">
                <a:tc>
                  <a:txBody>
                    <a:bodyPr/>
                    <a:lstStyle/>
                    <a:p>
                      <a:pPr marL="0" marR="0">
                        <a:lnSpc>
                          <a:spcPct val="107000"/>
                        </a:lnSpc>
                        <a:spcBef>
                          <a:spcPts val="0"/>
                        </a:spcBef>
                        <a:spcAft>
                          <a:spcPts val="0"/>
                        </a:spcAft>
                      </a:pPr>
                      <a:r>
                        <a:rPr lang="en-US" sz="1600">
                          <a:effectLst/>
                        </a:rPr>
                        <a:t>Farm Management</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nSpc>
                          <a:spcPct val="107000"/>
                        </a:lnSpc>
                        <a:spcBef>
                          <a:spcPts val="0"/>
                        </a:spcBef>
                        <a:spcAft>
                          <a:spcPts val="0"/>
                        </a:spcAft>
                      </a:pPr>
                      <a:r>
                        <a:rPr lang="en-US" sz="1600">
                          <a:effectLst/>
                        </a:rPr>
                        <a:t> </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nSpc>
                          <a:spcPct val="107000"/>
                        </a:lnSpc>
                        <a:spcBef>
                          <a:spcPts val="0"/>
                        </a:spcBef>
                        <a:spcAft>
                          <a:spcPts val="0"/>
                        </a:spcAft>
                      </a:pPr>
                      <a:r>
                        <a:rPr lang="en-US" sz="1600">
                          <a:effectLst/>
                        </a:rPr>
                        <a:t> </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gn="r">
                        <a:lnSpc>
                          <a:spcPct val="107000"/>
                        </a:lnSpc>
                        <a:spcBef>
                          <a:spcPts val="0"/>
                        </a:spcBef>
                        <a:spcAft>
                          <a:spcPts val="0"/>
                        </a:spcAft>
                      </a:pPr>
                      <a:r>
                        <a:rPr lang="en-US" sz="1600">
                          <a:effectLst/>
                        </a:rPr>
                        <a:t>1</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nSpc>
                          <a:spcPct val="107000"/>
                        </a:lnSpc>
                        <a:spcBef>
                          <a:spcPts val="0"/>
                        </a:spcBef>
                        <a:spcAft>
                          <a:spcPts val="0"/>
                        </a:spcAft>
                      </a:pPr>
                      <a:r>
                        <a:rPr lang="en-US" sz="1600">
                          <a:effectLst/>
                        </a:rPr>
                        <a:t> </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gn="r">
                        <a:lnSpc>
                          <a:spcPct val="107000"/>
                        </a:lnSpc>
                        <a:spcBef>
                          <a:spcPts val="0"/>
                        </a:spcBef>
                        <a:spcAft>
                          <a:spcPts val="0"/>
                        </a:spcAft>
                      </a:pPr>
                      <a:r>
                        <a:rPr lang="en-US" sz="1600">
                          <a:effectLst/>
                        </a:rPr>
                        <a:t>1</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gn="r">
                        <a:lnSpc>
                          <a:spcPct val="107000"/>
                        </a:lnSpc>
                        <a:spcBef>
                          <a:spcPts val="0"/>
                        </a:spcBef>
                        <a:spcAft>
                          <a:spcPts val="0"/>
                        </a:spcAft>
                      </a:pPr>
                      <a:r>
                        <a:rPr lang="en-US" sz="1600">
                          <a:effectLst/>
                        </a:rPr>
                        <a:t>2</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gn="r">
                        <a:lnSpc>
                          <a:spcPct val="107000"/>
                        </a:lnSpc>
                        <a:spcBef>
                          <a:spcPts val="0"/>
                        </a:spcBef>
                        <a:spcAft>
                          <a:spcPts val="0"/>
                        </a:spcAft>
                      </a:pPr>
                      <a:r>
                        <a:rPr lang="en-US" sz="1600">
                          <a:effectLst/>
                        </a:rPr>
                        <a:t>1</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gn="r">
                        <a:lnSpc>
                          <a:spcPct val="107000"/>
                        </a:lnSpc>
                        <a:spcBef>
                          <a:spcPts val="0"/>
                        </a:spcBef>
                        <a:spcAft>
                          <a:spcPts val="0"/>
                        </a:spcAft>
                      </a:pPr>
                      <a:r>
                        <a:rPr lang="en-US" sz="1600" dirty="0">
                          <a:effectLst/>
                        </a:rPr>
                        <a:t>5</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ctr"/>
                </a:tc>
                <a:extLst>
                  <a:ext uri="{0D108BD9-81ED-4DB2-BD59-A6C34878D82A}">
                    <a16:rowId xmlns:a16="http://schemas.microsoft.com/office/drawing/2014/main" val="3479796924"/>
                  </a:ext>
                </a:extLst>
              </a:tr>
              <a:tr h="165328">
                <a:tc>
                  <a:txBody>
                    <a:bodyPr/>
                    <a:lstStyle/>
                    <a:p>
                      <a:pPr marL="0" marR="0">
                        <a:lnSpc>
                          <a:spcPct val="107000"/>
                        </a:lnSpc>
                        <a:spcBef>
                          <a:spcPts val="0"/>
                        </a:spcBef>
                        <a:spcAft>
                          <a:spcPts val="0"/>
                        </a:spcAft>
                      </a:pPr>
                      <a:r>
                        <a:rPr lang="en-US" sz="1600">
                          <a:effectLst/>
                        </a:rPr>
                        <a:t>Forestry</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nSpc>
                          <a:spcPct val="107000"/>
                        </a:lnSpc>
                        <a:spcBef>
                          <a:spcPts val="0"/>
                        </a:spcBef>
                        <a:spcAft>
                          <a:spcPts val="0"/>
                        </a:spcAft>
                      </a:pPr>
                      <a:r>
                        <a:rPr lang="en-US" sz="1600">
                          <a:effectLst/>
                        </a:rPr>
                        <a:t> </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nSpc>
                          <a:spcPct val="107000"/>
                        </a:lnSpc>
                        <a:spcBef>
                          <a:spcPts val="0"/>
                        </a:spcBef>
                        <a:spcAft>
                          <a:spcPts val="0"/>
                        </a:spcAft>
                      </a:pPr>
                      <a:r>
                        <a:rPr lang="en-US" sz="1600">
                          <a:effectLst/>
                        </a:rPr>
                        <a:t> </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nSpc>
                          <a:spcPct val="107000"/>
                        </a:lnSpc>
                        <a:spcBef>
                          <a:spcPts val="0"/>
                        </a:spcBef>
                        <a:spcAft>
                          <a:spcPts val="0"/>
                        </a:spcAft>
                      </a:pPr>
                      <a:r>
                        <a:rPr lang="en-US" sz="1600">
                          <a:effectLst/>
                        </a:rPr>
                        <a:t> </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nSpc>
                          <a:spcPct val="107000"/>
                        </a:lnSpc>
                        <a:spcBef>
                          <a:spcPts val="0"/>
                        </a:spcBef>
                        <a:spcAft>
                          <a:spcPts val="0"/>
                        </a:spcAft>
                      </a:pPr>
                      <a:r>
                        <a:rPr lang="en-US" sz="1600">
                          <a:effectLst/>
                        </a:rPr>
                        <a:t> </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nSpc>
                          <a:spcPct val="107000"/>
                        </a:lnSpc>
                        <a:spcBef>
                          <a:spcPts val="0"/>
                        </a:spcBef>
                        <a:spcAft>
                          <a:spcPts val="0"/>
                        </a:spcAft>
                      </a:pPr>
                      <a:r>
                        <a:rPr lang="en-US" sz="1600">
                          <a:effectLst/>
                        </a:rPr>
                        <a:t> </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gn="r">
                        <a:lnSpc>
                          <a:spcPct val="107000"/>
                        </a:lnSpc>
                        <a:spcBef>
                          <a:spcPts val="0"/>
                        </a:spcBef>
                        <a:spcAft>
                          <a:spcPts val="0"/>
                        </a:spcAft>
                      </a:pPr>
                      <a:r>
                        <a:rPr lang="en-US" sz="1600">
                          <a:effectLst/>
                        </a:rPr>
                        <a:t>1</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ctr"/>
                </a:tc>
                <a:tc>
                  <a:txBody>
                    <a:bodyPr/>
                    <a:lstStyle/>
                    <a:p>
                      <a:pPr marL="0" marR="0">
                        <a:lnSpc>
                          <a:spcPct val="107000"/>
                        </a:lnSpc>
                        <a:spcBef>
                          <a:spcPts val="0"/>
                        </a:spcBef>
                        <a:spcAft>
                          <a:spcPts val="0"/>
                        </a:spcAft>
                      </a:pPr>
                      <a:r>
                        <a:rPr lang="en-US" sz="1600">
                          <a:effectLst/>
                        </a:rPr>
                        <a:t> </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gn="r">
                        <a:lnSpc>
                          <a:spcPct val="107000"/>
                        </a:lnSpc>
                        <a:spcBef>
                          <a:spcPts val="0"/>
                        </a:spcBef>
                        <a:spcAft>
                          <a:spcPts val="0"/>
                        </a:spcAft>
                      </a:pPr>
                      <a:r>
                        <a:rPr lang="en-US" sz="1600" dirty="0">
                          <a:effectLst/>
                        </a:rPr>
                        <a:t>1</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ctr"/>
                </a:tc>
                <a:extLst>
                  <a:ext uri="{0D108BD9-81ED-4DB2-BD59-A6C34878D82A}">
                    <a16:rowId xmlns:a16="http://schemas.microsoft.com/office/drawing/2014/main" val="1450470706"/>
                  </a:ext>
                </a:extLst>
              </a:tr>
              <a:tr h="338307">
                <a:tc>
                  <a:txBody>
                    <a:bodyPr/>
                    <a:lstStyle/>
                    <a:p>
                      <a:pPr marL="0" marR="0">
                        <a:lnSpc>
                          <a:spcPct val="107000"/>
                        </a:lnSpc>
                        <a:spcBef>
                          <a:spcPts val="0"/>
                        </a:spcBef>
                        <a:spcAft>
                          <a:spcPts val="0"/>
                        </a:spcAft>
                      </a:pPr>
                      <a:r>
                        <a:rPr lang="en-US" sz="1600">
                          <a:effectLst/>
                        </a:rPr>
                        <a:t>Socio-Economics &amp; Policy</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nSpc>
                          <a:spcPct val="107000"/>
                        </a:lnSpc>
                        <a:spcBef>
                          <a:spcPts val="0"/>
                        </a:spcBef>
                        <a:spcAft>
                          <a:spcPts val="0"/>
                        </a:spcAft>
                      </a:pPr>
                      <a:r>
                        <a:rPr lang="en-US" sz="1600">
                          <a:effectLst/>
                        </a:rPr>
                        <a:t> </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gn="r">
                        <a:lnSpc>
                          <a:spcPct val="107000"/>
                        </a:lnSpc>
                        <a:spcBef>
                          <a:spcPts val="0"/>
                        </a:spcBef>
                        <a:spcAft>
                          <a:spcPts val="0"/>
                        </a:spcAft>
                      </a:pPr>
                      <a:r>
                        <a:rPr lang="en-US" sz="1600">
                          <a:effectLst/>
                        </a:rPr>
                        <a:t>2</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gn="r">
                        <a:lnSpc>
                          <a:spcPct val="107000"/>
                        </a:lnSpc>
                        <a:spcBef>
                          <a:spcPts val="0"/>
                        </a:spcBef>
                        <a:spcAft>
                          <a:spcPts val="0"/>
                        </a:spcAft>
                      </a:pPr>
                      <a:r>
                        <a:rPr lang="en-US" sz="1600">
                          <a:effectLst/>
                        </a:rPr>
                        <a:t>1</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gn="r">
                        <a:lnSpc>
                          <a:spcPct val="107000"/>
                        </a:lnSpc>
                        <a:spcBef>
                          <a:spcPts val="0"/>
                        </a:spcBef>
                        <a:spcAft>
                          <a:spcPts val="0"/>
                        </a:spcAft>
                      </a:pPr>
                      <a:r>
                        <a:rPr lang="en-US" sz="1600">
                          <a:effectLst/>
                        </a:rPr>
                        <a:t>1</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gn="r">
                        <a:lnSpc>
                          <a:spcPct val="107000"/>
                        </a:lnSpc>
                        <a:spcBef>
                          <a:spcPts val="0"/>
                        </a:spcBef>
                        <a:spcAft>
                          <a:spcPts val="0"/>
                        </a:spcAft>
                      </a:pPr>
                      <a:r>
                        <a:rPr lang="en-US" sz="1600">
                          <a:effectLst/>
                        </a:rPr>
                        <a:t>1</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gn="r">
                        <a:lnSpc>
                          <a:spcPct val="107000"/>
                        </a:lnSpc>
                        <a:spcBef>
                          <a:spcPts val="0"/>
                        </a:spcBef>
                        <a:spcAft>
                          <a:spcPts val="0"/>
                        </a:spcAft>
                      </a:pPr>
                      <a:r>
                        <a:rPr lang="en-US" sz="1600">
                          <a:effectLst/>
                        </a:rPr>
                        <a:t>1</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nSpc>
                          <a:spcPct val="107000"/>
                        </a:lnSpc>
                        <a:spcBef>
                          <a:spcPts val="0"/>
                        </a:spcBef>
                        <a:spcAft>
                          <a:spcPts val="0"/>
                        </a:spcAft>
                      </a:pPr>
                      <a:r>
                        <a:rPr lang="en-US" sz="1600">
                          <a:effectLst/>
                        </a:rPr>
                        <a:t> </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gn="r">
                        <a:lnSpc>
                          <a:spcPct val="107000"/>
                        </a:lnSpc>
                        <a:spcBef>
                          <a:spcPts val="0"/>
                        </a:spcBef>
                        <a:spcAft>
                          <a:spcPts val="0"/>
                        </a:spcAft>
                      </a:pPr>
                      <a:r>
                        <a:rPr lang="en-US" sz="1600" dirty="0">
                          <a:effectLst/>
                        </a:rPr>
                        <a:t>6</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ctr"/>
                </a:tc>
                <a:extLst>
                  <a:ext uri="{0D108BD9-81ED-4DB2-BD59-A6C34878D82A}">
                    <a16:rowId xmlns:a16="http://schemas.microsoft.com/office/drawing/2014/main" val="169109850"/>
                  </a:ext>
                </a:extLst>
              </a:tr>
              <a:tr h="338307">
                <a:tc>
                  <a:txBody>
                    <a:bodyPr/>
                    <a:lstStyle/>
                    <a:p>
                      <a:pPr marL="0" marR="0">
                        <a:lnSpc>
                          <a:spcPct val="107000"/>
                        </a:lnSpc>
                        <a:spcBef>
                          <a:spcPts val="0"/>
                        </a:spcBef>
                        <a:spcAft>
                          <a:spcPts val="0"/>
                        </a:spcAft>
                      </a:pPr>
                      <a:r>
                        <a:rPr lang="en-US" sz="1600">
                          <a:effectLst/>
                        </a:rPr>
                        <a:t>Soil &amp; Water Engineering </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nSpc>
                          <a:spcPct val="107000"/>
                        </a:lnSpc>
                        <a:spcBef>
                          <a:spcPts val="0"/>
                        </a:spcBef>
                        <a:spcAft>
                          <a:spcPts val="0"/>
                        </a:spcAft>
                      </a:pPr>
                      <a:r>
                        <a:rPr lang="en-US" sz="1600">
                          <a:effectLst/>
                        </a:rPr>
                        <a:t> </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nSpc>
                          <a:spcPct val="107000"/>
                        </a:lnSpc>
                        <a:spcBef>
                          <a:spcPts val="0"/>
                        </a:spcBef>
                        <a:spcAft>
                          <a:spcPts val="0"/>
                        </a:spcAft>
                      </a:pPr>
                      <a:r>
                        <a:rPr lang="en-US" sz="1600">
                          <a:effectLst/>
                        </a:rPr>
                        <a:t> </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nSpc>
                          <a:spcPct val="107000"/>
                        </a:lnSpc>
                        <a:spcBef>
                          <a:spcPts val="0"/>
                        </a:spcBef>
                        <a:spcAft>
                          <a:spcPts val="0"/>
                        </a:spcAft>
                      </a:pPr>
                      <a:r>
                        <a:rPr lang="en-US" sz="1600">
                          <a:effectLst/>
                        </a:rPr>
                        <a:t> </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nSpc>
                          <a:spcPct val="107000"/>
                        </a:lnSpc>
                        <a:spcBef>
                          <a:spcPts val="0"/>
                        </a:spcBef>
                        <a:spcAft>
                          <a:spcPts val="0"/>
                        </a:spcAft>
                      </a:pPr>
                      <a:r>
                        <a:rPr lang="en-US" sz="1600">
                          <a:effectLst/>
                        </a:rPr>
                        <a:t> </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gn="r">
                        <a:lnSpc>
                          <a:spcPct val="107000"/>
                        </a:lnSpc>
                        <a:spcBef>
                          <a:spcPts val="0"/>
                        </a:spcBef>
                        <a:spcAft>
                          <a:spcPts val="0"/>
                        </a:spcAft>
                      </a:pPr>
                      <a:r>
                        <a:rPr lang="en-US" sz="1600">
                          <a:effectLst/>
                        </a:rPr>
                        <a:t>2</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nSpc>
                          <a:spcPct val="107000"/>
                        </a:lnSpc>
                        <a:spcBef>
                          <a:spcPts val="0"/>
                        </a:spcBef>
                        <a:spcAft>
                          <a:spcPts val="0"/>
                        </a:spcAft>
                      </a:pPr>
                      <a:r>
                        <a:rPr lang="en-US" sz="1600">
                          <a:effectLst/>
                        </a:rPr>
                        <a:t> </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nSpc>
                          <a:spcPct val="107000"/>
                        </a:lnSpc>
                        <a:spcBef>
                          <a:spcPts val="0"/>
                        </a:spcBef>
                        <a:spcAft>
                          <a:spcPts val="0"/>
                        </a:spcAft>
                      </a:pPr>
                      <a:r>
                        <a:rPr lang="en-US" sz="1600">
                          <a:effectLst/>
                        </a:rPr>
                        <a:t> </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gn="r">
                        <a:lnSpc>
                          <a:spcPct val="107000"/>
                        </a:lnSpc>
                        <a:spcBef>
                          <a:spcPts val="0"/>
                        </a:spcBef>
                        <a:spcAft>
                          <a:spcPts val="0"/>
                        </a:spcAft>
                      </a:pPr>
                      <a:r>
                        <a:rPr lang="en-US" sz="1600" dirty="0">
                          <a:effectLst/>
                        </a:rPr>
                        <a:t>2</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ctr"/>
                </a:tc>
                <a:extLst>
                  <a:ext uri="{0D108BD9-81ED-4DB2-BD59-A6C34878D82A}">
                    <a16:rowId xmlns:a16="http://schemas.microsoft.com/office/drawing/2014/main" val="3951478589"/>
                  </a:ext>
                </a:extLst>
              </a:tr>
            </a:tbl>
          </a:graphicData>
        </a:graphic>
      </p:graphicFrame>
      <p:graphicFrame>
        <p:nvGraphicFramePr>
          <p:cNvPr id="4" name="Table 3">
            <a:extLst>
              <a:ext uri="{FF2B5EF4-FFF2-40B4-BE49-F238E27FC236}">
                <a16:creationId xmlns:a16="http://schemas.microsoft.com/office/drawing/2014/main" id="{74F47463-7D23-4FDC-9AD9-B92EC25B0CFB}"/>
              </a:ext>
            </a:extLst>
          </p:cNvPr>
          <p:cNvGraphicFramePr>
            <a:graphicFrameLocks noGrp="1"/>
          </p:cNvGraphicFramePr>
          <p:nvPr>
            <p:extLst>
              <p:ext uri="{D42A27DB-BD31-4B8C-83A1-F6EECF244321}">
                <p14:modId xmlns:p14="http://schemas.microsoft.com/office/powerpoint/2010/main" val="3671862761"/>
              </p:ext>
            </p:extLst>
          </p:nvPr>
        </p:nvGraphicFramePr>
        <p:xfrm>
          <a:off x="838200" y="5052562"/>
          <a:ext cx="11223058" cy="338307"/>
        </p:xfrm>
        <a:graphic>
          <a:graphicData uri="http://schemas.openxmlformats.org/drawingml/2006/table">
            <a:tbl>
              <a:tblPr firstRow="1" firstCol="1" bandRow="1">
                <a:tableStyleId>{5C22544A-7EE6-4342-B048-85BDC9FD1C3A}</a:tableStyleId>
              </a:tblPr>
              <a:tblGrid>
                <a:gridCol w="2778702">
                  <a:extLst>
                    <a:ext uri="{9D8B030D-6E8A-4147-A177-3AD203B41FA5}">
                      <a16:colId xmlns:a16="http://schemas.microsoft.com/office/drawing/2014/main" val="1565077876"/>
                    </a:ext>
                  </a:extLst>
                </a:gridCol>
                <a:gridCol w="905917">
                  <a:extLst>
                    <a:ext uri="{9D8B030D-6E8A-4147-A177-3AD203B41FA5}">
                      <a16:colId xmlns:a16="http://schemas.microsoft.com/office/drawing/2014/main" val="3952357957"/>
                    </a:ext>
                  </a:extLst>
                </a:gridCol>
                <a:gridCol w="905917">
                  <a:extLst>
                    <a:ext uri="{9D8B030D-6E8A-4147-A177-3AD203B41FA5}">
                      <a16:colId xmlns:a16="http://schemas.microsoft.com/office/drawing/2014/main" val="2868841735"/>
                    </a:ext>
                  </a:extLst>
                </a:gridCol>
                <a:gridCol w="1036233">
                  <a:extLst>
                    <a:ext uri="{9D8B030D-6E8A-4147-A177-3AD203B41FA5}">
                      <a16:colId xmlns:a16="http://schemas.microsoft.com/office/drawing/2014/main" val="538171510"/>
                    </a:ext>
                  </a:extLst>
                </a:gridCol>
                <a:gridCol w="905917">
                  <a:extLst>
                    <a:ext uri="{9D8B030D-6E8A-4147-A177-3AD203B41FA5}">
                      <a16:colId xmlns:a16="http://schemas.microsoft.com/office/drawing/2014/main" val="2720873495"/>
                    </a:ext>
                  </a:extLst>
                </a:gridCol>
                <a:gridCol w="1267441">
                  <a:extLst>
                    <a:ext uri="{9D8B030D-6E8A-4147-A177-3AD203B41FA5}">
                      <a16:colId xmlns:a16="http://schemas.microsoft.com/office/drawing/2014/main" val="2775937979"/>
                    </a:ext>
                  </a:extLst>
                </a:gridCol>
                <a:gridCol w="1178112">
                  <a:extLst>
                    <a:ext uri="{9D8B030D-6E8A-4147-A177-3AD203B41FA5}">
                      <a16:colId xmlns:a16="http://schemas.microsoft.com/office/drawing/2014/main" val="1743269593"/>
                    </a:ext>
                  </a:extLst>
                </a:gridCol>
                <a:gridCol w="1062507">
                  <a:extLst>
                    <a:ext uri="{9D8B030D-6E8A-4147-A177-3AD203B41FA5}">
                      <a16:colId xmlns:a16="http://schemas.microsoft.com/office/drawing/2014/main" val="2968821742"/>
                    </a:ext>
                  </a:extLst>
                </a:gridCol>
                <a:gridCol w="1182312">
                  <a:extLst>
                    <a:ext uri="{9D8B030D-6E8A-4147-A177-3AD203B41FA5}">
                      <a16:colId xmlns:a16="http://schemas.microsoft.com/office/drawing/2014/main" val="4035111831"/>
                    </a:ext>
                  </a:extLst>
                </a:gridCol>
              </a:tblGrid>
              <a:tr h="338307">
                <a:tc>
                  <a:txBody>
                    <a:bodyPr/>
                    <a:lstStyle/>
                    <a:p>
                      <a:pPr marL="0" marR="0">
                        <a:lnSpc>
                          <a:spcPct val="107000"/>
                        </a:lnSpc>
                        <a:spcBef>
                          <a:spcPts val="0"/>
                        </a:spcBef>
                        <a:spcAft>
                          <a:spcPts val="0"/>
                        </a:spcAft>
                      </a:pPr>
                      <a:r>
                        <a:rPr lang="en-US" sz="1600" dirty="0">
                          <a:effectLst/>
                        </a:rPr>
                        <a:t>Agricultural Meteorology</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nSpc>
                          <a:spcPct val="107000"/>
                        </a:lnSpc>
                        <a:spcBef>
                          <a:spcPts val="0"/>
                        </a:spcBef>
                        <a:spcAft>
                          <a:spcPts val="0"/>
                        </a:spcAft>
                      </a:pPr>
                      <a:r>
                        <a:rPr lang="en-US" sz="1600">
                          <a:effectLst/>
                        </a:rPr>
                        <a:t> </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nSpc>
                          <a:spcPct val="107000"/>
                        </a:lnSpc>
                        <a:spcBef>
                          <a:spcPts val="0"/>
                        </a:spcBef>
                        <a:spcAft>
                          <a:spcPts val="0"/>
                        </a:spcAft>
                      </a:pPr>
                      <a:r>
                        <a:rPr lang="en-US" sz="1600">
                          <a:effectLst/>
                        </a:rPr>
                        <a:t> </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nSpc>
                          <a:spcPct val="107000"/>
                        </a:lnSpc>
                        <a:spcBef>
                          <a:spcPts val="0"/>
                        </a:spcBef>
                        <a:spcAft>
                          <a:spcPts val="0"/>
                        </a:spcAft>
                      </a:pPr>
                      <a:r>
                        <a:rPr lang="en-US" sz="1600">
                          <a:effectLst/>
                        </a:rPr>
                        <a:t> </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nSpc>
                          <a:spcPct val="107000"/>
                        </a:lnSpc>
                        <a:spcBef>
                          <a:spcPts val="0"/>
                        </a:spcBef>
                        <a:spcAft>
                          <a:spcPts val="0"/>
                        </a:spcAft>
                      </a:pPr>
                      <a:r>
                        <a:rPr lang="en-US" sz="1600">
                          <a:effectLst/>
                        </a:rPr>
                        <a:t> </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gn="r">
                        <a:lnSpc>
                          <a:spcPct val="107000"/>
                        </a:lnSpc>
                        <a:spcBef>
                          <a:spcPts val="0"/>
                        </a:spcBef>
                        <a:spcAft>
                          <a:spcPts val="0"/>
                        </a:spcAft>
                      </a:pPr>
                      <a:r>
                        <a:rPr lang="en-US" sz="1600">
                          <a:effectLst/>
                        </a:rPr>
                        <a:t>1</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nSpc>
                          <a:spcPct val="107000"/>
                        </a:lnSpc>
                        <a:spcBef>
                          <a:spcPts val="0"/>
                        </a:spcBef>
                        <a:spcAft>
                          <a:spcPts val="0"/>
                        </a:spcAft>
                      </a:pPr>
                      <a:r>
                        <a:rPr lang="en-US" sz="1600">
                          <a:effectLst/>
                        </a:rPr>
                        <a:t> </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gn="r">
                        <a:lnSpc>
                          <a:spcPct val="107000"/>
                        </a:lnSpc>
                        <a:spcBef>
                          <a:spcPts val="0"/>
                        </a:spcBef>
                        <a:spcAft>
                          <a:spcPts val="0"/>
                        </a:spcAft>
                      </a:pPr>
                      <a:r>
                        <a:rPr lang="en-US" sz="1600">
                          <a:effectLst/>
                        </a:rPr>
                        <a:t>1</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gn="r">
                        <a:lnSpc>
                          <a:spcPct val="107000"/>
                        </a:lnSpc>
                        <a:spcBef>
                          <a:spcPts val="0"/>
                        </a:spcBef>
                        <a:spcAft>
                          <a:spcPts val="0"/>
                        </a:spcAft>
                      </a:pPr>
                      <a:r>
                        <a:rPr lang="en-US" sz="1600" dirty="0">
                          <a:effectLst/>
                        </a:rPr>
                        <a:t>2</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ctr"/>
                </a:tc>
                <a:extLst>
                  <a:ext uri="{0D108BD9-81ED-4DB2-BD59-A6C34878D82A}">
                    <a16:rowId xmlns:a16="http://schemas.microsoft.com/office/drawing/2014/main" val="3126337571"/>
                  </a:ext>
                </a:extLst>
              </a:tr>
            </a:tbl>
          </a:graphicData>
        </a:graphic>
      </p:graphicFrame>
      <p:graphicFrame>
        <p:nvGraphicFramePr>
          <p:cNvPr id="5" name="Table 4">
            <a:extLst>
              <a:ext uri="{FF2B5EF4-FFF2-40B4-BE49-F238E27FC236}">
                <a16:creationId xmlns:a16="http://schemas.microsoft.com/office/drawing/2014/main" id="{FB08FF94-1C73-43A0-A7B0-76F237E00841}"/>
              </a:ext>
            </a:extLst>
          </p:cNvPr>
          <p:cNvGraphicFramePr>
            <a:graphicFrameLocks noGrp="1"/>
          </p:cNvGraphicFramePr>
          <p:nvPr>
            <p:extLst>
              <p:ext uri="{D42A27DB-BD31-4B8C-83A1-F6EECF244321}">
                <p14:modId xmlns:p14="http://schemas.microsoft.com/office/powerpoint/2010/main" val="4223154990"/>
              </p:ext>
            </p:extLst>
          </p:nvPr>
        </p:nvGraphicFramePr>
        <p:xfrm>
          <a:off x="838200" y="5390869"/>
          <a:ext cx="11223058" cy="587608"/>
        </p:xfrm>
        <a:graphic>
          <a:graphicData uri="http://schemas.openxmlformats.org/drawingml/2006/table">
            <a:tbl>
              <a:tblPr firstRow="1" firstCol="1" bandRow="1">
                <a:tableStyleId>{5C22544A-7EE6-4342-B048-85BDC9FD1C3A}</a:tableStyleId>
              </a:tblPr>
              <a:tblGrid>
                <a:gridCol w="2778702">
                  <a:extLst>
                    <a:ext uri="{9D8B030D-6E8A-4147-A177-3AD203B41FA5}">
                      <a16:colId xmlns:a16="http://schemas.microsoft.com/office/drawing/2014/main" val="2854062319"/>
                    </a:ext>
                  </a:extLst>
                </a:gridCol>
                <a:gridCol w="905917">
                  <a:extLst>
                    <a:ext uri="{9D8B030D-6E8A-4147-A177-3AD203B41FA5}">
                      <a16:colId xmlns:a16="http://schemas.microsoft.com/office/drawing/2014/main" val="2331228962"/>
                    </a:ext>
                  </a:extLst>
                </a:gridCol>
                <a:gridCol w="905917">
                  <a:extLst>
                    <a:ext uri="{9D8B030D-6E8A-4147-A177-3AD203B41FA5}">
                      <a16:colId xmlns:a16="http://schemas.microsoft.com/office/drawing/2014/main" val="4003820046"/>
                    </a:ext>
                  </a:extLst>
                </a:gridCol>
                <a:gridCol w="1036233">
                  <a:extLst>
                    <a:ext uri="{9D8B030D-6E8A-4147-A177-3AD203B41FA5}">
                      <a16:colId xmlns:a16="http://schemas.microsoft.com/office/drawing/2014/main" val="1902537925"/>
                    </a:ext>
                  </a:extLst>
                </a:gridCol>
                <a:gridCol w="905917">
                  <a:extLst>
                    <a:ext uri="{9D8B030D-6E8A-4147-A177-3AD203B41FA5}">
                      <a16:colId xmlns:a16="http://schemas.microsoft.com/office/drawing/2014/main" val="1039064646"/>
                    </a:ext>
                  </a:extLst>
                </a:gridCol>
                <a:gridCol w="1267441">
                  <a:extLst>
                    <a:ext uri="{9D8B030D-6E8A-4147-A177-3AD203B41FA5}">
                      <a16:colId xmlns:a16="http://schemas.microsoft.com/office/drawing/2014/main" val="909052336"/>
                    </a:ext>
                  </a:extLst>
                </a:gridCol>
                <a:gridCol w="1178112">
                  <a:extLst>
                    <a:ext uri="{9D8B030D-6E8A-4147-A177-3AD203B41FA5}">
                      <a16:colId xmlns:a16="http://schemas.microsoft.com/office/drawing/2014/main" val="2830649139"/>
                    </a:ext>
                  </a:extLst>
                </a:gridCol>
                <a:gridCol w="1062507">
                  <a:extLst>
                    <a:ext uri="{9D8B030D-6E8A-4147-A177-3AD203B41FA5}">
                      <a16:colId xmlns:a16="http://schemas.microsoft.com/office/drawing/2014/main" val="554465607"/>
                    </a:ext>
                  </a:extLst>
                </a:gridCol>
                <a:gridCol w="1182312">
                  <a:extLst>
                    <a:ext uri="{9D8B030D-6E8A-4147-A177-3AD203B41FA5}">
                      <a16:colId xmlns:a16="http://schemas.microsoft.com/office/drawing/2014/main" val="272090772"/>
                    </a:ext>
                  </a:extLst>
                </a:gridCol>
              </a:tblGrid>
              <a:tr h="338307">
                <a:tc>
                  <a:txBody>
                    <a:bodyPr/>
                    <a:lstStyle/>
                    <a:p>
                      <a:pPr marL="0" marR="0">
                        <a:lnSpc>
                          <a:spcPct val="107000"/>
                        </a:lnSpc>
                        <a:spcBef>
                          <a:spcPts val="0"/>
                        </a:spcBef>
                        <a:spcAft>
                          <a:spcPts val="0"/>
                        </a:spcAft>
                      </a:pPr>
                      <a:r>
                        <a:rPr lang="en-US" sz="1600" dirty="0">
                          <a:effectLst/>
                        </a:rPr>
                        <a:t>Environmental Sciences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nSpc>
                          <a:spcPct val="107000"/>
                        </a:lnSpc>
                        <a:spcBef>
                          <a:spcPts val="0"/>
                        </a:spcBef>
                        <a:spcAft>
                          <a:spcPts val="0"/>
                        </a:spcAft>
                      </a:pPr>
                      <a:r>
                        <a:rPr lang="en-US" sz="1600">
                          <a:effectLst/>
                        </a:rPr>
                        <a:t> </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gn="r">
                        <a:lnSpc>
                          <a:spcPct val="107000"/>
                        </a:lnSpc>
                        <a:spcBef>
                          <a:spcPts val="0"/>
                        </a:spcBef>
                        <a:spcAft>
                          <a:spcPts val="0"/>
                        </a:spcAft>
                      </a:pPr>
                      <a:r>
                        <a:rPr lang="en-US" sz="1600">
                          <a:effectLst/>
                        </a:rPr>
                        <a:t> </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ctr"/>
                </a:tc>
                <a:tc>
                  <a:txBody>
                    <a:bodyPr/>
                    <a:lstStyle/>
                    <a:p>
                      <a:pPr marL="0" marR="0" algn="r">
                        <a:lnSpc>
                          <a:spcPct val="107000"/>
                        </a:lnSpc>
                        <a:spcBef>
                          <a:spcPts val="0"/>
                        </a:spcBef>
                        <a:spcAft>
                          <a:spcPts val="0"/>
                        </a:spcAft>
                      </a:pPr>
                      <a:r>
                        <a:rPr lang="en-US" sz="1600">
                          <a:effectLst/>
                        </a:rPr>
                        <a:t> </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ctr"/>
                </a:tc>
                <a:tc>
                  <a:txBody>
                    <a:bodyPr/>
                    <a:lstStyle/>
                    <a:p>
                      <a:pPr marL="0" marR="0">
                        <a:lnSpc>
                          <a:spcPct val="107000"/>
                        </a:lnSpc>
                        <a:spcBef>
                          <a:spcPts val="0"/>
                        </a:spcBef>
                        <a:spcAft>
                          <a:spcPts val="0"/>
                        </a:spcAft>
                      </a:pPr>
                      <a:r>
                        <a:rPr lang="en-US" sz="1600">
                          <a:effectLst/>
                        </a:rPr>
                        <a:t> </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gn="r">
                        <a:lnSpc>
                          <a:spcPct val="107000"/>
                        </a:lnSpc>
                        <a:spcBef>
                          <a:spcPts val="0"/>
                        </a:spcBef>
                        <a:spcAft>
                          <a:spcPts val="0"/>
                        </a:spcAft>
                      </a:pPr>
                      <a:r>
                        <a:rPr lang="en-US" sz="1600">
                          <a:effectLst/>
                        </a:rPr>
                        <a:t>2</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nSpc>
                          <a:spcPct val="107000"/>
                        </a:lnSpc>
                        <a:spcBef>
                          <a:spcPts val="0"/>
                        </a:spcBef>
                        <a:spcAft>
                          <a:spcPts val="0"/>
                        </a:spcAft>
                      </a:pPr>
                      <a:r>
                        <a:rPr lang="en-US" sz="1600">
                          <a:effectLst/>
                        </a:rPr>
                        <a:t> </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nSpc>
                          <a:spcPct val="107000"/>
                        </a:lnSpc>
                        <a:spcBef>
                          <a:spcPts val="0"/>
                        </a:spcBef>
                        <a:spcAft>
                          <a:spcPts val="0"/>
                        </a:spcAft>
                      </a:pPr>
                      <a:r>
                        <a:rPr lang="en-US" sz="1600">
                          <a:effectLst/>
                        </a:rPr>
                        <a:t> </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gn="r">
                        <a:lnSpc>
                          <a:spcPct val="107000"/>
                        </a:lnSpc>
                        <a:spcBef>
                          <a:spcPts val="0"/>
                        </a:spcBef>
                        <a:spcAft>
                          <a:spcPts val="0"/>
                        </a:spcAft>
                      </a:pPr>
                      <a:r>
                        <a:rPr lang="en-US" sz="1600" dirty="0">
                          <a:effectLst/>
                        </a:rPr>
                        <a:t>2</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ctr"/>
                </a:tc>
                <a:extLst>
                  <a:ext uri="{0D108BD9-81ED-4DB2-BD59-A6C34878D82A}">
                    <a16:rowId xmlns:a16="http://schemas.microsoft.com/office/drawing/2014/main" val="1369463714"/>
                  </a:ext>
                </a:extLst>
              </a:tr>
              <a:tr h="165328">
                <a:tc>
                  <a:txBody>
                    <a:bodyPr/>
                    <a:lstStyle/>
                    <a:p>
                      <a:pPr marL="0" marR="0">
                        <a:lnSpc>
                          <a:spcPct val="107000"/>
                        </a:lnSpc>
                        <a:spcBef>
                          <a:spcPts val="0"/>
                        </a:spcBef>
                        <a:spcAft>
                          <a:spcPts val="0"/>
                        </a:spcAft>
                      </a:pPr>
                      <a:r>
                        <a:rPr lang="en-US" sz="1600" dirty="0">
                          <a:effectLst/>
                        </a:rPr>
                        <a:t>TOTAL</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gn="r">
                        <a:lnSpc>
                          <a:spcPct val="107000"/>
                        </a:lnSpc>
                        <a:spcBef>
                          <a:spcPts val="0"/>
                        </a:spcBef>
                        <a:spcAft>
                          <a:spcPts val="0"/>
                        </a:spcAft>
                      </a:pPr>
                      <a:r>
                        <a:rPr lang="en-US" sz="1600" dirty="0">
                          <a:effectLst/>
                        </a:rPr>
                        <a:t>3</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gn="r">
                        <a:lnSpc>
                          <a:spcPct val="107000"/>
                        </a:lnSpc>
                        <a:spcBef>
                          <a:spcPts val="0"/>
                        </a:spcBef>
                        <a:spcAft>
                          <a:spcPts val="0"/>
                        </a:spcAft>
                      </a:pPr>
                      <a:r>
                        <a:rPr lang="en-US" sz="1600" dirty="0">
                          <a:effectLst/>
                        </a:rPr>
                        <a:t>15</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gn="r">
                        <a:lnSpc>
                          <a:spcPct val="107000"/>
                        </a:lnSpc>
                        <a:spcBef>
                          <a:spcPts val="0"/>
                        </a:spcBef>
                        <a:spcAft>
                          <a:spcPts val="0"/>
                        </a:spcAft>
                      </a:pPr>
                      <a:r>
                        <a:rPr lang="en-US" sz="1600" dirty="0">
                          <a:effectLst/>
                        </a:rPr>
                        <a:t>20</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gn="r">
                        <a:lnSpc>
                          <a:spcPct val="107000"/>
                        </a:lnSpc>
                        <a:spcBef>
                          <a:spcPts val="0"/>
                        </a:spcBef>
                        <a:spcAft>
                          <a:spcPts val="0"/>
                        </a:spcAft>
                      </a:pPr>
                      <a:r>
                        <a:rPr lang="en-US" sz="1600" dirty="0">
                          <a:effectLst/>
                        </a:rPr>
                        <a:t>15</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gn="r">
                        <a:lnSpc>
                          <a:spcPct val="107000"/>
                        </a:lnSpc>
                        <a:spcBef>
                          <a:spcPts val="0"/>
                        </a:spcBef>
                        <a:spcAft>
                          <a:spcPts val="0"/>
                        </a:spcAft>
                      </a:pPr>
                      <a:r>
                        <a:rPr lang="en-US" sz="1600" dirty="0">
                          <a:effectLst/>
                        </a:rPr>
                        <a:t>8</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gn="r">
                        <a:lnSpc>
                          <a:spcPct val="107000"/>
                        </a:lnSpc>
                        <a:spcBef>
                          <a:spcPts val="0"/>
                        </a:spcBef>
                        <a:spcAft>
                          <a:spcPts val="0"/>
                        </a:spcAft>
                      </a:pPr>
                      <a:r>
                        <a:rPr lang="en-US" sz="1600" dirty="0">
                          <a:effectLst/>
                        </a:rPr>
                        <a:t>10</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gn="r">
                        <a:lnSpc>
                          <a:spcPct val="107000"/>
                        </a:lnSpc>
                        <a:spcBef>
                          <a:spcPts val="0"/>
                        </a:spcBef>
                        <a:spcAft>
                          <a:spcPts val="0"/>
                        </a:spcAft>
                      </a:pPr>
                      <a:r>
                        <a:rPr lang="en-US" sz="1600" dirty="0">
                          <a:effectLst/>
                        </a:rPr>
                        <a:t>7</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b"/>
                </a:tc>
                <a:tc>
                  <a:txBody>
                    <a:bodyPr/>
                    <a:lstStyle/>
                    <a:p>
                      <a:pPr marL="0" marR="0" algn="r">
                        <a:lnSpc>
                          <a:spcPct val="107000"/>
                        </a:lnSpc>
                        <a:spcBef>
                          <a:spcPts val="0"/>
                        </a:spcBef>
                        <a:spcAft>
                          <a:spcPts val="0"/>
                        </a:spcAft>
                      </a:pPr>
                      <a:r>
                        <a:rPr lang="en-US" sz="1600" dirty="0">
                          <a:effectLst/>
                        </a:rPr>
                        <a:t>78</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6106" marR="36106" marT="0" marB="0" anchor="ctr"/>
                </a:tc>
                <a:extLst>
                  <a:ext uri="{0D108BD9-81ED-4DB2-BD59-A6C34878D82A}">
                    <a16:rowId xmlns:a16="http://schemas.microsoft.com/office/drawing/2014/main" val="927774618"/>
                  </a:ext>
                </a:extLst>
              </a:tr>
            </a:tbl>
          </a:graphicData>
        </a:graphic>
      </p:graphicFrame>
    </p:spTree>
    <p:extLst>
      <p:ext uri="{BB962C8B-B14F-4D97-AF65-F5344CB8AC3E}">
        <p14:creationId xmlns:p14="http://schemas.microsoft.com/office/powerpoint/2010/main" val="1481935262"/>
      </p:ext>
    </p:extLst>
  </p:cSld>
  <p:clrMapOvr>
    <a:masterClrMapping/>
  </p:clrMapOvr>
  <p:transition spd="slow">
    <p:push dir="u"/>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3B3F3904-E52F-47D9-AC6F-8265C4C47F6A}"/>
              </a:ext>
            </a:extLst>
          </p:cNvPr>
          <p:cNvGraphicFramePr>
            <a:graphicFrameLocks noGrp="1"/>
          </p:cNvGraphicFramePr>
          <p:nvPr>
            <p:extLst>
              <p:ext uri="{D42A27DB-BD31-4B8C-83A1-F6EECF244321}">
                <p14:modId xmlns:p14="http://schemas.microsoft.com/office/powerpoint/2010/main" val="1443719786"/>
              </p:ext>
            </p:extLst>
          </p:nvPr>
        </p:nvGraphicFramePr>
        <p:xfrm>
          <a:off x="182880" y="789272"/>
          <a:ext cx="11810197" cy="5882827"/>
        </p:xfrm>
        <a:graphic>
          <a:graphicData uri="http://schemas.openxmlformats.org/drawingml/2006/table">
            <a:tbl>
              <a:tblPr firstRow="1" firstCol="1" bandRow="1"/>
              <a:tblGrid>
                <a:gridCol w="2746430">
                  <a:extLst>
                    <a:ext uri="{9D8B030D-6E8A-4147-A177-3AD203B41FA5}">
                      <a16:colId xmlns:a16="http://schemas.microsoft.com/office/drawing/2014/main" val="3181558711"/>
                    </a:ext>
                  </a:extLst>
                </a:gridCol>
                <a:gridCol w="1209959">
                  <a:extLst>
                    <a:ext uri="{9D8B030D-6E8A-4147-A177-3AD203B41FA5}">
                      <a16:colId xmlns:a16="http://schemas.microsoft.com/office/drawing/2014/main" val="3681369906"/>
                    </a:ext>
                  </a:extLst>
                </a:gridCol>
                <a:gridCol w="1195762">
                  <a:extLst>
                    <a:ext uri="{9D8B030D-6E8A-4147-A177-3AD203B41FA5}">
                      <a16:colId xmlns:a16="http://schemas.microsoft.com/office/drawing/2014/main" val="3197952688"/>
                    </a:ext>
                  </a:extLst>
                </a:gridCol>
                <a:gridCol w="1496068">
                  <a:extLst>
                    <a:ext uri="{9D8B030D-6E8A-4147-A177-3AD203B41FA5}">
                      <a16:colId xmlns:a16="http://schemas.microsoft.com/office/drawing/2014/main" val="1435496183"/>
                    </a:ext>
                  </a:extLst>
                </a:gridCol>
                <a:gridCol w="1496068">
                  <a:extLst>
                    <a:ext uri="{9D8B030D-6E8A-4147-A177-3AD203B41FA5}">
                      <a16:colId xmlns:a16="http://schemas.microsoft.com/office/drawing/2014/main" val="1704117032"/>
                    </a:ext>
                  </a:extLst>
                </a:gridCol>
                <a:gridCol w="1195762">
                  <a:extLst>
                    <a:ext uri="{9D8B030D-6E8A-4147-A177-3AD203B41FA5}">
                      <a16:colId xmlns:a16="http://schemas.microsoft.com/office/drawing/2014/main" val="4238466939"/>
                    </a:ext>
                  </a:extLst>
                </a:gridCol>
                <a:gridCol w="1235074">
                  <a:extLst>
                    <a:ext uri="{9D8B030D-6E8A-4147-A177-3AD203B41FA5}">
                      <a16:colId xmlns:a16="http://schemas.microsoft.com/office/drawing/2014/main" val="2908995096"/>
                    </a:ext>
                  </a:extLst>
                </a:gridCol>
                <a:gridCol w="1235074">
                  <a:extLst>
                    <a:ext uri="{9D8B030D-6E8A-4147-A177-3AD203B41FA5}">
                      <a16:colId xmlns:a16="http://schemas.microsoft.com/office/drawing/2014/main" val="3979484618"/>
                    </a:ext>
                  </a:extLst>
                </a:gridCol>
              </a:tblGrid>
              <a:tr h="803875">
                <a:tc rowSpan="2">
                  <a:txBody>
                    <a:bodyPr/>
                    <a:lstStyle/>
                    <a:p>
                      <a:pPr marL="0" marR="0">
                        <a:lnSpc>
                          <a:spcPct val="107000"/>
                        </a:lnSpc>
                        <a:spcBef>
                          <a:spcPts val="0"/>
                        </a:spcBef>
                        <a:spcAft>
                          <a:spcPts val="0"/>
                        </a:spcAft>
                      </a:pPr>
                      <a:r>
                        <a:rPr lang="en-US" sz="1800" b="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Centre</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E7E6E6"/>
                    </a:solidFill>
                  </a:tcPr>
                </a:tc>
                <a:tc gridSpan="2">
                  <a:txBody>
                    <a:bodyPr/>
                    <a:lstStyle/>
                    <a:p>
                      <a:pPr marL="0" marR="0" algn="ctr">
                        <a:lnSpc>
                          <a:spcPct val="107000"/>
                        </a:lnSpc>
                        <a:spcBef>
                          <a:spcPts val="0"/>
                        </a:spcBef>
                        <a:spcAft>
                          <a:spcPts val="0"/>
                        </a:spcAft>
                      </a:pPr>
                      <a:r>
                        <a:rPr lang="en-US" sz="18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Junior Staff</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hMerge="1">
                  <a:txBody>
                    <a:bodyPr/>
                    <a:lstStyle/>
                    <a:p>
                      <a:endParaRPr lang="en-US"/>
                    </a:p>
                  </a:txBody>
                  <a:tcPr/>
                </a:tc>
                <a:tc gridSpan="2">
                  <a:txBody>
                    <a:bodyPr/>
                    <a:lstStyle/>
                    <a:p>
                      <a:pPr marL="0" marR="0" algn="ctr">
                        <a:lnSpc>
                          <a:spcPct val="107000"/>
                        </a:lnSpc>
                        <a:spcBef>
                          <a:spcPts val="0"/>
                        </a:spcBef>
                        <a:spcAft>
                          <a:spcPts val="0"/>
                        </a:spcAft>
                      </a:pPr>
                      <a:r>
                        <a:rPr lang="en-US" sz="18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Senior/Senior Supporting</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hMerge="1">
                  <a:txBody>
                    <a:bodyPr/>
                    <a:lstStyle/>
                    <a:p>
                      <a:endParaRPr lang="en-US"/>
                    </a:p>
                  </a:txBody>
                  <a:tcPr/>
                </a:tc>
                <a:tc gridSpan="2">
                  <a:txBody>
                    <a:bodyPr/>
                    <a:lstStyle/>
                    <a:p>
                      <a:pPr marL="0" marR="0" algn="ctr">
                        <a:lnSpc>
                          <a:spcPct val="107000"/>
                        </a:lnSpc>
                        <a:spcBef>
                          <a:spcPts val="0"/>
                        </a:spcBef>
                        <a:spcAft>
                          <a:spcPts val="0"/>
                        </a:spcAft>
                      </a:pPr>
                      <a:r>
                        <a:rPr lang="en-US" sz="1800" b="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Total</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hMerge="1">
                  <a:txBody>
                    <a:bodyPr/>
                    <a:lstStyle/>
                    <a:p>
                      <a:endParaRPr lang="en-US"/>
                    </a:p>
                  </a:txBody>
                  <a:tcPr/>
                </a:tc>
                <a:tc>
                  <a:txBody>
                    <a:bodyPr/>
                    <a:lstStyle/>
                    <a:p>
                      <a:pPr marL="0" marR="0" algn="ctr">
                        <a:lnSpc>
                          <a:spcPct val="107000"/>
                        </a:lnSpc>
                        <a:spcBef>
                          <a:spcPts val="0"/>
                        </a:spcBef>
                        <a:spcAft>
                          <a:spcPts val="0"/>
                        </a:spcAft>
                      </a:pPr>
                      <a:r>
                        <a:rPr lang="en-US" sz="1800" b="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Grand Total</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E7E6E6"/>
                    </a:solidFill>
                  </a:tcPr>
                </a:tc>
                <a:extLst>
                  <a:ext uri="{0D108BD9-81ED-4DB2-BD59-A6C34878D82A}">
                    <a16:rowId xmlns:a16="http://schemas.microsoft.com/office/drawing/2014/main" val="1816704929"/>
                  </a:ext>
                </a:extLst>
              </a:tr>
              <a:tr h="423246">
                <a:tc vMerge="1">
                  <a:txBody>
                    <a:bodyPr/>
                    <a:lstStyle/>
                    <a:p>
                      <a:endParaRPr lang="en-US"/>
                    </a:p>
                  </a:txBody>
                  <a:tcPr/>
                </a:tc>
                <a:tc>
                  <a:txBody>
                    <a:bodyPr/>
                    <a:lstStyle/>
                    <a:p>
                      <a:pPr marL="0" marR="0" algn="ctr">
                        <a:lnSpc>
                          <a:spcPct val="107000"/>
                        </a:lnSpc>
                        <a:spcBef>
                          <a:spcPts val="0"/>
                        </a:spcBef>
                        <a:spcAft>
                          <a:spcPts val="0"/>
                        </a:spcAft>
                      </a:pPr>
                      <a:r>
                        <a:rPr lang="en-US" sz="1800" b="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Male</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marL="0" marR="0" algn="ctr">
                        <a:lnSpc>
                          <a:spcPct val="107000"/>
                        </a:lnSpc>
                        <a:spcBef>
                          <a:spcPts val="0"/>
                        </a:spcBef>
                        <a:spcAft>
                          <a:spcPts val="0"/>
                        </a:spcAft>
                      </a:pPr>
                      <a:r>
                        <a:rPr lang="en-US" sz="1800" b="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Female</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marL="0" marR="0" algn="ctr">
                        <a:lnSpc>
                          <a:spcPct val="107000"/>
                        </a:lnSpc>
                        <a:spcBef>
                          <a:spcPts val="0"/>
                        </a:spcBef>
                        <a:spcAft>
                          <a:spcPts val="0"/>
                        </a:spcAft>
                      </a:pPr>
                      <a:r>
                        <a:rPr lang="en-US" sz="1800" b="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Male</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marL="0" marR="0" algn="ctr">
                        <a:lnSpc>
                          <a:spcPct val="107000"/>
                        </a:lnSpc>
                        <a:spcBef>
                          <a:spcPts val="0"/>
                        </a:spcBef>
                        <a:spcAft>
                          <a:spcPts val="0"/>
                        </a:spcAft>
                      </a:pPr>
                      <a:r>
                        <a:rPr lang="en-US" sz="1800" b="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Female</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marL="0" marR="0" algn="ctr">
                        <a:lnSpc>
                          <a:spcPct val="107000"/>
                        </a:lnSpc>
                        <a:spcBef>
                          <a:spcPts val="0"/>
                        </a:spcBef>
                        <a:spcAft>
                          <a:spcPts val="0"/>
                        </a:spcAft>
                      </a:pPr>
                      <a:r>
                        <a:rPr lang="en-US" sz="1800" b="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Male</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marL="0" marR="0" algn="ctr">
                        <a:lnSpc>
                          <a:spcPct val="107000"/>
                        </a:lnSpc>
                        <a:spcBef>
                          <a:spcPts val="0"/>
                        </a:spcBef>
                        <a:spcAft>
                          <a:spcPts val="0"/>
                        </a:spcAft>
                      </a:pPr>
                      <a:r>
                        <a:rPr lang="en-US" sz="1800" b="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Female</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nSpc>
                          <a:spcPct val="107000"/>
                        </a:lnSpc>
                      </a:pPr>
                      <a:endParaRPr lang="en-US" sz="1800">
                        <a:effectLst/>
                        <a:latin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extLst>
                  <a:ext uri="{0D108BD9-81ED-4DB2-BD59-A6C34878D82A}">
                    <a16:rowId xmlns:a16="http://schemas.microsoft.com/office/drawing/2014/main" val="1281148665"/>
                  </a:ext>
                </a:extLst>
              </a:tr>
              <a:tr h="423246">
                <a:tc>
                  <a:txBody>
                    <a:bodyPr/>
                    <a:lstStyle/>
                    <a:p>
                      <a:pPr marL="0" marR="0">
                        <a:lnSpc>
                          <a:spcPct val="107000"/>
                        </a:lnSpc>
                        <a:spcBef>
                          <a:spcPts val="0"/>
                        </a:spcBef>
                        <a:spcAft>
                          <a:spcPts val="0"/>
                        </a:spcAft>
                      </a:pPr>
                      <a:r>
                        <a:rPr lang="en-US" sz="18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Estate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11</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2</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13</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13</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7498893"/>
                  </a:ext>
                </a:extLst>
              </a:tr>
              <a:tr h="423246">
                <a:tc>
                  <a:txBody>
                    <a:bodyPr/>
                    <a:lstStyle/>
                    <a:p>
                      <a:pPr marL="0" marR="0">
                        <a:lnSpc>
                          <a:spcPct val="107000"/>
                        </a:lnSpc>
                        <a:spcBef>
                          <a:spcPts val="0"/>
                        </a:spcBef>
                        <a:spcAft>
                          <a:spcPts val="0"/>
                        </a:spcAft>
                      </a:pPr>
                      <a:r>
                        <a:rPr lang="en-US" sz="1800" b="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Administration</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6</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5</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1</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2</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7</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7</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14</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42713791"/>
                  </a:ext>
                </a:extLst>
              </a:tr>
              <a:tr h="423246">
                <a:tc>
                  <a:txBody>
                    <a:bodyPr/>
                    <a:lstStyle/>
                    <a:p>
                      <a:pPr marL="0" marR="0">
                        <a:lnSpc>
                          <a:spcPct val="107000"/>
                        </a:lnSpc>
                        <a:spcBef>
                          <a:spcPts val="0"/>
                        </a:spcBef>
                        <a:spcAft>
                          <a:spcPts val="0"/>
                        </a:spcAft>
                      </a:pPr>
                      <a:r>
                        <a:rPr lang="en-US" sz="1800" b="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Finance</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2</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4</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2</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4</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6</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54242065"/>
                  </a:ext>
                </a:extLst>
              </a:tr>
              <a:tr h="423246">
                <a:tc>
                  <a:txBody>
                    <a:bodyPr/>
                    <a:lstStyle/>
                    <a:p>
                      <a:pPr marL="0" marR="0">
                        <a:lnSpc>
                          <a:spcPct val="107000"/>
                        </a:lnSpc>
                        <a:spcBef>
                          <a:spcPts val="0"/>
                        </a:spcBef>
                        <a:spcAft>
                          <a:spcPts val="0"/>
                        </a:spcAft>
                      </a:pPr>
                      <a:r>
                        <a:rPr lang="en-US" sz="1800" b="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Procurement</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1</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1</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1</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2</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1</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3</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99346767"/>
                  </a:ext>
                </a:extLst>
              </a:tr>
              <a:tr h="423246">
                <a:tc>
                  <a:txBody>
                    <a:bodyPr/>
                    <a:lstStyle/>
                    <a:p>
                      <a:pPr marL="0" marR="0">
                        <a:lnSpc>
                          <a:spcPct val="107000"/>
                        </a:lnSpc>
                        <a:spcBef>
                          <a:spcPts val="0"/>
                        </a:spcBef>
                        <a:spcAft>
                          <a:spcPts val="0"/>
                        </a:spcAft>
                      </a:pPr>
                      <a:r>
                        <a:rPr lang="en-US" sz="1800" b="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Communications</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6</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6</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6</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04709749"/>
                  </a:ext>
                </a:extLst>
              </a:tr>
              <a:tr h="423246">
                <a:tc>
                  <a:txBody>
                    <a:bodyPr/>
                    <a:lstStyle/>
                    <a:p>
                      <a:pPr marL="0" marR="0">
                        <a:lnSpc>
                          <a:spcPct val="107000"/>
                        </a:lnSpc>
                        <a:spcBef>
                          <a:spcPts val="0"/>
                        </a:spcBef>
                        <a:spcAft>
                          <a:spcPts val="0"/>
                        </a:spcAft>
                      </a:pPr>
                      <a:r>
                        <a:rPr lang="en-US" sz="1800" b="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Logistics</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2</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2</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2</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60716201"/>
                  </a:ext>
                </a:extLst>
              </a:tr>
              <a:tr h="423246">
                <a:tc>
                  <a:txBody>
                    <a:bodyPr/>
                    <a:lstStyle/>
                    <a:p>
                      <a:pPr marL="0" marR="0">
                        <a:lnSpc>
                          <a:spcPct val="107000"/>
                        </a:lnSpc>
                        <a:spcBef>
                          <a:spcPts val="0"/>
                        </a:spcBef>
                        <a:spcAft>
                          <a:spcPts val="0"/>
                        </a:spcAft>
                      </a:pPr>
                      <a:r>
                        <a:rPr lang="en-US" sz="1800" b="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M &amp; E</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2</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2</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2</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48680420"/>
                  </a:ext>
                </a:extLst>
              </a:tr>
              <a:tr h="423246">
                <a:tc>
                  <a:txBody>
                    <a:bodyPr/>
                    <a:lstStyle/>
                    <a:p>
                      <a:pPr marL="0" marR="0">
                        <a:lnSpc>
                          <a:spcPct val="107000"/>
                        </a:lnSpc>
                        <a:spcBef>
                          <a:spcPts val="0"/>
                        </a:spcBef>
                        <a:spcAft>
                          <a:spcPts val="0"/>
                        </a:spcAft>
                      </a:pPr>
                      <a:r>
                        <a:rPr lang="en-US" sz="1800" b="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Internal Audit</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2</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1</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2</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1</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3</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3432398"/>
                  </a:ext>
                </a:extLst>
              </a:tr>
              <a:tr h="423246">
                <a:tc>
                  <a:txBody>
                    <a:bodyPr/>
                    <a:lstStyle/>
                    <a:p>
                      <a:pPr marL="0" marR="0">
                        <a:lnSpc>
                          <a:spcPct val="107000"/>
                        </a:lnSpc>
                        <a:spcBef>
                          <a:spcPts val="0"/>
                        </a:spcBef>
                        <a:spcAft>
                          <a:spcPts val="0"/>
                        </a:spcAft>
                      </a:pPr>
                      <a:r>
                        <a:rPr lang="en-US" sz="1800" b="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Asset Management</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1</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2</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2</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1</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3</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18636212"/>
                  </a:ext>
                </a:extLst>
              </a:tr>
              <a:tr h="423246">
                <a:tc>
                  <a:txBody>
                    <a:bodyPr/>
                    <a:lstStyle/>
                    <a:p>
                      <a:pPr marL="0" marR="0">
                        <a:lnSpc>
                          <a:spcPct val="107000"/>
                        </a:lnSpc>
                        <a:spcBef>
                          <a:spcPts val="0"/>
                        </a:spcBef>
                        <a:spcAft>
                          <a:spcPts val="0"/>
                        </a:spcAft>
                      </a:pPr>
                      <a:r>
                        <a:rPr lang="en-US" sz="1800" b="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Researchers</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3</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1</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3</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1</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4</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41224495"/>
                  </a:ext>
                </a:extLst>
              </a:tr>
              <a:tr h="423246">
                <a:tc>
                  <a:txBody>
                    <a:bodyPr/>
                    <a:lstStyle/>
                    <a:p>
                      <a:pPr marL="0" marR="0">
                        <a:lnSpc>
                          <a:spcPct val="107000"/>
                        </a:lnSpc>
                        <a:spcBef>
                          <a:spcPts val="0"/>
                        </a:spcBef>
                        <a:spcAft>
                          <a:spcPts val="0"/>
                        </a:spcAft>
                      </a:pPr>
                      <a:r>
                        <a:rPr lang="en-US" sz="18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Total</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marL="0" marR="0" algn="ctr">
                        <a:lnSpc>
                          <a:spcPct val="107000"/>
                        </a:lnSpc>
                        <a:spcBef>
                          <a:spcPts val="0"/>
                        </a:spcBef>
                        <a:spcAft>
                          <a:spcPts val="0"/>
                        </a:spcAft>
                      </a:pPr>
                      <a:r>
                        <a:rPr lang="en-US" sz="18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18</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marL="0" marR="0" algn="ctr">
                        <a:lnSpc>
                          <a:spcPct val="107000"/>
                        </a:lnSpc>
                        <a:spcBef>
                          <a:spcPts val="0"/>
                        </a:spcBef>
                        <a:spcAft>
                          <a:spcPts val="0"/>
                        </a:spcAft>
                      </a:pPr>
                      <a:r>
                        <a:rPr lang="en-US" sz="18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6</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marL="0" marR="0" algn="ctr">
                        <a:lnSpc>
                          <a:spcPct val="107000"/>
                        </a:lnSpc>
                        <a:spcBef>
                          <a:spcPts val="0"/>
                        </a:spcBef>
                        <a:spcAft>
                          <a:spcPts val="0"/>
                        </a:spcAft>
                      </a:pPr>
                      <a:r>
                        <a:rPr lang="en-US" sz="18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23</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marL="0" marR="0" algn="ctr">
                        <a:lnSpc>
                          <a:spcPct val="107000"/>
                        </a:lnSpc>
                        <a:spcBef>
                          <a:spcPts val="0"/>
                        </a:spcBef>
                        <a:spcAft>
                          <a:spcPts val="0"/>
                        </a:spcAft>
                      </a:pPr>
                      <a:r>
                        <a:rPr lang="en-US" sz="18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9</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marL="0" marR="0" algn="ctr">
                        <a:lnSpc>
                          <a:spcPct val="107000"/>
                        </a:lnSpc>
                        <a:spcBef>
                          <a:spcPts val="0"/>
                        </a:spcBef>
                        <a:spcAft>
                          <a:spcPts val="0"/>
                        </a:spcAft>
                      </a:pPr>
                      <a:r>
                        <a:rPr lang="en-US" sz="18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41</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marL="0" marR="0" algn="ctr">
                        <a:lnSpc>
                          <a:spcPct val="107000"/>
                        </a:lnSpc>
                        <a:spcBef>
                          <a:spcPts val="0"/>
                        </a:spcBef>
                        <a:spcAft>
                          <a:spcPts val="0"/>
                        </a:spcAft>
                      </a:pPr>
                      <a:r>
                        <a:rPr lang="en-US" sz="18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15</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marL="0" marR="0" algn="ctr">
                        <a:lnSpc>
                          <a:spcPct val="107000"/>
                        </a:lnSpc>
                        <a:spcBef>
                          <a:spcPts val="0"/>
                        </a:spcBef>
                        <a:spcAft>
                          <a:spcPts val="0"/>
                        </a:spcAft>
                      </a:pPr>
                      <a:r>
                        <a:rPr lang="en-US" sz="18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56</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extLst>
                  <a:ext uri="{0D108BD9-81ED-4DB2-BD59-A6C34878D82A}">
                    <a16:rowId xmlns:a16="http://schemas.microsoft.com/office/drawing/2014/main" val="3059363803"/>
                  </a:ext>
                </a:extLst>
              </a:tr>
            </a:tbl>
          </a:graphicData>
        </a:graphic>
      </p:graphicFrame>
      <p:sp>
        <p:nvSpPr>
          <p:cNvPr id="4" name="TextBox 3">
            <a:extLst>
              <a:ext uri="{FF2B5EF4-FFF2-40B4-BE49-F238E27FC236}">
                <a16:creationId xmlns:a16="http://schemas.microsoft.com/office/drawing/2014/main" id="{50931C3D-6CC9-4CC0-A186-B278A7A9ACD9}"/>
              </a:ext>
            </a:extLst>
          </p:cNvPr>
          <p:cNvSpPr txBox="1"/>
          <p:nvPr/>
        </p:nvSpPr>
        <p:spPr>
          <a:xfrm>
            <a:off x="2897188" y="185906"/>
            <a:ext cx="7584724" cy="400110"/>
          </a:xfrm>
          <a:prstGeom prst="rect">
            <a:avLst/>
          </a:prstGeom>
          <a:noFill/>
        </p:spPr>
        <p:txBody>
          <a:bodyPr wrap="square">
            <a:spAutoFit/>
          </a:bodyPr>
          <a:lstStyle/>
          <a:p>
            <a:r>
              <a:rPr lang="en-US" sz="2000" b="1" dirty="0">
                <a:solidFill>
                  <a:schemeClr val="accent5">
                    <a:lumMod val="75000"/>
                  </a:schemeClr>
                </a:solidFill>
                <a:effectLst/>
                <a:latin typeface="Arial" panose="020B0604020202020204" pitchFamily="34" charset="0"/>
                <a:ea typeface="Calibri" panose="020F0502020204030204" pitchFamily="34" charset="0"/>
              </a:rPr>
              <a:t>Current Research Support Staff in SLARI Headquarter</a:t>
            </a:r>
            <a:endParaRPr lang="en-US" sz="2000" dirty="0">
              <a:solidFill>
                <a:schemeClr val="accent5">
                  <a:lumMod val="75000"/>
                </a:schemeClr>
              </a:solidFill>
            </a:endParaRPr>
          </a:p>
        </p:txBody>
      </p:sp>
    </p:spTree>
    <p:extLst>
      <p:ext uri="{BB962C8B-B14F-4D97-AF65-F5344CB8AC3E}">
        <p14:creationId xmlns:p14="http://schemas.microsoft.com/office/powerpoint/2010/main" val="771976178"/>
      </p:ext>
    </p:extLst>
  </p:cSld>
  <p:clrMapOvr>
    <a:masterClrMapping/>
  </p:clrMapOvr>
  <p:transition spd="slow">
    <p:push dir="u"/>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Title 1"/>
          <p:cNvSpPr>
            <a:spLocks noGrp="1"/>
          </p:cNvSpPr>
          <p:nvPr>
            <p:ph type="ctrTitle"/>
          </p:nvPr>
        </p:nvSpPr>
        <p:spPr>
          <a:xfrm>
            <a:off x="1676401" y="2062606"/>
            <a:ext cx="8964613" cy="2895599"/>
          </a:xfrm>
        </p:spPr>
        <p:txBody>
          <a:bodyPr>
            <a:normAutofit/>
          </a:bodyPr>
          <a:lstStyle/>
          <a:p>
            <a:pPr>
              <a:lnSpc>
                <a:spcPct val="107000"/>
              </a:lnSpc>
              <a:spcAft>
                <a:spcPts val="800"/>
              </a:spcAft>
            </a:pPr>
            <a:br>
              <a:rPr lang="en-GB" altLang="en-US" sz="3200" b="1" dirty="0">
                <a:solidFill>
                  <a:srgbClr val="C00000"/>
                </a:solidFill>
                <a:latin typeface="Aharoni" pitchFamily="2" charset="-79"/>
                <a:ea typeface="ＭＳ Ｐゴシック" pitchFamily="34" charset="-128"/>
                <a:cs typeface="Aharoni" pitchFamily="2" charset="-79"/>
              </a:rPr>
            </a:br>
            <a:r>
              <a:rPr lang="en-GB" sz="4000" b="1" kern="100" dirty="0">
                <a:ln w="9525" cap="flat" cmpd="sng" algn="ctr">
                  <a:solidFill>
                    <a:srgbClr val="FFFFFF"/>
                  </a:solidFill>
                  <a:prstDash val="solid"/>
                  <a:round/>
                </a:ln>
                <a:effectLst>
                  <a:outerShdw blurRad="38100" dist="38100" dir="2700000" algn="tl">
                    <a:srgbClr val="000000">
                      <a:alpha val="43137"/>
                    </a:srgbClr>
                  </a:outerShdw>
                </a:effectLst>
                <a:latin typeface="Baskerville Old Face" panose="02020602080505020303" pitchFamily="18" charset="0"/>
                <a:ea typeface="Calibri" panose="020F0502020204030204" pitchFamily="34" charset="0"/>
                <a:cs typeface="Times New Roman" panose="02020603050405020304" pitchFamily="18" charset="0"/>
              </a:rPr>
              <a:t>THANK YOU FOR YOUR ATTENTION</a:t>
            </a:r>
            <a:br>
              <a:rPr lang="en-GB" sz="3100" b="1" kern="100" dirty="0">
                <a:latin typeface="Berlin Sans FB" panose="020E0602020502020306" pitchFamily="34" charset="0"/>
                <a:ea typeface="Calibri" panose="020F0502020204030204" pitchFamily="34" charset="0"/>
                <a:cs typeface="Times New Roman" panose="02020603050405020304" pitchFamily="18" charset="0"/>
              </a:rPr>
            </a:br>
            <a:endParaRPr lang="en-GB" altLang="en-US" sz="3100" b="1" dirty="0">
              <a:solidFill>
                <a:schemeClr val="bg1"/>
              </a:solidFill>
              <a:latin typeface="Berlin Sans FB" panose="020E0602020502020306" pitchFamily="34" charset="0"/>
              <a:ea typeface="ＭＳ Ｐゴシック" pitchFamily="34" charset="-128"/>
            </a:endParaRPr>
          </a:p>
        </p:txBody>
      </p:sp>
      <p:pic>
        <p:nvPicPr>
          <p:cNvPr id="5" name="Picture 4" descr="IITA_small-sienna.pn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76400" y="152400"/>
            <a:ext cx="1524000" cy="685800"/>
          </a:xfrm>
          <a:prstGeom prst="rect">
            <a:avLst/>
          </a:prstGeom>
          <a:noFill/>
        </p:spPr>
      </p:pic>
      <p:pic>
        <p:nvPicPr>
          <p:cNvPr id="9" name="Picture 8" descr="C:\Users\IT SUPPORT\Desktop\LOGOS\SL Gvt Logo.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525000" y="61192"/>
            <a:ext cx="990600" cy="838200"/>
          </a:xfrm>
          <a:prstGeom prst="rect">
            <a:avLst/>
          </a:prstGeom>
          <a:noFill/>
          <a:ln>
            <a:noFill/>
          </a:ln>
        </p:spPr>
      </p:pic>
      <p:pic>
        <p:nvPicPr>
          <p:cNvPr id="2" name="Picture 1">
            <a:extLst>
              <a:ext uri="{FF2B5EF4-FFF2-40B4-BE49-F238E27FC236}">
                <a16:creationId xmlns:a16="http://schemas.microsoft.com/office/drawing/2014/main" id="{943137DD-21B3-E57C-A3E9-E03734F6F442}"/>
              </a:ext>
            </a:extLst>
          </p:cNvPr>
          <p:cNvPicPr>
            <a:picLocks noChangeAspect="1"/>
          </p:cNvPicPr>
          <p:nvPr/>
        </p:nvPicPr>
        <p:blipFill>
          <a:blip r:embed="rId4"/>
          <a:stretch>
            <a:fillRect/>
          </a:stretch>
        </p:blipFill>
        <p:spPr>
          <a:xfrm>
            <a:off x="4648200" y="152400"/>
            <a:ext cx="3124200" cy="985214"/>
          </a:xfrm>
          <a:prstGeom prst="rect">
            <a:avLst/>
          </a:prstGeom>
        </p:spPr>
      </p:pic>
    </p:spTree>
    <p:extLst>
      <p:ext uri="{BB962C8B-B14F-4D97-AF65-F5344CB8AC3E}">
        <p14:creationId xmlns:p14="http://schemas.microsoft.com/office/powerpoint/2010/main" val="21964502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3B1583-A5D6-C282-F499-2DBB743263A2}"/>
              </a:ext>
            </a:extLst>
          </p:cNvPr>
          <p:cNvSpPr>
            <a:spLocks noGrp="1"/>
          </p:cNvSpPr>
          <p:nvPr>
            <p:ph type="sldNum" sz="quarter" idx="12"/>
          </p:nvPr>
        </p:nvSpPr>
        <p:spPr/>
        <p:txBody>
          <a:bodyPr/>
          <a:lstStyle/>
          <a:p>
            <a:pPr>
              <a:defRPr/>
            </a:pPr>
            <a:fld id="{05974C3D-9671-452C-8A22-11C883F6E4DB}" type="slidenum">
              <a:rPr lang="en-GB" sz="900">
                <a:solidFill>
                  <a:prstClr val="black">
                    <a:tint val="75000"/>
                  </a:prstClr>
                </a:solidFill>
                <a:latin typeface="Calibri" panose="020F0502020204030204"/>
              </a:rPr>
              <a:pPr>
                <a:defRPr/>
              </a:pPr>
              <a:t>6</a:t>
            </a:fld>
            <a:endParaRPr lang="en-GB" sz="900">
              <a:solidFill>
                <a:prstClr val="black">
                  <a:tint val="75000"/>
                </a:prstClr>
              </a:solidFill>
              <a:latin typeface="Calibri" panose="020F0502020204030204"/>
            </a:endParaRPr>
          </a:p>
        </p:txBody>
      </p:sp>
      <p:pic>
        <p:nvPicPr>
          <p:cNvPr id="3" name="Picture 2">
            <a:extLst>
              <a:ext uri="{FF2B5EF4-FFF2-40B4-BE49-F238E27FC236}">
                <a16:creationId xmlns:a16="http://schemas.microsoft.com/office/drawing/2014/main" id="{1B306745-E180-460C-8148-841CB3F33A9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12783" y="0"/>
            <a:ext cx="10279781" cy="6853188"/>
          </a:xfrm>
          <a:prstGeom prst="rect">
            <a:avLst/>
          </a:prstGeom>
        </p:spPr>
      </p:pic>
      <p:sp>
        <p:nvSpPr>
          <p:cNvPr id="5" name="TextBox 4">
            <a:extLst>
              <a:ext uri="{FF2B5EF4-FFF2-40B4-BE49-F238E27FC236}">
                <a16:creationId xmlns:a16="http://schemas.microsoft.com/office/drawing/2014/main" id="{2CE91CC0-0AF4-40AE-8AE4-D15AB53C2D91}"/>
              </a:ext>
            </a:extLst>
          </p:cNvPr>
          <p:cNvSpPr txBox="1"/>
          <p:nvPr/>
        </p:nvSpPr>
        <p:spPr>
          <a:xfrm>
            <a:off x="2377440" y="6033184"/>
            <a:ext cx="6980722" cy="769441"/>
          </a:xfrm>
          <a:prstGeom prst="rect">
            <a:avLst/>
          </a:prstGeom>
          <a:noFill/>
        </p:spPr>
        <p:txBody>
          <a:bodyPr wrap="square">
            <a:spAutoFit/>
          </a:bodyPr>
          <a:lstStyle/>
          <a:p>
            <a:r>
              <a:rPr kumimoji="0" lang="en-US" sz="4400" b="1" i="0" u="none" strike="noStrike" kern="1200" cap="none" spc="0" normalizeH="0" baseline="0" noProof="0" dirty="0">
                <a:ln>
                  <a:noFill/>
                </a:ln>
                <a:solidFill>
                  <a:srgbClr val="FFFF00"/>
                </a:solidFill>
                <a:effectLst>
                  <a:outerShdw blurRad="38100" dist="38100" dir="2700000" algn="tl">
                    <a:srgbClr val="000000">
                      <a:alpha val="43137"/>
                    </a:srgbClr>
                  </a:outerShdw>
                </a:effectLst>
                <a:uLnTx/>
                <a:uFillTx/>
                <a:latin typeface="Bahnschrift Light SemiCondensed" panose="020B0502040204020203" pitchFamily="34" charset="0"/>
                <a:ea typeface="Calibri" panose="020F0502020204030204" pitchFamily="34" charset="0"/>
                <a:cs typeface="Times New Roman" panose="02020603050405020304" pitchFamily="18" charset="0"/>
              </a:rPr>
              <a:t>Enhanced Visibility of SLARI</a:t>
            </a:r>
            <a:endParaRPr lang="en-US" sz="4400" b="1" dirty="0">
              <a:solidFill>
                <a:srgbClr val="FFFF00"/>
              </a:solidFill>
            </a:endParaRPr>
          </a:p>
        </p:txBody>
      </p:sp>
    </p:spTree>
    <p:extLst>
      <p:ext uri="{BB962C8B-B14F-4D97-AF65-F5344CB8AC3E}">
        <p14:creationId xmlns:p14="http://schemas.microsoft.com/office/powerpoint/2010/main" val="2745705828"/>
      </p:ext>
    </p:extLst>
  </p:cSld>
  <p:clrMapOvr>
    <a:masterClrMapping/>
  </p:clrMapOvr>
  <p:transition spd="med">
    <p:pull/>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3B1583-A5D6-C282-F499-2DBB743263A2}"/>
              </a:ext>
            </a:extLst>
          </p:cNvPr>
          <p:cNvSpPr>
            <a:spLocks noGrp="1"/>
          </p:cNvSpPr>
          <p:nvPr>
            <p:ph type="sldNum" sz="quarter" idx="12"/>
          </p:nvPr>
        </p:nvSpPr>
        <p:spPr/>
        <p:txBody>
          <a:bodyPr/>
          <a:lstStyle/>
          <a:p>
            <a:pPr>
              <a:defRPr/>
            </a:pPr>
            <a:fld id="{05974C3D-9671-452C-8A22-11C883F6E4DB}" type="slidenum">
              <a:rPr lang="en-GB" sz="900">
                <a:solidFill>
                  <a:prstClr val="black">
                    <a:tint val="75000"/>
                  </a:prstClr>
                </a:solidFill>
                <a:latin typeface="Calibri" panose="020F0502020204030204"/>
              </a:rPr>
              <a:pPr>
                <a:defRPr/>
              </a:pPr>
              <a:t>60</a:t>
            </a:fld>
            <a:endParaRPr lang="en-GB" sz="900">
              <a:solidFill>
                <a:prstClr val="black">
                  <a:tint val="75000"/>
                </a:prstClr>
              </a:solidFill>
              <a:latin typeface="Calibri" panose="020F0502020204030204"/>
            </a:endParaRPr>
          </a:p>
        </p:txBody>
      </p:sp>
      <p:sp>
        <p:nvSpPr>
          <p:cNvPr id="5" name="TextBox 4">
            <a:extLst>
              <a:ext uri="{FF2B5EF4-FFF2-40B4-BE49-F238E27FC236}">
                <a16:creationId xmlns:a16="http://schemas.microsoft.com/office/drawing/2014/main" id="{41AAD246-F014-B8D3-25C7-809FBCC7746C}"/>
              </a:ext>
            </a:extLst>
          </p:cNvPr>
          <p:cNvSpPr txBox="1"/>
          <p:nvPr/>
        </p:nvSpPr>
        <p:spPr>
          <a:xfrm>
            <a:off x="1637756" y="136525"/>
            <a:ext cx="8916488" cy="467757"/>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ctr">
              <a:lnSpc>
                <a:spcPct val="107000"/>
              </a:lnSpc>
              <a:spcAft>
                <a:spcPts val="800"/>
              </a:spcAft>
            </a:pPr>
            <a:r>
              <a:rPr lang="en-US" sz="2400" b="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H.E. PRESIDENT BIO VISITS SLARI ROKUPR</a:t>
            </a:r>
          </a:p>
        </p:txBody>
      </p:sp>
      <p:pic>
        <p:nvPicPr>
          <p:cNvPr id="6" name="Picture 5">
            <a:extLst>
              <a:ext uri="{FF2B5EF4-FFF2-40B4-BE49-F238E27FC236}">
                <a16:creationId xmlns:a16="http://schemas.microsoft.com/office/drawing/2014/main" id="{C55D2612-E06D-493B-B853-21D2E3BE989F}"/>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0" y="650488"/>
            <a:ext cx="5943600" cy="3205480"/>
          </a:xfrm>
          <a:prstGeom prst="rect">
            <a:avLst/>
          </a:prstGeom>
          <a:noFill/>
          <a:ln>
            <a:noFill/>
          </a:ln>
        </p:spPr>
      </p:pic>
      <p:sp>
        <p:nvSpPr>
          <p:cNvPr id="7" name="TextBox 6">
            <a:extLst>
              <a:ext uri="{FF2B5EF4-FFF2-40B4-BE49-F238E27FC236}">
                <a16:creationId xmlns:a16="http://schemas.microsoft.com/office/drawing/2014/main" id="{76CC3400-1973-4070-89EC-2C778367904B}"/>
              </a:ext>
            </a:extLst>
          </p:cNvPr>
          <p:cNvSpPr txBox="1"/>
          <p:nvPr/>
        </p:nvSpPr>
        <p:spPr>
          <a:xfrm>
            <a:off x="7696670" y="914400"/>
            <a:ext cx="2857574" cy="2677656"/>
          </a:xfrm>
          <a:prstGeom prst="rect">
            <a:avLst/>
          </a:prstGeom>
          <a:noFill/>
          <a:ln w="28575">
            <a:solidFill>
              <a:srgbClr val="0000CC"/>
            </a:solidFill>
          </a:ln>
        </p:spPr>
        <p:txBody>
          <a:bodyPr wrap="square">
            <a:spAutoFit/>
          </a:bodyPr>
          <a:lstStyle/>
          <a:p>
            <a:pPr algn="just"/>
            <a:r>
              <a:rPr lang="en-US" sz="2400" b="1" dirty="0">
                <a:latin typeface="Arial Narrow" panose="020B0606020202030204" pitchFamily="34" charset="0"/>
                <a:ea typeface="Calibri" panose="020F0502020204030204" pitchFamily="34" charset="0"/>
                <a:cs typeface="Times New Roman" panose="02020603050405020304" pitchFamily="18" charset="0"/>
              </a:rPr>
              <a:t>President Bio and Minister </a:t>
            </a:r>
            <a:r>
              <a:rPr lang="en-US" sz="2400" b="1" dirty="0" err="1">
                <a:latin typeface="Arial Narrow" panose="020B0606020202030204" pitchFamily="34" charset="0"/>
                <a:ea typeface="Calibri" panose="020F0502020204030204" pitchFamily="34" charset="0"/>
                <a:cs typeface="Times New Roman" panose="02020603050405020304" pitchFamily="18" charset="0"/>
              </a:rPr>
              <a:t>Kpaka</a:t>
            </a:r>
            <a:r>
              <a:rPr lang="en-US" sz="2400" b="1" dirty="0">
                <a:latin typeface="Arial Narrow" panose="020B0606020202030204" pitchFamily="34" charset="0"/>
                <a:ea typeface="Calibri" panose="020F0502020204030204" pitchFamily="34" charset="0"/>
                <a:cs typeface="Times New Roman" panose="02020603050405020304" pitchFamily="18" charset="0"/>
              </a:rPr>
              <a:t> are joined by the First Lady, Madam Dr Fatima Bio in inspecting samples of the new varieties</a:t>
            </a:r>
            <a:endParaRPr lang="en-US" sz="2400" dirty="0"/>
          </a:p>
        </p:txBody>
      </p:sp>
      <p:sp>
        <p:nvSpPr>
          <p:cNvPr id="8" name="TextBox 7">
            <a:extLst>
              <a:ext uri="{FF2B5EF4-FFF2-40B4-BE49-F238E27FC236}">
                <a16:creationId xmlns:a16="http://schemas.microsoft.com/office/drawing/2014/main" id="{3BC2045F-5028-41B3-B2B3-74CE3480B56C}"/>
              </a:ext>
            </a:extLst>
          </p:cNvPr>
          <p:cNvSpPr txBox="1"/>
          <p:nvPr/>
        </p:nvSpPr>
        <p:spPr>
          <a:xfrm>
            <a:off x="1537138" y="4252754"/>
            <a:ext cx="5334000" cy="1938992"/>
          </a:xfrm>
          <a:prstGeom prst="rect">
            <a:avLst/>
          </a:prstGeom>
          <a:noFill/>
          <a:ln w="28575">
            <a:solidFill>
              <a:srgbClr val="0000CC"/>
            </a:solidFill>
          </a:ln>
        </p:spPr>
        <p:txBody>
          <a:bodyPr wrap="square">
            <a:spAutoFit/>
          </a:bodyPr>
          <a:lstStyle/>
          <a:p>
            <a:pPr algn="just"/>
            <a:r>
              <a:rPr lang="en-US" sz="2400" b="1" dirty="0">
                <a:latin typeface="Arial Narrow" panose="020B0606020202030204" pitchFamily="34" charset="0"/>
                <a:ea typeface="Calibri" panose="020F0502020204030204" pitchFamily="34" charset="0"/>
                <a:cs typeface="Times New Roman" panose="02020603050405020304" pitchFamily="18" charset="0"/>
              </a:rPr>
              <a:t>Minister of Agriculture and Food Security, Dr. Henry Musa </a:t>
            </a:r>
            <a:r>
              <a:rPr lang="en-US" sz="2400" b="1" dirty="0" err="1">
                <a:latin typeface="Arial Narrow" panose="020B0606020202030204" pitchFamily="34" charset="0"/>
                <a:ea typeface="Calibri" panose="020F0502020204030204" pitchFamily="34" charset="0"/>
                <a:cs typeface="Times New Roman" panose="02020603050405020304" pitchFamily="18" charset="0"/>
              </a:rPr>
              <a:t>Kpaka</a:t>
            </a:r>
            <a:r>
              <a:rPr lang="en-US" sz="2400" b="1" dirty="0">
                <a:latin typeface="Arial Narrow" panose="020B0606020202030204" pitchFamily="34" charset="0"/>
                <a:ea typeface="Calibri" panose="020F0502020204030204" pitchFamily="34" charset="0"/>
                <a:cs typeface="Times New Roman" panose="02020603050405020304" pitchFamily="18" charset="0"/>
              </a:rPr>
              <a:t>, reaffirmed the government’s unwavering commitment to ensuring that the improved seeds reach farmers nationwide. </a:t>
            </a:r>
            <a:endParaRPr lang="en-US" sz="2400" b="1" dirty="0"/>
          </a:p>
        </p:txBody>
      </p:sp>
      <p:pic>
        <p:nvPicPr>
          <p:cNvPr id="10" name="Picture 9">
            <a:extLst>
              <a:ext uri="{FF2B5EF4-FFF2-40B4-BE49-F238E27FC236}">
                <a16:creationId xmlns:a16="http://schemas.microsoft.com/office/drawing/2014/main" id="{5427EC21-E1B9-459E-9BA5-886F0585EE3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12685" y="4058856"/>
            <a:ext cx="3473091" cy="2646854"/>
          </a:xfrm>
          <a:prstGeom prst="rect">
            <a:avLst/>
          </a:prstGeom>
          <a:ln w="28575">
            <a:solidFill>
              <a:schemeClr val="tx2"/>
            </a:solidFill>
          </a:ln>
        </p:spPr>
      </p:pic>
    </p:spTree>
    <p:extLst>
      <p:ext uri="{BB962C8B-B14F-4D97-AF65-F5344CB8AC3E}">
        <p14:creationId xmlns:p14="http://schemas.microsoft.com/office/powerpoint/2010/main" val="2235863588"/>
      </p:ext>
    </p:extLst>
  </p:cSld>
  <p:clrMapOvr>
    <a:masterClrMapping/>
  </p:clrMapOvr>
  <p:transition spd="med">
    <p:pull/>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3B1583-A5D6-C282-F499-2DBB743263A2}"/>
              </a:ext>
            </a:extLst>
          </p:cNvPr>
          <p:cNvSpPr>
            <a:spLocks noGrp="1"/>
          </p:cNvSpPr>
          <p:nvPr>
            <p:ph type="sldNum" sz="quarter" idx="12"/>
          </p:nvPr>
        </p:nvSpPr>
        <p:spPr/>
        <p:txBody>
          <a:bodyPr/>
          <a:lstStyle/>
          <a:p>
            <a:pPr>
              <a:defRPr/>
            </a:pPr>
            <a:fld id="{05974C3D-9671-452C-8A22-11C883F6E4DB}" type="slidenum">
              <a:rPr lang="en-GB" sz="900">
                <a:solidFill>
                  <a:prstClr val="black">
                    <a:tint val="75000"/>
                  </a:prstClr>
                </a:solidFill>
                <a:latin typeface="Calibri" panose="020F0502020204030204"/>
              </a:rPr>
              <a:pPr>
                <a:defRPr/>
              </a:pPr>
              <a:t>61</a:t>
            </a:fld>
            <a:endParaRPr lang="en-GB" sz="900">
              <a:solidFill>
                <a:prstClr val="black">
                  <a:tint val="75000"/>
                </a:prstClr>
              </a:solidFill>
              <a:latin typeface="Calibri" panose="020F0502020204030204"/>
            </a:endParaRPr>
          </a:p>
        </p:txBody>
      </p:sp>
      <p:sp>
        <p:nvSpPr>
          <p:cNvPr id="5" name="TextBox 4">
            <a:extLst>
              <a:ext uri="{FF2B5EF4-FFF2-40B4-BE49-F238E27FC236}">
                <a16:creationId xmlns:a16="http://schemas.microsoft.com/office/drawing/2014/main" id="{41AAD246-F014-B8D3-25C7-809FBCC7746C}"/>
              </a:ext>
            </a:extLst>
          </p:cNvPr>
          <p:cNvSpPr txBox="1"/>
          <p:nvPr/>
        </p:nvSpPr>
        <p:spPr>
          <a:xfrm>
            <a:off x="1637756" y="136525"/>
            <a:ext cx="8916488" cy="862929"/>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ctr">
              <a:lnSpc>
                <a:spcPct val="107000"/>
              </a:lnSpc>
              <a:spcAft>
                <a:spcPts val="800"/>
              </a:spcAft>
            </a:pPr>
            <a:r>
              <a:rPr lang="en-US" sz="2400" b="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SLARI JOINS THE PRESIDENT TO COMMEMORATE THE 2025 WORLD FOOD DAY IN KAMBIA DISTRICT</a:t>
            </a:r>
          </a:p>
        </p:txBody>
      </p:sp>
      <p:sp>
        <p:nvSpPr>
          <p:cNvPr id="9" name="TextBox 8">
            <a:extLst>
              <a:ext uri="{FF2B5EF4-FFF2-40B4-BE49-F238E27FC236}">
                <a16:creationId xmlns:a16="http://schemas.microsoft.com/office/drawing/2014/main" id="{17CFF2EA-82CD-45CC-9D07-842E95CF8ACF}"/>
              </a:ext>
            </a:extLst>
          </p:cNvPr>
          <p:cNvSpPr txBox="1"/>
          <p:nvPr/>
        </p:nvSpPr>
        <p:spPr>
          <a:xfrm>
            <a:off x="1800367" y="968892"/>
            <a:ext cx="8334233" cy="1569660"/>
          </a:xfrm>
          <a:prstGeom prst="rect">
            <a:avLst/>
          </a:prstGeom>
          <a:noFill/>
        </p:spPr>
        <p:txBody>
          <a:bodyPr wrap="square">
            <a:spAutoFit/>
          </a:bodyPr>
          <a:lstStyle/>
          <a:p>
            <a:pPr algn="just">
              <a:spcBef>
                <a:spcPts val="600"/>
              </a:spcBef>
              <a:spcAft>
                <a:spcPts val="600"/>
              </a:spcAft>
            </a:pPr>
            <a:r>
              <a:rPr lang="en-US" sz="2400" dirty="0">
                <a:ea typeface="Calibri" panose="020F0502020204030204" pitchFamily="34" charset="0"/>
                <a:cs typeface="Times New Roman" panose="02020603050405020304" pitchFamily="18" charset="0"/>
              </a:rPr>
              <a:t>The Sierra Leone Agricultural Research Institute (</a:t>
            </a:r>
            <a:r>
              <a:rPr lang="en-US" sz="2400" b="1" dirty="0">
                <a:ea typeface="Calibri" panose="020F0502020204030204" pitchFamily="34" charset="0"/>
                <a:cs typeface="Times New Roman" panose="02020603050405020304" pitchFamily="18" charset="0"/>
              </a:rPr>
              <a:t>SLARI</a:t>
            </a:r>
            <a:r>
              <a:rPr lang="en-US" sz="2400" dirty="0">
                <a:ea typeface="Calibri" panose="020F0502020204030204" pitchFamily="34" charset="0"/>
                <a:cs typeface="Times New Roman" panose="02020603050405020304" pitchFamily="18" charset="0"/>
              </a:rPr>
              <a:t>) successfully participated in the commemoration of World Food Day 2025, held in </a:t>
            </a:r>
            <a:r>
              <a:rPr lang="en-US" sz="2400" dirty="0" err="1">
                <a:ea typeface="Calibri" panose="020F0502020204030204" pitchFamily="34" charset="0"/>
                <a:cs typeface="Times New Roman" panose="02020603050405020304" pitchFamily="18" charset="0"/>
              </a:rPr>
              <a:t>Kambia</a:t>
            </a:r>
            <a:r>
              <a:rPr lang="en-US" sz="2400" dirty="0">
                <a:ea typeface="Calibri" panose="020F0502020204030204" pitchFamily="34" charset="0"/>
                <a:cs typeface="Times New Roman" panose="02020603050405020304" pitchFamily="18" charset="0"/>
              </a:rPr>
              <a:t> District from October 31 to November 1, 2025. </a:t>
            </a:r>
            <a:r>
              <a:rPr lang="en-US" sz="2400" b="1" dirty="0">
                <a:ea typeface="Calibri" panose="020F0502020204030204" pitchFamily="34" charset="0"/>
                <a:cs typeface="Times New Roman" panose="02020603050405020304" pitchFamily="18" charset="0"/>
              </a:rPr>
              <a:t>Initiative</a:t>
            </a:r>
            <a:r>
              <a:rPr lang="en-US" sz="2400" dirty="0">
                <a:ea typeface="Calibri" panose="020F0502020204030204" pitchFamily="34" charset="0"/>
                <a:cs typeface="Times New Roman" panose="02020603050405020304" pitchFamily="18" charset="0"/>
              </a:rPr>
              <a:t>.</a:t>
            </a:r>
          </a:p>
        </p:txBody>
      </p:sp>
      <p:pic>
        <p:nvPicPr>
          <p:cNvPr id="10" name="Picture 9">
            <a:extLst>
              <a:ext uri="{FF2B5EF4-FFF2-40B4-BE49-F238E27FC236}">
                <a16:creationId xmlns:a16="http://schemas.microsoft.com/office/drawing/2014/main" id="{87FD81FD-E50C-47BF-A7F3-D443B41922B4}"/>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85495" y="2209801"/>
            <a:ext cx="7696200" cy="4800599"/>
          </a:xfrm>
          <a:prstGeom prst="rect">
            <a:avLst/>
          </a:prstGeom>
          <a:noFill/>
          <a:ln>
            <a:noFill/>
          </a:ln>
        </p:spPr>
      </p:pic>
      <p:sp>
        <p:nvSpPr>
          <p:cNvPr id="12" name="TextBox 11">
            <a:extLst>
              <a:ext uri="{FF2B5EF4-FFF2-40B4-BE49-F238E27FC236}">
                <a16:creationId xmlns:a16="http://schemas.microsoft.com/office/drawing/2014/main" id="{39BEFA3C-F1A0-41A5-A4AA-2473FA7C9AB7}"/>
              </a:ext>
            </a:extLst>
          </p:cNvPr>
          <p:cNvSpPr txBox="1"/>
          <p:nvPr/>
        </p:nvSpPr>
        <p:spPr>
          <a:xfrm>
            <a:off x="8763000" y="3037151"/>
            <a:ext cx="1791244" cy="1938992"/>
          </a:xfrm>
          <a:prstGeom prst="rect">
            <a:avLst/>
          </a:prstGeom>
          <a:noFill/>
        </p:spPr>
        <p:txBody>
          <a:bodyPr wrap="square">
            <a:spAutoFit/>
          </a:bodyPr>
          <a:lstStyle/>
          <a:p>
            <a:pPr algn="just"/>
            <a:r>
              <a:rPr lang="en-US" sz="2000" b="1" dirty="0">
                <a:latin typeface="Arial Narrow" panose="020B0606020202030204" pitchFamily="34" charset="0"/>
                <a:ea typeface="Calibri" panose="020F0502020204030204" pitchFamily="34" charset="0"/>
                <a:cs typeface="Times New Roman" panose="02020603050405020304" pitchFamily="18" charset="0"/>
              </a:rPr>
              <a:t>Hon Minister—MAFS, Posing with SLARI Staff at the World Food Day Celebrations</a:t>
            </a:r>
            <a:endParaRPr lang="en-US" sz="2000" dirty="0"/>
          </a:p>
        </p:txBody>
      </p:sp>
    </p:spTree>
    <p:extLst>
      <p:ext uri="{BB962C8B-B14F-4D97-AF65-F5344CB8AC3E}">
        <p14:creationId xmlns:p14="http://schemas.microsoft.com/office/powerpoint/2010/main" val="4119755208"/>
      </p:ext>
    </p:extLst>
  </p:cSld>
  <p:clrMapOvr>
    <a:masterClrMapping/>
  </p:clrMapOvr>
  <p:transition spd="med">
    <p:pull/>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54220A52-5FBA-4EB6-A077-44AA9F460D3E}"/>
              </a:ext>
            </a:extLst>
          </p:cNvPr>
          <p:cNvGraphicFramePr/>
          <p:nvPr/>
        </p:nvGraphicFramePr>
        <p:xfrm>
          <a:off x="0" y="165368"/>
          <a:ext cx="6096000" cy="26543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 name="Chart 2">
            <a:extLst>
              <a:ext uri="{FF2B5EF4-FFF2-40B4-BE49-F238E27FC236}">
                <a16:creationId xmlns:a16="http://schemas.microsoft.com/office/drawing/2014/main" id="{E74E2961-A80C-44F4-AC70-1475AA25780C}"/>
              </a:ext>
            </a:extLst>
          </p:cNvPr>
          <p:cNvGraphicFramePr/>
          <p:nvPr/>
        </p:nvGraphicFramePr>
        <p:xfrm>
          <a:off x="6210300" y="0"/>
          <a:ext cx="5740400" cy="281966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 name="Chart 3">
            <a:extLst>
              <a:ext uri="{FF2B5EF4-FFF2-40B4-BE49-F238E27FC236}">
                <a16:creationId xmlns:a16="http://schemas.microsoft.com/office/drawing/2014/main" id="{044A17A8-58D1-4ED1-B6DD-F9F8BD79AF09}"/>
              </a:ext>
            </a:extLst>
          </p:cNvPr>
          <p:cNvGraphicFramePr/>
          <p:nvPr/>
        </p:nvGraphicFramePr>
        <p:xfrm>
          <a:off x="0" y="3441700"/>
          <a:ext cx="6210300" cy="2743199"/>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5" name="Chart 4">
            <a:extLst>
              <a:ext uri="{FF2B5EF4-FFF2-40B4-BE49-F238E27FC236}">
                <a16:creationId xmlns:a16="http://schemas.microsoft.com/office/drawing/2014/main" id="{89252AC7-3935-4387-8029-F8683057AFB9}"/>
              </a:ext>
            </a:extLst>
          </p:cNvPr>
          <p:cNvGraphicFramePr/>
          <p:nvPr/>
        </p:nvGraphicFramePr>
        <p:xfrm>
          <a:off x="6210300" y="3092784"/>
          <a:ext cx="5848350" cy="3174551"/>
        </p:xfrm>
        <a:graphic>
          <a:graphicData uri="http://schemas.openxmlformats.org/drawingml/2006/chart">
            <c:chart xmlns:c="http://schemas.openxmlformats.org/drawingml/2006/chart" xmlns:r="http://schemas.openxmlformats.org/officeDocument/2006/relationships" r:id="rId5"/>
          </a:graphicData>
        </a:graphic>
      </p:graphicFrame>
      <p:sp>
        <p:nvSpPr>
          <p:cNvPr id="7" name="TextBox 6">
            <a:extLst>
              <a:ext uri="{FF2B5EF4-FFF2-40B4-BE49-F238E27FC236}">
                <a16:creationId xmlns:a16="http://schemas.microsoft.com/office/drawing/2014/main" id="{A20715E4-094E-4F12-9036-A54E0A4EEFA9}"/>
              </a:ext>
            </a:extLst>
          </p:cNvPr>
          <p:cNvSpPr txBox="1"/>
          <p:nvPr/>
        </p:nvSpPr>
        <p:spPr>
          <a:xfrm>
            <a:off x="4001703" y="6431585"/>
            <a:ext cx="6097604" cy="369332"/>
          </a:xfrm>
          <a:prstGeom prst="rect">
            <a:avLst/>
          </a:prstGeom>
          <a:noFill/>
        </p:spPr>
        <p:txBody>
          <a:bodyPr wrap="square">
            <a:spAutoFit/>
          </a:bodyPr>
          <a:lstStyle/>
          <a:p>
            <a:r>
              <a:rPr lang="en-US" sz="1800" b="1" dirty="0">
                <a:effectLst/>
                <a:latin typeface="Arial" panose="020B0604020202020204" pitchFamily="34" charset="0"/>
                <a:ea typeface="Calibri" panose="020F0502020204030204" pitchFamily="34" charset="0"/>
              </a:rPr>
              <a:t>SLARI staff Attrition by center </a:t>
            </a:r>
            <a:endParaRPr lang="en-US" dirty="0"/>
          </a:p>
        </p:txBody>
      </p:sp>
    </p:spTree>
    <p:extLst>
      <p:ext uri="{BB962C8B-B14F-4D97-AF65-F5344CB8AC3E}">
        <p14:creationId xmlns:p14="http://schemas.microsoft.com/office/powerpoint/2010/main" val="1060801588"/>
      </p:ext>
    </p:extLst>
  </p:cSld>
  <p:clrMapOvr>
    <a:masterClrMapping/>
  </p:clrMapOvr>
  <p:transition spd="slow">
    <p:push dir="u"/>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9C7317DE-CF23-4057-9CEF-8E2C21D28712}"/>
              </a:ext>
            </a:extLst>
          </p:cNvPr>
          <p:cNvGraphicFramePr/>
          <p:nvPr/>
        </p:nvGraphicFramePr>
        <p:xfrm>
          <a:off x="211823" y="122722"/>
          <a:ext cx="5797550" cy="293811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 name="Chart 2">
            <a:extLst>
              <a:ext uri="{FF2B5EF4-FFF2-40B4-BE49-F238E27FC236}">
                <a16:creationId xmlns:a16="http://schemas.microsoft.com/office/drawing/2014/main" id="{3169BAF6-B784-4B60-8267-7503011A03A7}"/>
              </a:ext>
            </a:extLst>
          </p:cNvPr>
          <p:cNvGraphicFramePr/>
          <p:nvPr/>
        </p:nvGraphicFramePr>
        <p:xfrm>
          <a:off x="6009373" y="122721"/>
          <a:ext cx="5689600" cy="293811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 name="Chart 3">
            <a:extLst>
              <a:ext uri="{FF2B5EF4-FFF2-40B4-BE49-F238E27FC236}">
                <a16:creationId xmlns:a16="http://schemas.microsoft.com/office/drawing/2014/main" id="{8E9177A8-524B-42FD-80F6-9E93635C1774}"/>
              </a:ext>
            </a:extLst>
          </p:cNvPr>
          <p:cNvGraphicFramePr/>
          <p:nvPr/>
        </p:nvGraphicFramePr>
        <p:xfrm>
          <a:off x="46723" y="3429000"/>
          <a:ext cx="5962650" cy="3048802"/>
        </p:xfrm>
        <a:graphic>
          <a:graphicData uri="http://schemas.openxmlformats.org/drawingml/2006/chart">
            <c:chart xmlns:c="http://schemas.openxmlformats.org/drawingml/2006/chart" xmlns:r="http://schemas.openxmlformats.org/officeDocument/2006/relationships" r:id="rId4"/>
          </a:graphicData>
        </a:graphic>
      </p:graphicFrame>
      <p:sp>
        <p:nvSpPr>
          <p:cNvPr id="6" name="TextBox 5">
            <a:extLst>
              <a:ext uri="{FF2B5EF4-FFF2-40B4-BE49-F238E27FC236}">
                <a16:creationId xmlns:a16="http://schemas.microsoft.com/office/drawing/2014/main" id="{E2EB581B-B1A4-4533-9D7A-79D098996DFF}"/>
              </a:ext>
            </a:extLst>
          </p:cNvPr>
          <p:cNvSpPr txBox="1"/>
          <p:nvPr/>
        </p:nvSpPr>
        <p:spPr>
          <a:xfrm>
            <a:off x="7274293" y="4615934"/>
            <a:ext cx="6097604" cy="400110"/>
          </a:xfrm>
          <a:prstGeom prst="rect">
            <a:avLst/>
          </a:prstGeom>
          <a:noFill/>
        </p:spPr>
        <p:txBody>
          <a:bodyPr wrap="square">
            <a:spAutoFit/>
          </a:bodyPr>
          <a:lstStyle/>
          <a:p>
            <a:r>
              <a:rPr lang="en-US" sz="2000" b="1" dirty="0">
                <a:effectLst>
                  <a:outerShdw blurRad="38100" dist="38100" dir="2700000" algn="tl">
                    <a:srgbClr val="000000">
                      <a:alpha val="43137"/>
                    </a:srgbClr>
                  </a:outerShdw>
                </a:effectLst>
                <a:latin typeface="Arial" panose="020B0604020202020204" pitchFamily="34" charset="0"/>
                <a:ea typeface="Calibri" panose="020F0502020204030204" pitchFamily="34" charset="0"/>
              </a:rPr>
              <a:t>SLARI Staff Attrition by center </a:t>
            </a:r>
            <a:endParaRPr lang="en-US" sz="20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76572272"/>
      </p:ext>
    </p:extLst>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3B1583-A5D6-C282-F499-2DBB743263A2}"/>
              </a:ext>
            </a:extLst>
          </p:cNvPr>
          <p:cNvSpPr>
            <a:spLocks noGrp="1"/>
          </p:cNvSpPr>
          <p:nvPr>
            <p:ph type="sldNum" sz="quarter" idx="12"/>
          </p:nvPr>
        </p:nvSpPr>
        <p:spPr/>
        <p:txBody>
          <a:bodyPr/>
          <a:lstStyle/>
          <a:p>
            <a:pPr>
              <a:defRPr/>
            </a:pPr>
            <a:fld id="{05974C3D-9671-452C-8A22-11C883F6E4DB}" type="slidenum">
              <a:rPr lang="en-GB" sz="900">
                <a:solidFill>
                  <a:prstClr val="black">
                    <a:tint val="75000"/>
                  </a:prstClr>
                </a:solidFill>
                <a:latin typeface="Calibri" panose="020F0502020204030204"/>
              </a:rPr>
              <a:pPr>
                <a:defRPr/>
              </a:pPr>
              <a:t>7</a:t>
            </a:fld>
            <a:endParaRPr lang="en-GB" sz="900">
              <a:solidFill>
                <a:prstClr val="black">
                  <a:tint val="75000"/>
                </a:prstClr>
              </a:solidFill>
              <a:latin typeface="Calibri" panose="020F0502020204030204"/>
            </a:endParaRPr>
          </a:p>
        </p:txBody>
      </p:sp>
      <p:sp>
        <p:nvSpPr>
          <p:cNvPr id="5" name="TextBox 4">
            <a:extLst>
              <a:ext uri="{FF2B5EF4-FFF2-40B4-BE49-F238E27FC236}">
                <a16:creationId xmlns:a16="http://schemas.microsoft.com/office/drawing/2014/main" id="{41AAD246-F014-B8D3-25C7-809FBCC7746C}"/>
              </a:ext>
            </a:extLst>
          </p:cNvPr>
          <p:cNvSpPr txBox="1"/>
          <p:nvPr/>
        </p:nvSpPr>
        <p:spPr>
          <a:xfrm>
            <a:off x="1637756" y="136525"/>
            <a:ext cx="8916488" cy="467757"/>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ctr">
              <a:lnSpc>
                <a:spcPct val="107000"/>
              </a:lnSpc>
              <a:spcAft>
                <a:spcPts val="800"/>
              </a:spcAft>
            </a:pPr>
            <a:r>
              <a:rPr lang="en-US" sz="2400" b="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H.E. PRESIDENT BIO VISITS SLARI ROKUPR</a:t>
            </a:r>
          </a:p>
        </p:txBody>
      </p:sp>
      <p:sp>
        <p:nvSpPr>
          <p:cNvPr id="6" name="TextBox 5">
            <a:extLst>
              <a:ext uri="{FF2B5EF4-FFF2-40B4-BE49-F238E27FC236}">
                <a16:creationId xmlns:a16="http://schemas.microsoft.com/office/drawing/2014/main" id="{9D59D91E-1B02-496D-A703-6F0EA3DA68D1}"/>
              </a:ext>
            </a:extLst>
          </p:cNvPr>
          <p:cNvSpPr txBox="1"/>
          <p:nvPr/>
        </p:nvSpPr>
        <p:spPr>
          <a:xfrm>
            <a:off x="1828800" y="536613"/>
            <a:ext cx="4572000" cy="3046988"/>
          </a:xfrm>
          <a:prstGeom prst="rect">
            <a:avLst/>
          </a:prstGeom>
          <a:noFill/>
          <a:ln w="28575">
            <a:solidFill>
              <a:srgbClr val="00B0F0"/>
            </a:solidFill>
          </a:ln>
        </p:spPr>
        <p:txBody>
          <a:bodyPr wrap="square">
            <a:spAutoFit/>
          </a:bodyPr>
          <a:lstStyle/>
          <a:p>
            <a:pPr algn="just">
              <a:spcBef>
                <a:spcPts val="600"/>
              </a:spcBef>
              <a:spcAft>
                <a:spcPts val="600"/>
              </a:spcAft>
            </a:pPr>
            <a:r>
              <a:rPr lang="en-US" sz="2400" dirty="0">
                <a:effectLst>
                  <a:outerShdw blurRad="38100" dist="38100" dir="2700000" algn="tl">
                    <a:srgbClr val="000000">
                      <a:alpha val="43137"/>
                    </a:srgbClr>
                  </a:outerShdw>
                </a:effectLst>
                <a:latin typeface="Arial Narrow" panose="020B0606020202030204" pitchFamily="34" charset="0"/>
                <a:ea typeface="Calibri" panose="020F0502020204030204" pitchFamily="34" charset="0"/>
                <a:cs typeface="Times New Roman" panose="02020603050405020304" pitchFamily="18" charset="0"/>
              </a:rPr>
              <a:t>In a historic move to accelerate Sierra Leone’s agricultural transformation under the Feed Salone Initiative, His Excellency President Dr. Julius </a:t>
            </a:r>
            <a:r>
              <a:rPr lang="en-US" sz="2400" dirty="0" err="1">
                <a:effectLst>
                  <a:outerShdw blurRad="38100" dist="38100" dir="2700000" algn="tl">
                    <a:srgbClr val="000000">
                      <a:alpha val="43137"/>
                    </a:srgbClr>
                  </a:outerShdw>
                </a:effectLst>
                <a:latin typeface="Arial Narrow" panose="020B0606020202030204" pitchFamily="34" charset="0"/>
                <a:ea typeface="Calibri" panose="020F0502020204030204" pitchFamily="34" charset="0"/>
                <a:cs typeface="Times New Roman" panose="02020603050405020304" pitchFamily="18" charset="0"/>
              </a:rPr>
              <a:t>Maada</a:t>
            </a:r>
            <a:r>
              <a:rPr lang="en-US" sz="2400" dirty="0">
                <a:effectLst>
                  <a:outerShdw blurRad="38100" dist="38100" dir="2700000" algn="tl">
                    <a:srgbClr val="000000">
                      <a:alpha val="43137"/>
                    </a:srgbClr>
                  </a:outerShdw>
                </a:effectLst>
                <a:latin typeface="Arial Narrow" panose="020B0606020202030204" pitchFamily="34" charset="0"/>
                <a:ea typeface="Calibri" panose="020F0502020204030204" pitchFamily="34" charset="0"/>
                <a:cs typeface="Times New Roman" panose="02020603050405020304" pitchFamily="18" charset="0"/>
              </a:rPr>
              <a:t> Bio has officially released 30 new and improved varieties of rice, cassava, and maize, developed by the SLARI on October 10</a:t>
            </a:r>
            <a:r>
              <a:rPr lang="en-US" sz="2400" baseline="30000" dirty="0">
                <a:effectLst>
                  <a:outerShdw blurRad="38100" dist="38100" dir="2700000" algn="tl">
                    <a:srgbClr val="000000">
                      <a:alpha val="43137"/>
                    </a:srgbClr>
                  </a:outerShdw>
                </a:effectLst>
                <a:latin typeface="Arial Narrow" panose="020B0606020202030204" pitchFamily="34" charset="0"/>
                <a:ea typeface="Calibri" panose="020F0502020204030204" pitchFamily="34" charset="0"/>
                <a:cs typeface="Times New Roman" panose="02020603050405020304" pitchFamily="18" charset="0"/>
              </a:rPr>
              <a:t>th</a:t>
            </a:r>
            <a:r>
              <a:rPr lang="en-US" sz="2400" dirty="0">
                <a:effectLst>
                  <a:outerShdw blurRad="38100" dist="38100" dir="2700000" algn="tl">
                    <a:srgbClr val="000000">
                      <a:alpha val="43137"/>
                    </a:srgbClr>
                  </a:outerShdw>
                </a:effectLst>
                <a:latin typeface="Arial Narrow" panose="020B0606020202030204" pitchFamily="34" charset="0"/>
                <a:ea typeface="Calibri" panose="020F0502020204030204" pitchFamily="34" charset="0"/>
                <a:cs typeface="Times New Roman" panose="02020603050405020304" pitchFamily="18" charset="0"/>
              </a:rPr>
              <a:t>, 2025.</a:t>
            </a:r>
            <a:endParaRPr lang="en-US" sz="24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Picture 6">
            <a:extLst>
              <a:ext uri="{FF2B5EF4-FFF2-40B4-BE49-F238E27FC236}">
                <a16:creationId xmlns:a16="http://schemas.microsoft.com/office/drawing/2014/main" id="{569198DF-9307-467C-B733-1D8B04C5B87C}"/>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656149" y="3677526"/>
            <a:ext cx="5175250" cy="3206750"/>
          </a:xfrm>
          <a:prstGeom prst="rect">
            <a:avLst/>
          </a:prstGeom>
          <a:noFill/>
          <a:ln>
            <a:noFill/>
          </a:ln>
        </p:spPr>
      </p:pic>
      <p:sp>
        <p:nvSpPr>
          <p:cNvPr id="8" name="TextBox 7">
            <a:extLst>
              <a:ext uri="{FF2B5EF4-FFF2-40B4-BE49-F238E27FC236}">
                <a16:creationId xmlns:a16="http://schemas.microsoft.com/office/drawing/2014/main" id="{FB12E85B-B8FA-4F73-9265-A88D74439E14}"/>
              </a:ext>
            </a:extLst>
          </p:cNvPr>
          <p:cNvSpPr txBox="1"/>
          <p:nvPr/>
        </p:nvSpPr>
        <p:spPr>
          <a:xfrm>
            <a:off x="6763407" y="604281"/>
            <a:ext cx="3772444" cy="3416320"/>
          </a:xfrm>
          <a:prstGeom prst="rect">
            <a:avLst/>
          </a:prstGeom>
          <a:noFill/>
          <a:ln w="28575">
            <a:solidFill>
              <a:srgbClr val="0000CC"/>
            </a:solidFill>
          </a:ln>
        </p:spPr>
        <p:txBody>
          <a:bodyPr wrap="square">
            <a:spAutoFit/>
          </a:bodyPr>
          <a:lstStyle/>
          <a:p>
            <a:pPr algn="just">
              <a:spcBef>
                <a:spcPts val="600"/>
              </a:spcBef>
              <a:spcAft>
                <a:spcPts val="600"/>
              </a:spcAft>
            </a:pPr>
            <a:r>
              <a:rPr lang="en-US" sz="2400" dirty="0">
                <a:latin typeface="Arial Narrow" panose="020B0606020202030204" pitchFamily="34" charset="0"/>
                <a:ea typeface="Calibri" panose="020F0502020204030204" pitchFamily="34" charset="0"/>
                <a:cs typeface="Times New Roman" panose="02020603050405020304" pitchFamily="18" charset="0"/>
              </a:rPr>
              <a:t>"</a:t>
            </a:r>
            <a:r>
              <a:rPr lang="en-US" sz="2400" dirty="0">
                <a:effectLst>
                  <a:outerShdw blurRad="38100" dist="38100" dir="2700000" algn="tl">
                    <a:srgbClr val="000000">
                      <a:alpha val="43137"/>
                    </a:srgbClr>
                  </a:outerShdw>
                </a:effectLst>
                <a:latin typeface="Arial Narrow" panose="020B0606020202030204" pitchFamily="34" charset="0"/>
                <a:ea typeface="Calibri" panose="020F0502020204030204" pitchFamily="34" charset="0"/>
                <a:cs typeface="Times New Roman" panose="02020603050405020304" pitchFamily="18" charset="0"/>
              </a:rPr>
              <a:t>The release of these new varieties marks a turning point in our Feed Salone vision. Through research and innovation, we are giving farmers access to seeds that will increase yields, improve resilience, and ensure food security," President Bio stated.</a:t>
            </a:r>
            <a:endParaRPr lang="en-US" sz="24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5626974"/>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3B1583-A5D6-C282-F499-2DBB743263A2}"/>
              </a:ext>
            </a:extLst>
          </p:cNvPr>
          <p:cNvSpPr>
            <a:spLocks noGrp="1"/>
          </p:cNvSpPr>
          <p:nvPr>
            <p:ph type="sldNum" sz="quarter" idx="12"/>
          </p:nvPr>
        </p:nvSpPr>
        <p:spPr/>
        <p:txBody>
          <a:bodyPr/>
          <a:lstStyle/>
          <a:p>
            <a:pPr>
              <a:defRPr/>
            </a:pPr>
            <a:fld id="{05974C3D-9671-452C-8A22-11C883F6E4DB}" type="slidenum">
              <a:rPr lang="en-GB" sz="900">
                <a:solidFill>
                  <a:prstClr val="black">
                    <a:tint val="75000"/>
                  </a:prstClr>
                </a:solidFill>
                <a:latin typeface="Calibri" panose="020F0502020204030204"/>
              </a:rPr>
              <a:pPr>
                <a:defRPr/>
              </a:pPr>
              <a:t>8</a:t>
            </a:fld>
            <a:endParaRPr lang="en-GB" sz="900">
              <a:solidFill>
                <a:prstClr val="black">
                  <a:tint val="75000"/>
                </a:prstClr>
              </a:solidFill>
              <a:latin typeface="Calibri" panose="020F0502020204030204"/>
            </a:endParaRPr>
          </a:p>
        </p:txBody>
      </p:sp>
      <p:sp>
        <p:nvSpPr>
          <p:cNvPr id="5" name="TextBox 4">
            <a:extLst>
              <a:ext uri="{FF2B5EF4-FFF2-40B4-BE49-F238E27FC236}">
                <a16:creationId xmlns:a16="http://schemas.microsoft.com/office/drawing/2014/main" id="{41AAD246-F014-B8D3-25C7-809FBCC7746C}"/>
              </a:ext>
            </a:extLst>
          </p:cNvPr>
          <p:cNvSpPr txBox="1"/>
          <p:nvPr/>
        </p:nvSpPr>
        <p:spPr>
          <a:xfrm>
            <a:off x="1637756" y="136525"/>
            <a:ext cx="8916488" cy="467757"/>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ctr">
              <a:lnSpc>
                <a:spcPct val="107000"/>
              </a:lnSpc>
              <a:spcAft>
                <a:spcPts val="800"/>
              </a:spcAft>
            </a:pPr>
            <a:r>
              <a:rPr lang="en-US" sz="2400" b="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H.E. PRESIDENT BIO VISITS SLARI ROKUPR</a:t>
            </a:r>
          </a:p>
        </p:txBody>
      </p:sp>
      <p:pic>
        <p:nvPicPr>
          <p:cNvPr id="11" name="Picture 10">
            <a:extLst>
              <a:ext uri="{FF2B5EF4-FFF2-40B4-BE49-F238E27FC236}">
                <a16:creationId xmlns:a16="http://schemas.microsoft.com/office/drawing/2014/main" id="{72706C1C-55D5-4AE9-ABE2-05DAA02233B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633942"/>
            <a:ext cx="9144000" cy="6087533"/>
          </a:xfrm>
          <a:prstGeom prst="rect">
            <a:avLst/>
          </a:prstGeom>
        </p:spPr>
      </p:pic>
    </p:spTree>
    <p:extLst>
      <p:ext uri="{BB962C8B-B14F-4D97-AF65-F5344CB8AC3E}">
        <p14:creationId xmlns:p14="http://schemas.microsoft.com/office/powerpoint/2010/main" val="3041031411"/>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3B1583-A5D6-C282-F499-2DBB743263A2}"/>
              </a:ext>
            </a:extLst>
          </p:cNvPr>
          <p:cNvSpPr>
            <a:spLocks noGrp="1"/>
          </p:cNvSpPr>
          <p:nvPr>
            <p:ph type="sldNum" sz="quarter" idx="12"/>
          </p:nvPr>
        </p:nvSpPr>
        <p:spPr/>
        <p:txBody>
          <a:bodyPr/>
          <a:lstStyle/>
          <a:p>
            <a:pPr>
              <a:defRPr/>
            </a:pPr>
            <a:fld id="{05974C3D-9671-452C-8A22-11C883F6E4DB}" type="slidenum">
              <a:rPr lang="en-GB" sz="900">
                <a:solidFill>
                  <a:prstClr val="black">
                    <a:tint val="75000"/>
                  </a:prstClr>
                </a:solidFill>
                <a:latin typeface="Calibri" panose="020F0502020204030204"/>
              </a:rPr>
              <a:pPr>
                <a:defRPr/>
              </a:pPr>
              <a:t>9</a:t>
            </a:fld>
            <a:endParaRPr lang="en-GB" sz="900">
              <a:solidFill>
                <a:prstClr val="black">
                  <a:tint val="75000"/>
                </a:prstClr>
              </a:solidFill>
              <a:latin typeface="Calibri" panose="020F0502020204030204"/>
            </a:endParaRPr>
          </a:p>
        </p:txBody>
      </p:sp>
      <p:sp>
        <p:nvSpPr>
          <p:cNvPr id="5" name="TextBox 4">
            <a:extLst>
              <a:ext uri="{FF2B5EF4-FFF2-40B4-BE49-F238E27FC236}">
                <a16:creationId xmlns:a16="http://schemas.microsoft.com/office/drawing/2014/main" id="{41AAD246-F014-B8D3-25C7-809FBCC7746C}"/>
              </a:ext>
            </a:extLst>
          </p:cNvPr>
          <p:cNvSpPr txBox="1"/>
          <p:nvPr/>
        </p:nvSpPr>
        <p:spPr>
          <a:xfrm>
            <a:off x="1637756" y="136525"/>
            <a:ext cx="8916488" cy="862929"/>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ctr">
              <a:lnSpc>
                <a:spcPct val="107000"/>
              </a:lnSpc>
              <a:spcAft>
                <a:spcPts val="800"/>
              </a:spcAft>
            </a:pPr>
            <a:r>
              <a:rPr lang="en-US" sz="2400" b="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10. SLARI JOINS THE PRESIDENT TO COMMEMORATE THE 2025 WORLD FOOD DAY IN KAMBIA DISTRICT</a:t>
            </a:r>
          </a:p>
        </p:txBody>
      </p:sp>
      <p:pic>
        <p:nvPicPr>
          <p:cNvPr id="3" name="Picture 2">
            <a:extLst>
              <a:ext uri="{FF2B5EF4-FFF2-40B4-BE49-F238E27FC236}">
                <a16:creationId xmlns:a16="http://schemas.microsoft.com/office/drawing/2014/main" id="{B1A989D8-881C-4B6B-B03B-3E66CF45221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0"/>
            <a:ext cx="9144000" cy="6858000"/>
          </a:xfrm>
          <a:prstGeom prst="rect">
            <a:avLst/>
          </a:prstGeom>
        </p:spPr>
      </p:pic>
    </p:spTree>
    <p:extLst>
      <p:ext uri="{BB962C8B-B14F-4D97-AF65-F5344CB8AC3E}">
        <p14:creationId xmlns:p14="http://schemas.microsoft.com/office/powerpoint/2010/main" val="802142901"/>
      </p:ext>
    </p:extLst>
  </p:cSld>
  <p:clrMapOvr>
    <a:masterClrMapping/>
  </p:clrMapOvr>
  <p:transition spd="med">
    <p:pull/>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9570</TotalTime>
  <Words>3754</Words>
  <Application>Microsoft Office PowerPoint</Application>
  <PresentationFormat>Widescreen</PresentationFormat>
  <Paragraphs>808</Paragraphs>
  <Slides>63</Slides>
  <Notes>0</Notes>
  <HiddenSlides>0</HiddenSlides>
  <MMClips>0</MMClips>
  <ScaleCrop>false</ScaleCrop>
  <HeadingPairs>
    <vt:vector size="6" baseType="variant">
      <vt:variant>
        <vt:lpstr>Fonts Used</vt:lpstr>
      </vt:variant>
      <vt:variant>
        <vt:i4>18</vt:i4>
      </vt:variant>
      <vt:variant>
        <vt:lpstr>Theme</vt:lpstr>
      </vt:variant>
      <vt:variant>
        <vt:i4>1</vt:i4>
      </vt:variant>
      <vt:variant>
        <vt:lpstr>Slide Titles</vt:lpstr>
      </vt:variant>
      <vt:variant>
        <vt:i4>63</vt:i4>
      </vt:variant>
    </vt:vector>
  </HeadingPairs>
  <TitlesOfParts>
    <vt:vector size="82" baseType="lpstr">
      <vt:lpstr>Agency FB</vt:lpstr>
      <vt:lpstr>Aharoni</vt:lpstr>
      <vt:lpstr>Arial</vt:lpstr>
      <vt:lpstr>Arial Narrow</vt:lpstr>
      <vt:lpstr>Bahnschrift Light SemiCondensed</vt:lpstr>
      <vt:lpstr>Bahnschrift SemiBold</vt:lpstr>
      <vt:lpstr>Bahnschrift SemiLight SemiConde</vt:lpstr>
      <vt:lpstr>Baskerville Old Face</vt:lpstr>
      <vt:lpstr>Berlin Sans FB</vt:lpstr>
      <vt:lpstr>Bernard MT Condensed</vt:lpstr>
      <vt:lpstr>Book Antiqua</vt:lpstr>
      <vt:lpstr>Bookman Old Style</vt:lpstr>
      <vt:lpstr>Calibri</vt:lpstr>
      <vt:lpstr>Calibri Light</vt:lpstr>
      <vt:lpstr>Californian FB</vt:lpstr>
      <vt:lpstr>Courier New</vt:lpstr>
      <vt:lpstr>Symbol</vt:lpstr>
      <vt:lpstr>Times New Roman</vt:lpstr>
      <vt:lpstr>Office Theme</vt:lpstr>
      <vt:lpstr> Director-General’s Report for Council 2026  by   Director-General - Dr Abdul Rahman Conteh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THANK YOU FOR YOUR ATTENTION </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Abdul Conteh</dc:creator>
  <cp:lastModifiedBy>Abdul Conteh</cp:lastModifiedBy>
  <cp:revision>85</cp:revision>
  <cp:lastPrinted>2026-06-11T23:55:34Z</cp:lastPrinted>
  <dcterms:created xsi:type="dcterms:W3CDTF">2026-05-26T21:26:41Z</dcterms:created>
  <dcterms:modified xsi:type="dcterms:W3CDTF">2026-06-16T23:29:24Z</dcterms:modified>
</cp:coreProperties>
</file>