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422" r:id="rId3"/>
    <p:sldId id="261" r:id="rId4"/>
    <p:sldId id="423" r:id="rId5"/>
    <p:sldId id="437" r:id="rId6"/>
    <p:sldId id="434" r:id="rId7"/>
    <p:sldId id="435" r:id="rId8"/>
    <p:sldId id="436" r:id="rId9"/>
    <p:sldId id="542" r:id="rId10"/>
    <p:sldId id="440" r:id="rId11"/>
    <p:sldId id="413" r:id="rId12"/>
    <p:sldId id="439" r:id="rId13"/>
    <p:sldId id="396" r:id="rId14"/>
    <p:sldId id="397" r:id="rId15"/>
    <p:sldId id="446" r:id="rId16"/>
    <p:sldId id="447" r:id="rId17"/>
    <p:sldId id="448" r:id="rId18"/>
    <p:sldId id="449" r:id="rId19"/>
    <p:sldId id="450" r:id="rId20"/>
    <p:sldId id="451" r:id="rId21"/>
    <p:sldId id="426" r:id="rId22"/>
    <p:sldId id="452" r:id="rId23"/>
    <p:sldId id="456" r:id="rId24"/>
    <p:sldId id="459" r:id="rId25"/>
    <p:sldId id="476" r:id="rId26"/>
    <p:sldId id="460" r:id="rId27"/>
    <p:sldId id="541" r:id="rId28"/>
    <p:sldId id="54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3" autoAdjust="0"/>
    <p:restoredTop sz="76599" autoAdjust="0"/>
  </p:normalViewPr>
  <p:slideViewPr>
    <p:cSldViewPr snapToGrid="0">
      <p:cViewPr>
        <p:scale>
          <a:sx n="50" d="100"/>
          <a:sy n="50" d="100"/>
        </p:scale>
        <p:origin x="1280" y="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oday%20Sumah\Desktop\Rice%20yield%202025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oday%20Sumah\Desktop\FERTILIZER%20OFFSEASON%20TRIAL%202023%20RESULTS%20FINA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sman%20Nabay\Desktop\SLARI%202024\IITA_SLARI\Consumer%20Acceptability_WTP%20Survey\Analysis\Book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'[Rice yield 2025.xls]Sheet4'!$O$7</c:f>
              <c:strCache>
                <c:ptCount val="1"/>
                <c:pt idx="0">
                  <c:v>V1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56A13F0-55D5-4B75-8FC9-C4CC78F870B5}" type="VALUE">
                      <a:rPr lang="en-US"/>
                      <a:pPr/>
                      <a:t>[VALUE]</a:t>
                    </a:fld>
                    <a:r>
                      <a:rPr lang="en-US"/>
                      <a:t>e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E347-4016-B224-166EBAA0B62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275CD43-AE09-4B9D-A8F8-54B220CBB354}" type="VALUE">
                      <a:rPr lang="en-US"/>
                      <a:pPr/>
                      <a:t>[VALUE]</a:t>
                    </a:fld>
                    <a:r>
                      <a:rPr lang="en-US"/>
                      <a:t>c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347-4016-B224-166EBAA0B62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8D22CB4-57A1-4E96-AA09-10333FE0466A}" type="VALUE">
                      <a:rPr lang="en-US"/>
                      <a:pPr/>
                      <a:t>[VALUE]</a:t>
                    </a:fld>
                    <a:r>
                      <a:rPr lang="en-US"/>
                      <a:t>c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E347-4016-B224-166EBAA0B6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</a:ln>
              <a:effectLst/>
            </c:spPr>
          </c:errBars>
          <c:cat>
            <c:strRef>
              <c:f>'[Rice yield 2025.xls]Sheet4'!$N$8:$N$11</c:f>
              <c:strCache>
                <c:ptCount val="4"/>
                <c:pt idx="0">
                  <c:v>F0</c:v>
                </c:pt>
                <c:pt idx="1">
                  <c:v>F1</c:v>
                </c:pt>
                <c:pt idx="2">
                  <c:v>F2</c:v>
                </c:pt>
                <c:pt idx="3">
                  <c:v>F3</c:v>
                </c:pt>
              </c:strCache>
            </c:strRef>
          </c:cat>
          <c:val>
            <c:numRef>
              <c:f>'[Rice yield 2025.xls]Sheet4'!$O$8:$O$11</c:f>
              <c:numCache>
                <c:formatCode>0.00_ </c:formatCode>
                <c:ptCount val="4"/>
                <c:pt idx="0">
                  <c:v>1.17733333333333</c:v>
                </c:pt>
                <c:pt idx="1">
                  <c:v>1.8645</c:v>
                </c:pt>
                <c:pt idx="2">
                  <c:v>3.3513333333333302</c:v>
                </c:pt>
                <c:pt idx="3">
                  <c:v>3.6058333333333299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347-4016-B224-166EBAA0B626}"/>
            </c:ext>
          </c:extLst>
        </c:ser>
        <c:ser>
          <c:idx val="1"/>
          <c:order val="1"/>
          <c:tx>
            <c:strRef>
              <c:f>'[Rice yield 2025.xls]Sheet4'!$P$7</c:f>
              <c:strCache>
                <c:ptCount val="1"/>
                <c:pt idx="0">
                  <c:v>V2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E72A4A4-2E8D-462B-916F-A0F7ACA61D4C}" type="VALUE">
                      <a:rPr lang="en-US"/>
                      <a:pPr/>
                      <a:t>[VALUE]</a:t>
                    </a:fld>
                    <a:r>
                      <a:rPr lang="en-US"/>
                      <a:t>de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E347-4016-B224-166EBAA0B62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9BE5E98-8A59-47A0-9C83-67E159B2CB95}" type="VALUE">
                      <a:rPr lang="en-US"/>
                      <a:pPr/>
                      <a:t>[VALUE]</a:t>
                    </a:fld>
                    <a:r>
                      <a:rPr lang="en-US"/>
                      <a:t>d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E347-4016-B224-166EBAA0B62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D76F1A3-61F1-4204-8F1D-8E529F2B5B2C}" type="VALUE">
                      <a:rPr lang="en-US"/>
                      <a:pPr/>
                      <a:t>[VALUE]</a:t>
                    </a:fld>
                    <a:r>
                      <a:rPr lang="en-US"/>
                      <a:t>b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E347-4016-B224-166EBAA0B62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8B928FF1-E6D4-4E3F-A314-EC7CD87A856C}" type="VALUE">
                      <a:rPr lang="en-US"/>
                      <a:pPr/>
                      <a:t>[VALUE]</a:t>
                    </a:fld>
                    <a:r>
                      <a:rPr lang="en-US"/>
                      <a:t>a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E347-4016-B224-166EBAA0B6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</a:ln>
              <a:effectLst/>
            </c:spPr>
          </c:errBars>
          <c:cat>
            <c:strRef>
              <c:f>'[Rice yield 2025.xls]Sheet4'!$N$8:$N$11</c:f>
              <c:strCache>
                <c:ptCount val="4"/>
                <c:pt idx="0">
                  <c:v>F0</c:v>
                </c:pt>
                <c:pt idx="1">
                  <c:v>F1</c:v>
                </c:pt>
                <c:pt idx="2">
                  <c:v>F2</c:v>
                </c:pt>
                <c:pt idx="3">
                  <c:v>F3</c:v>
                </c:pt>
              </c:strCache>
            </c:strRef>
          </c:cat>
          <c:val>
            <c:numRef>
              <c:f>'[Rice yield 2025.xls]Sheet4'!$P$8:$P$11</c:f>
              <c:numCache>
                <c:formatCode>0.00_ </c:formatCode>
                <c:ptCount val="4"/>
                <c:pt idx="0">
                  <c:v>1.4257500000000001</c:v>
                </c:pt>
                <c:pt idx="1">
                  <c:v>1.825</c:v>
                </c:pt>
                <c:pt idx="2">
                  <c:v>4.1937499999999996</c:v>
                </c:pt>
                <c:pt idx="3">
                  <c:v>4.72291666666667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347-4016-B224-166EBAA0B62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22951650"/>
        <c:axId val="487684184"/>
      </c:barChart>
      <c:catAx>
        <c:axId val="622951650"/>
        <c:scaling>
          <c:orientation val="minMax"/>
        </c:scaling>
        <c:delete val="0"/>
        <c:axPos val="b"/>
        <c:title>
          <c:tx>
            <c:rich>
              <a:bodyPr rot="0" spcFirstLastPara="0" vertOverflow="ellipsis" vert="horz" wrap="square" anchor="ctr" anchorCtr="1"/>
              <a:lstStyle/>
              <a:p>
                <a:pPr defTabSz="914400">
                  <a:defRPr lang="en-US"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Fertilizer Treatments</a:t>
                </a:r>
                <a:endParaRPr lang="en-US" sz="1200" b="0" i="0" u="none" strike="noStrike" baseline="0">
                  <a:solidFill>
                    <a:srgbClr val="595959">
                      <a:alpha val="100000"/>
                    </a:srgbClr>
                  </a:solidFill>
                  <a:latin typeface="Calibri" panose="020F0502020204030204" pitchFamily="2" charset="0"/>
                  <a:ea typeface="Calibri" panose="020F0502020204030204" pitchFamily="2" charset="0"/>
                  <a:cs typeface="Calibri" panose="020F0502020204030204" pitchFamily="2" charset="0"/>
                </a:endParaRPr>
              </a:p>
            </c:rich>
          </c:tx>
          <c:layout>
            <c:manualLayout>
              <c:xMode val="edge"/>
              <c:yMode val="edge"/>
              <c:x val="0.446041388518024"/>
              <c:y val="0.90678960603520498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7684184"/>
        <c:crosses val="autoZero"/>
        <c:auto val="1"/>
        <c:lblAlgn val="ctr"/>
        <c:lblOffset val="100"/>
        <c:noMultiLvlLbl val="0"/>
      </c:catAx>
      <c:valAx>
        <c:axId val="487684184"/>
        <c:scaling>
          <c:orientation val="minMax"/>
        </c:scaling>
        <c:delete val="0"/>
        <c:axPos val="l"/>
        <c:title>
          <c:tx>
            <c:rich>
              <a:bodyPr rot="-5400000" spcFirstLastPara="0" vertOverflow="ellipsis" vert="horz" wrap="square" anchor="ctr" anchorCtr="1"/>
              <a:lstStyle/>
              <a:p>
                <a:pPr defTabSz="914400">
                  <a:defRPr lang="en-US"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Rice yield (tha</a:t>
                </a:r>
                <a:r>
                  <a:rPr lang="en-US" sz="1200" baseline="30000"/>
                  <a:t>-1</a:t>
                </a:r>
                <a:r>
                  <a:rPr lang="en-US" sz="1200"/>
                  <a:t>)</a:t>
                </a:r>
                <a:endParaRPr lang="en-US" sz="1200" b="0" i="0" u="none" strike="noStrike" baseline="0">
                  <a:solidFill>
                    <a:srgbClr val="595959">
                      <a:alpha val="100000"/>
                    </a:srgbClr>
                  </a:solidFill>
                  <a:latin typeface="Calibri" panose="020F0502020204030204" pitchFamily="2" charset="0"/>
                  <a:ea typeface="Calibri" panose="020F0502020204030204" pitchFamily="2" charset="0"/>
                  <a:cs typeface="Calibri" panose="020F0502020204030204" pitchFamily="2" charset="0"/>
                </a:endParaRPr>
              </a:p>
            </c:rich>
          </c:tx>
          <c:layout>
            <c:manualLayout>
              <c:xMode val="edge"/>
              <c:yMode val="edge"/>
              <c:x val="1.0407211614594389E-2"/>
              <c:y val="8.0961358703401515E-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.00_ 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sz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295165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US"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e9049abf-f5e4-4392-b2a6-67610eca69ea}"/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prstDash val="solid"/>
      <a:round/>
    </a:ln>
    <a:effectLst/>
  </c:spPr>
  <c:txPr>
    <a:bodyPr wrap="square"/>
    <a:lstStyle/>
    <a:p>
      <a:pPr>
        <a:defRPr lang="en-US" sz="16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52F5D80-674E-4FF1-A744-E62E972E5EEE}" type="VALUE">
                      <a:rPr lang="en-US"/>
                      <a:pPr/>
                      <a:t>[VALUE]</a:t>
                    </a:fld>
                    <a:r>
                      <a:rPr lang="en-US"/>
                      <a:t>c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A45-403F-9B57-F87D0F4A8CA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5ABEA82-D114-44D7-892B-24DA4D731155}" type="VALUE">
                      <a:rPr lang="en-US"/>
                      <a:pPr/>
                      <a:t>[VALUE]</a:t>
                    </a:fld>
                    <a:r>
                      <a:rPr lang="en-US"/>
                      <a:t>b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A45-403F-9B57-F87D0F4A8CA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2B9B363-9FAB-4897-9658-94D352382FFB}" type="VALUE">
                      <a:rPr lang="en-US"/>
                      <a:pPr/>
                      <a:t>[VALUE]</a:t>
                    </a:fld>
                    <a:r>
                      <a:rPr lang="en-US"/>
                      <a:t>ab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A45-403F-9B57-F87D0F4A8CA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35654DC-A04D-4B83-A884-2786C0AE20BA}" type="VALUE">
                      <a:rPr lang="en-US"/>
                      <a:pPr/>
                      <a:t>[VALUE]</a:t>
                    </a:fld>
                    <a:r>
                      <a:rPr lang="en-US"/>
                      <a:t>a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A45-403F-9B57-F87D0F4A8C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stdErr"/>
            <c:noEndCap val="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val>
            <c:numRef>
              <c:f>'[FERTILIZER OFFSEASON TRIAL 2023 RESULTS FINAL.xlsx]Sheet4'!$H$8:$H$11</c:f>
              <c:numCache>
                <c:formatCode>0.00_ </c:formatCode>
                <c:ptCount val="4"/>
                <c:pt idx="0">
                  <c:v>1.8333333333333299</c:v>
                </c:pt>
                <c:pt idx="1">
                  <c:v>3.09</c:v>
                </c:pt>
                <c:pt idx="2">
                  <c:v>7.44</c:v>
                </c:pt>
                <c:pt idx="3">
                  <c:v>7.9833333333333298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A45-403F-9B57-F87D0F4A8CA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46"/>
        <c:overlap val="-28"/>
        <c:axId val="207380425"/>
        <c:axId val="634598637"/>
      </c:barChart>
      <c:catAx>
        <c:axId val="207380425"/>
        <c:scaling>
          <c:orientation val="minMax"/>
        </c:scaling>
        <c:delete val="0"/>
        <c:axPos val="b"/>
        <c:title>
          <c:tx>
            <c:rich>
              <a:bodyPr rot="0" spcFirstLastPara="0" vertOverflow="ellipsis" vert="horz" wrap="square" anchor="ctr" anchorCtr="1"/>
              <a:lstStyle/>
              <a:p>
                <a:pPr defTabSz="914400">
                  <a:defRPr lang="en-US"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/>
                  <a:t>Fertilizer Treatment</a:t>
                </a:r>
              </a:p>
            </c:rich>
          </c:tx>
          <c:layout>
            <c:manualLayout>
              <c:xMode val="edge"/>
              <c:yMode val="edge"/>
              <c:x val="0.437277215312385"/>
              <c:y val="0.9051628663547269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0" vertOverflow="ellipsis" vert="horz" wrap="square" anchor="ctr" anchorCtr="1"/>
            <a:lstStyle/>
            <a:p>
              <a:pPr defTabSz="914400">
                <a:defRPr lang="en-US"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4598637"/>
        <c:crosses val="autoZero"/>
        <c:auto val="1"/>
        <c:lblAlgn val="ctr"/>
        <c:lblOffset val="100"/>
        <c:noMultiLvlLbl val="0"/>
      </c:catAx>
      <c:valAx>
        <c:axId val="63459863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0" vertOverflow="ellipsis" vert="horz" wrap="square" anchor="ctr" anchorCtr="1"/>
              <a:lstStyle/>
              <a:p>
                <a:pPr defTabSz="914400">
                  <a:defRPr lang="en-US"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/>
                  <a:t>Grain yield (tha-1)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0" vertOverflow="ellipsis" vert="horz" wrap="square" anchor="ctr" anchorCtr="1"/>
            <a:lstStyle/>
            <a:p>
              <a:pPr defTabSz="914400">
                <a:defRPr lang="en-US"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_ 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38042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8d492aaa-111a-480b-aef0-de21e135f5b6}"/>
      </c:ext>
    </c:extLst>
  </c:chart>
  <c:spPr>
    <a:noFill/>
    <a:ln>
      <a:noFill/>
    </a:ln>
    <a:effectLst/>
  </c:spPr>
  <c:txPr>
    <a:bodyPr/>
    <a:lstStyle/>
    <a:p>
      <a:pPr>
        <a:defRPr lang="en-US" sz="14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Sheet1!$J$3</c:f>
              <c:strCache>
                <c:ptCount val="1"/>
                <c:pt idx="0">
                  <c:v>Percent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800-47EF-B9B2-9D390871C9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800-47EF-B9B2-9D390871C93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800-47EF-B9B2-9D390871C93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800-47EF-B9B2-9D390871C93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6800-47EF-B9B2-9D390871C931}"/>
              </c:ext>
            </c:extLst>
          </c:dPt>
          <c:dLbls>
            <c:dLbl>
              <c:idx val="4"/>
              <c:layout>
                <c:manualLayout>
                  <c:x val="4.7011154855643042E-2"/>
                  <c:y val="0.1389734616506270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800-47EF-B9B2-9D390871C931}"/>
                </c:ext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Sheet1!$I$4:$I$8</c:f>
              <c:strCache>
                <c:ptCount val="5"/>
                <c:pt idx="0">
                  <c:v>East</c:v>
                </c:pt>
                <c:pt idx="1">
                  <c:v>North</c:v>
                </c:pt>
                <c:pt idx="2">
                  <c:v>South</c:v>
                </c:pt>
                <c:pt idx="3">
                  <c:v>North-West</c:v>
                </c:pt>
                <c:pt idx="4">
                  <c:v>Western Area</c:v>
                </c:pt>
              </c:strCache>
            </c:strRef>
          </c:cat>
          <c:val>
            <c:numRef>
              <c:f>Sheet1!$J$4:$J$8</c:f>
              <c:numCache>
                <c:formatCode>0.0%</c:formatCode>
                <c:ptCount val="5"/>
                <c:pt idx="0">
                  <c:v>0.22800000000000001</c:v>
                </c:pt>
                <c:pt idx="1">
                  <c:v>0.26200000000000001</c:v>
                </c:pt>
                <c:pt idx="2">
                  <c:v>0.23599999999999999</c:v>
                </c:pt>
                <c:pt idx="3">
                  <c:v>0.187</c:v>
                </c:pt>
                <c:pt idx="4">
                  <c:v>8.6999999999999994E-2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800-47EF-B9B2-9D390871C931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1" i="0" u="none" strike="noStrike" kern="120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NG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Sheet3!$J$3</c:f>
              <c:strCache>
                <c:ptCount val="1"/>
                <c:pt idx="0">
                  <c:v>% of respondents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rgbClr val="156082">
                      <a:shade val="51000"/>
                      <a:satMod val="130000"/>
                    </a:srgbClr>
                  </a:gs>
                  <a:gs pos="80000">
                    <a:srgbClr val="156082">
                      <a:shade val="93000"/>
                      <a:satMod val="130000"/>
                    </a:srgbClr>
                  </a:gs>
                  <a:gs pos="100000">
                    <a:srgbClr val="156082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18C0-43A5-850F-F7923B613D4B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rgbClr val="E97132">
                      <a:shade val="51000"/>
                      <a:satMod val="130000"/>
                    </a:srgbClr>
                  </a:gs>
                  <a:gs pos="80000">
                    <a:srgbClr val="E97132">
                      <a:shade val="93000"/>
                      <a:satMod val="130000"/>
                    </a:srgbClr>
                  </a:gs>
                  <a:gs pos="100000">
                    <a:srgbClr val="E97132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18C0-43A5-850F-F7923B613D4B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rgbClr val="196B24">
                      <a:shade val="51000"/>
                      <a:satMod val="130000"/>
                    </a:srgbClr>
                  </a:gs>
                  <a:gs pos="80000">
                    <a:srgbClr val="196B24">
                      <a:shade val="93000"/>
                      <a:satMod val="130000"/>
                    </a:srgbClr>
                  </a:gs>
                  <a:gs pos="100000">
                    <a:srgbClr val="196B24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18C0-43A5-850F-F7923B613D4B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rgbClr val="0F9ED5">
                      <a:shade val="51000"/>
                      <a:satMod val="130000"/>
                    </a:srgbClr>
                  </a:gs>
                  <a:gs pos="80000">
                    <a:srgbClr val="0F9ED5">
                      <a:shade val="93000"/>
                      <a:satMod val="130000"/>
                    </a:srgbClr>
                  </a:gs>
                  <a:gs pos="100000">
                    <a:srgbClr val="0F9ED5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18C0-43A5-850F-F7923B613D4B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rgbClr val="A02B93">
                      <a:shade val="51000"/>
                      <a:satMod val="130000"/>
                    </a:srgbClr>
                  </a:gs>
                  <a:gs pos="80000">
                    <a:srgbClr val="A02B93">
                      <a:shade val="93000"/>
                      <a:satMod val="130000"/>
                    </a:srgbClr>
                  </a:gs>
                  <a:gs pos="100000">
                    <a:srgbClr val="A02B93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9-18C0-43A5-850F-F7923B613D4B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rgbClr val="4EA72E">
                      <a:shade val="51000"/>
                      <a:satMod val="130000"/>
                    </a:srgbClr>
                  </a:gs>
                  <a:gs pos="80000">
                    <a:srgbClr val="4EA72E">
                      <a:shade val="93000"/>
                      <a:satMod val="130000"/>
                    </a:srgbClr>
                  </a:gs>
                  <a:gs pos="100000">
                    <a:srgbClr val="4EA72E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B-18C0-43A5-850F-F7923B613D4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900" b="1" i="0" u="none" strike="noStrike" kern="1200" baseline="0">
                    <a:solidFill>
                      <a:sysClr val="windowText" lastClr="000000">
                        <a:lumMod val="75000"/>
                        <a:lumOff val="25000"/>
                      </a:sys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NG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ysClr val="windowText" lastClr="000000">
                      <a:lumMod val="35000"/>
                      <a:lumOff val="65000"/>
                    </a:sys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Sheet3!$I$4:$I$9</c:f>
              <c:strCache>
                <c:ptCount val="6"/>
                <c:pt idx="0">
                  <c:v>More SLE 1</c:v>
                </c:pt>
                <c:pt idx="1">
                  <c:v>More SLE 2</c:v>
                </c:pt>
                <c:pt idx="2">
                  <c:v>More SLE 3</c:v>
                </c:pt>
                <c:pt idx="3">
                  <c:v>More SLE 4</c:v>
                </c:pt>
                <c:pt idx="4">
                  <c:v>More SLE 5</c:v>
                </c:pt>
                <c:pt idx="5">
                  <c:v>No additional cost</c:v>
                </c:pt>
              </c:strCache>
            </c:strRef>
          </c:cat>
          <c:val>
            <c:numRef>
              <c:f>Sheet3!$J$4:$J$9</c:f>
              <c:numCache>
                <c:formatCode>General</c:formatCode>
                <c:ptCount val="6"/>
                <c:pt idx="0">
                  <c:v>0.7</c:v>
                </c:pt>
                <c:pt idx="1">
                  <c:v>4.5999999999999996</c:v>
                </c:pt>
                <c:pt idx="2">
                  <c:v>3.2</c:v>
                </c:pt>
                <c:pt idx="3">
                  <c:v>0.9</c:v>
                </c:pt>
                <c:pt idx="4">
                  <c:v>80.900000000000006</c:v>
                </c:pt>
                <c:pt idx="5">
                  <c:v>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8C0-43A5-850F-F7923B613D4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900" b="1" i="0" u="none" strike="noStrike" kern="120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NG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4065cbe2-ff45-4264-96f4-c1501c838825}"/>
      </c:ext>
    </c:extLst>
  </c:chart>
  <c:spPr>
    <a:noFill/>
    <a:ln>
      <a:noFill/>
    </a:ln>
    <a:effectLst/>
  </c:spPr>
  <c:txPr>
    <a:bodyPr/>
    <a:lstStyle/>
    <a:p>
      <a:pPr>
        <a:defRPr lang="en-US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n-NG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0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ysClr val="windowText" lastClr="000000">
        <a:lumMod val="65000"/>
        <a:lumOff val="35000"/>
      </a:sysClr>
    </cs:fontRef>
    <cs:defRPr sz="900" kern="1200"/>
  </cs:axisTitle>
  <cs:categoryAxis>
    <cs:lnRef idx="0"/>
    <cs:fillRef idx="0"/>
    <cs:effectRef idx="0"/>
    <cs:fontRef idx="minor">
      <a:sysClr val="windowText" lastClr="000000">
        <a:lumMod val="65000"/>
        <a:lumOff val="35000"/>
      </a:sysClr>
    </cs:fontRef>
    <cs:spPr>
      <a:ln w="12700" cap="flat" cmpd="sng" algn="ctr">
        <a:solidFill>
          <a:sysClr val="windowText" lastClr="000000">
            <a:lumMod val="15000"/>
            <a:lumOff val="85000"/>
          </a:sys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rgbClr val="0E2841"/>
    </cs:fontRef>
    <cs:spPr>
      <a:solidFill>
        <a:sysClr val="window" lastClr="FFFFFF"/>
      </a:solidFill>
      <a:ln w="9525" cap="flat" cmpd="sng" algn="ctr">
        <a:solidFill>
          <a:sysClr val="windowText" lastClr="000000">
            <a:lumMod val="15000"/>
            <a:lumOff val="85000"/>
          </a:sysClr>
        </a:solidFill>
        <a:round/>
      </a:ln>
    </cs:spPr>
    <cs:defRPr sz="900" kern="1200"/>
  </cs:chartArea>
  <cs:dataLabel>
    <cs:lnRef idx="0"/>
    <cs:fillRef idx="0"/>
    <cs:effectRef idx="0"/>
    <cs:fontRef idx="minor">
      <a:sysClr val="windowText" lastClr="000000">
        <a:lumMod val="75000"/>
        <a:lumOff val="25000"/>
      </a:sysClr>
    </cs:fontRef>
    <cs:defRPr sz="900" kern="1200"/>
  </cs:dataLabel>
  <cs:dataLabelCallout>
    <cs:lnRef idx="0"/>
    <cs:fillRef idx="0"/>
    <cs:effectRef idx="0"/>
    <cs:fontRef idx="minor">
      <a:sysClr val="windowText" lastClr="000000">
        <a:lumMod val="65000"/>
        <a:lumOff val="35000"/>
      </a:sysClr>
    </cs:fontRef>
    <cs:spPr>
      <a:solidFill>
        <a:sysClr val="window" lastClr="FFFFFF"/>
      </a:solidFill>
      <a:ln>
        <a:solidFill>
          <a:sysClr val="windowText" lastClr="000000">
            <a:lumMod val="25000"/>
            <a:lumOff val="75000"/>
          </a:sys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ysClr val="windowText" lastClr="000000"/>
    </cs:fontRef>
  </cs:dataPoint>
  <cs:dataPoint3D>
    <cs:lnRef idx="0"/>
    <cs:fillRef idx="3">
      <cs:styleClr val="auto"/>
    </cs:fillRef>
    <cs:effectRef idx="3"/>
    <cs:fontRef idx="minor">
      <a:sysClr val="windowText" lastClr="000000"/>
    </cs:fontRef>
  </cs:dataPoint3D>
  <cs:dataPointLine>
    <cs:lnRef idx="0">
      <cs:styleClr val="auto"/>
    </cs:lnRef>
    <cs:fillRef idx="3"/>
    <cs:effectRef idx="3"/>
    <cs:fontRef idx="minor">
      <a:sysClr val="windowText" lastClr="000000"/>
    </cs:fontRef>
    <cs:spPr>
      <a:ln w="34925" cap="rnd">
        <a:solidFill>
          <a:srgbClr val="FFFFFF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ysClr val="windowText" lastClr="000000"/>
    </cs:fontRef>
    <cs:spPr>
      <a:ln w="9525">
        <a:solidFill>
          <a:srgbClr val="FFFFFF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ysClr val="windowText" lastClr="000000"/>
    </cs:fontRef>
    <cs:spPr>
      <a:ln w="9525" cap="rnd">
        <a:solidFill>
          <a:srgbClr val="FFFFFF"/>
        </a:solidFill>
        <a:round/>
      </a:ln>
    </cs:spPr>
  </cs:dataPointWireframe>
  <cs:dataTable>
    <cs:lnRef idx="0"/>
    <cs:fillRef idx="0"/>
    <cs:effectRef idx="0"/>
    <cs:fontRef idx="minor">
      <a:sysClr val="windowText" lastClr="000000">
        <a:lumMod val="65000"/>
        <a:lumOff val="35000"/>
      </a:sysClr>
    </cs:fontRef>
    <cs:spPr>
      <a:noFill/>
      <a:ln w="9525" cap="flat" cmpd="sng" algn="ctr">
        <a:solidFill>
          <a:sysClr val="windowText" lastClr="000000">
            <a:lumMod val="15000"/>
            <a:lumOff val="85000"/>
          </a:sysClr>
        </a:solidFill>
        <a:round/>
      </a:ln>
    </cs:spPr>
    <cs:defRPr sz="900" kern="1200"/>
  </cs:dataTable>
  <cs:downBar>
    <cs:lnRef idx="0"/>
    <cs:fillRef idx="0"/>
    <cs:effectRef idx="0"/>
    <cs:fontRef idx="minor">
      <a:sysClr val="windowText" lastClr="000000"/>
    </cs:fontRef>
    <cs:spPr>
      <a:solidFill>
        <a:sysClr val="windowText" lastClr="000000">
          <a:lumMod val="65000"/>
          <a:lumOff val="35000"/>
        </a:sysClr>
      </a:solidFill>
      <a:ln w="9525">
        <a:solidFill>
          <a:sysClr val="windowText" lastClr="000000">
            <a:lumMod val="65000"/>
            <a:lumOff val="35000"/>
          </a:sysClr>
        </a:solidFill>
      </a:ln>
    </cs:spPr>
  </cs:downBar>
  <cs:dropLine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35000"/>
            <a:lumOff val="65000"/>
          </a:sysClr>
        </a:solidFill>
        <a:round/>
      </a:ln>
    </cs:spPr>
  </cs:dropLine>
  <cs:errorBar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65000"/>
            <a:lumOff val="35000"/>
          </a:sysClr>
        </a:solidFill>
        <a:round/>
      </a:ln>
    </cs:spPr>
  </cs:errorBar>
  <cs:floor>
    <cs:lnRef idx="0"/>
    <cs:fillRef idx="0"/>
    <cs:effectRef idx="0"/>
    <cs:fontRef idx="minor">
      <a:sysClr val="window" lastClr="FFFFFF"/>
    </cs:fontRef>
  </cs:floor>
  <cs:gridlineMajor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15000"/>
            <a:lumOff val="85000"/>
          </a:sysClr>
        </a:solidFill>
        <a:round/>
      </a:ln>
    </cs:spPr>
  </cs:gridlineMajor>
  <cs:gridlineMinor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5000"/>
            <a:lumOff val="95000"/>
          </a:sysClr>
        </a:solidFill>
        <a:round/>
      </a:ln>
    </cs:spPr>
  </cs:gridlineMinor>
  <cs:hiLoLine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75000"/>
            <a:lumOff val="25000"/>
          </a:sysClr>
        </a:solidFill>
        <a:round/>
      </a:ln>
    </cs:spPr>
  </cs:hiLoLine>
  <cs:leaderLine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35000"/>
            <a:lumOff val="65000"/>
          </a:sysClr>
        </a:solidFill>
        <a:round/>
      </a:ln>
    </cs:spPr>
  </cs:leaderLine>
  <cs:legend>
    <cs:lnRef idx="0"/>
    <cs:fillRef idx="0"/>
    <cs:effectRef idx="0"/>
    <cs:fontRef idx="minor">
      <a:sysClr val="windowText" lastClr="000000">
        <a:lumMod val="65000"/>
        <a:lumOff val="35000"/>
      </a:sysClr>
    </cs:fontRef>
    <cs:defRPr sz="900" kern="1200"/>
  </cs:legend>
  <cs:plotArea>
    <cs:lnRef idx="0"/>
    <cs:fillRef idx="0"/>
    <cs:effectRef idx="0"/>
    <cs:fontRef idx="minor">
      <a:sysClr val="window" lastClr="FFFFFF"/>
    </cs:fontRef>
  </cs:plotArea>
  <cs:plotArea3D>
    <cs:lnRef idx="0"/>
    <cs:fillRef idx="0"/>
    <cs:effectRef idx="0"/>
    <cs:fontRef idx="minor">
      <a:sysClr val="window" lastClr="FFFFFF"/>
    </cs:fontRef>
  </cs:plotArea3D>
  <cs:seriesAxis>
    <cs:lnRef idx="0"/>
    <cs:fillRef idx="0"/>
    <cs:effectRef idx="0"/>
    <cs:fontRef idx="minor">
      <a:sysClr val="windowText" lastClr="000000">
        <a:lumMod val="65000"/>
        <a:lumOff val="35000"/>
      </a:sysClr>
    </cs:fontRef>
    <cs:spPr>
      <a:ln w="12700" cap="flat" cmpd="sng" algn="ctr">
        <a:solidFill>
          <a:sysClr val="windowText" lastClr="000000">
            <a:lumMod val="15000"/>
            <a:lumOff val="85000"/>
          </a:sysClr>
        </a:solidFill>
        <a:round/>
      </a:ln>
    </cs:spPr>
    <cs:defRPr sz="900" kern="1200"/>
  </cs:seriesAxis>
  <cs:seriesLine>
    <cs:lnRef idx="0"/>
    <cs:fillRef idx="0"/>
    <cs:effectRef idx="0"/>
    <cs:fontRef idx="minor">
      <a:sysClr val="windowText" lastClr="000000"/>
    </cs:fontRef>
    <cs:spPr>
      <a:ln w="9525" cap="flat" cmpd="sng" algn="ctr">
        <a:solidFill>
          <a:sysClr val="windowText" lastClr="000000">
            <a:lumMod val="35000"/>
            <a:lumOff val="65000"/>
          </a:sysClr>
        </a:solidFill>
        <a:round/>
      </a:ln>
    </cs:spPr>
  </cs:seriesLine>
  <cs:title>
    <cs:lnRef idx="0"/>
    <cs:fillRef idx="0"/>
    <cs:effectRef idx="0"/>
    <cs:fontRef idx="minor">
      <a:sysClr val="windowText" lastClr="000000">
        <a:lumMod val="65000"/>
        <a:lumOff val="35000"/>
      </a:sysClr>
    </cs:fontRef>
    <cs:defRPr sz="1600" b="1" kern="1200" baseline="0"/>
  </cs:title>
  <cs:trendline>
    <cs:lnRef idx="0">
      <cs:styleClr val="auto"/>
    </cs:lnRef>
    <cs:fillRef idx="0"/>
    <cs:effectRef idx="0"/>
    <cs:fontRef idx="minor">
      <a:sysClr val="window" lastClr="FFFFFF"/>
    </cs:fontRef>
    <cs:spPr>
      <a:ln w="19050" cap="rnd">
        <a:solidFill>
          <a:srgbClr val="FFFFFF"/>
        </a:solidFill>
      </a:ln>
    </cs:spPr>
  </cs:trendline>
  <cs:trendlineLabel>
    <cs:lnRef idx="0"/>
    <cs:fillRef idx="0"/>
    <cs:effectRef idx="0"/>
    <cs:fontRef idx="minor">
      <a:sysClr val="windowText" lastClr="000000">
        <a:lumMod val="65000"/>
        <a:lumOff val="35000"/>
      </a:sysClr>
    </cs:fontRef>
    <cs:defRPr sz="900" kern="1200"/>
  </cs:trendlineLabel>
  <cs:upBar>
    <cs:lnRef idx="0"/>
    <cs:fillRef idx="0"/>
    <cs:effectRef idx="0"/>
    <cs:fontRef idx="minor">
      <a:sysClr val="windowText" lastClr="000000"/>
    </cs:fontRef>
    <cs:spPr>
      <a:solidFill>
        <a:sysClr val="window" lastClr="FFFFFF"/>
      </a:solidFill>
      <a:ln w="9525">
        <a:solidFill>
          <a:sysClr val="windowText" lastClr="000000">
            <a:lumMod val="15000"/>
            <a:lumOff val="85000"/>
          </a:sysClr>
        </a:solidFill>
      </a:ln>
    </cs:spPr>
  </cs:upBar>
  <cs:valueAxis>
    <cs:lnRef idx="0"/>
    <cs:fillRef idx="0"/>
    <cs:effectRef idx="0"/>
    <cs:fontRef idx="minor">
      <a:sysClr val="windowText" lastClr="000000">
        <a:lumMod val="65000"/>
        <a:lumOff val="35000"/>
      </a:sysClr>
    </cs:fontRef>
    <cs:defRPr sz="900" kern="1200"/>
  </cs:valueAxis>
  <cs:wall>
    <cs:lnRef idx="0"/>
    <cs:fillRef idx="0"/>
    <cs:effectRef idx="0"/>
    <cs:fontRef idx="minor">
      <a:sysClr val="window" lastClr="FFFFFF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4DD4F4-1B4A-4CE7-A2FD-8014830ED2C2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4A3A140-7E5E-4B4C-98C7-9DD140545F38}">
      <dgm:prSet phldrT="[Text]" custT="1"/>
      <dgm:spPr/>
      <dgm:t>
        <a:bodyPr/>
        <a:lstStyle/>
        <a:p>
          <a:r>
            <a:rPr lang="en-US" sz="30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Introduction</a:t>
          </a:r>
        </a:p>
      </dgm:t>
    </dgm:pt>
    <dgm:pt modelId="{CBFAD3B2-A707-4066-9D94-FE31D33E7A77}" type="parTrans" cxnId="{C4A835A2-D3BB-4961-8FBF-0CE890B12E47}">
      <dgm:prSet/>
      <dgm:spPr/>
      <dgm:t>
        <a:bodyPr/>
        <a:lstStyle/>
        <a:p>
          <a:endParaRPr lang="en-US"/>
        </a:p>
      </dgm:t>
    </dgm:pt>
    <dgm:pt modelId="{F151388D-167D-4C78-BA5F-800C8E26B246}" type="sibTrans" cxnId="{C4A835A2-D3BB-4961-8FBF-0CE890B12E47}">
      <dgm:prSet/>
      <dgm:spPr/>
      <dgm:t>
        <a:bodyPr/>
        <a:lstStyle/>
        <a:p>
          <a:endParaRPr lang="en-US"/>
        </a:p>
      </dgm:t>
    </dgm:pt>
    <dgm:pt modelId="{57CFCAF8-2253-4F0E-B874-966D34DEBA0D}">
      <dgm:prSet phldrT="[Text]" custT="1"/>
      <dgm:spPr/>
      <dgm:t>
        <a:bodyPr/>
        <a:lstStyle/>
        <a:p>
          <a:r>
            <a:rPr lang="en-US" sz="30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Status of research activities  </a:t>
          </a:r>
        </a:p>
      </dgm:t>
    </dgm:pt>
    <dgm:pt modelId="{99A6276B-46BB-4037-BF36-263D8C639B6A}" type="parTrans" cxnId="{DFD2A99D-F498-42DF-934B-EF898F1115E9}">
      <dgm:prSet/>
      <dgm:spPr/>
      <dgm:t>
        <a:bodyPr/>
        <a:lstStyle/>
        <a:p>
          <a:endParaRPr lang="en-US"/>
        </a:p>
      </dgm:t>
    </dgm:pt>
    <dgm:pt modelId="{A3A3BC7B-2465-4235-8161-9B66D28E9396}" type="sibTrans" cxnId="{DFD2A99D-F498-42DF-934B-EF898F1115E9}">
      <dgm:prSet/>
      <dgm:spPr/>
      <dgm:t>
        <a:bodyPr/>
        <a:lstStyle/>
        <a:p>
          <a:endParaRPr lang="en-US"/>
        </a:p>
      </dgm:t>
    </dgm:pt>
    <dgm:pt modelId="{562133CA-EF4D-44E0-8AC7-964F5529F129}">
      <dgm:prSet custT="1"/>
      <dgm:spPr/>
      <dgm:t>
        <a:bodyPr/>
        <a:lstStyle/>
        <a:p>
          <a:pPr>
            <a:spcBef>
              <a:spcPts val="1200"/>
            </a:spcBef>
            <a:spcAft>
              <a:spcPts val="1200"/>
            </a:spcAft>
            <a:buFont typeface="Wingdings" panose="05000000000000000000" pitchFamily="2" charset="2"/>
            <a:buChar char="Ø"/>
          </a:pPr>
          <a:endParaRPr lang="en-US" sz="2000" b="0" dirty="0"/>
        </a:p>
      </dgm:t>
    </dgm:pt>
    <dgm:pt modelId="{10BA06F0-293C-4B16-A465-E1AB6DB4D039}" type="parTrans" cxnId="{54712ED8-686F-485A-9A17-0FE1F03E7299}">
      <dgm:prSet/>
      <dgm:spPr/>
      <dgm:t>
        <a:bodyPr/>
        <a:lstStyle/>
        <a:p>
          <a:endParaRPr lang="en-US"/>
        </a:p>
      </dgm:t>
    </dgm:pt>
    <dgm:pt modelId="{263D916A-3E42-4880-9C78-062BEAC40631}" type="sibTrans" cxnId="{54712ED8-686F-485A-9A17-0FE1F03E7299}">
      <dgm:prSet/>
      <dgm:spPr/>
      <dgm:t>
        <a:bodyPr/>
        <a:lstStyle/>
        <a:p>
          <a:endParaRPr lang="en-US"/>
        </a:p>
      </dgm:t>
    </dgm:pt>
    <dgm:pt modelId="{781E7C78-04EE-4984-B380-4CA1AE8A5C3A}">
      <dgm:prSet phldrT="[Text]" custT="1"/>
      <dgm:spPr/>
      <dgm:t>
        <a:bodyPr/>
        <a:lstStyle/>
        <a:p>
          <a:r>
            <a:rPr lang="en-US" sz="30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Lessons learnt</a:t>
          </a:r>
        </a:p>
      </dgm:t>
    </dgm:pt>
    <dgm:pt modelId="{3F3C796F-BC8E-4729-8B8C-2B7C27A52972}" type="sibTrans" cxnId="{C626217B-DDE0-4884-80AF-183F07FF4CC8}">
      <dgm:prSet/>
      <dgm:spPr/>
      <dgm:t>
        <a:bodyPr/>
        <a:lstStyle/>
        <a:p>
          <a:endParaRPr lang="en-US"/>
        </a:p>
      </dgm:t>
    </dgm:pt>
    <dgm:pt modelId="{1BA6E481-048C-4859-BC04-9EA4A996960C}" type="parTrans" cxnId="{C626217B-DDE0-4884-80AF-183F07FF4CC8}">
      <dgm:prSet/>
      <dgm:spPr/>
      <dgm:t>
        <a:bodyPr/>
        <a:lstStyle/>
        <a:p>
          <a:endParaRPr lang="en-US"/>
        </a:p>
      </dgm:t>
    </dgm:pt>
    <dgm:pt modelId="{68F73FFF-0F9E-41C5-9470-398FA7AA9394}">
      <dgm:prSet phldrT="[Text]" custT="1"/>
      <dgm:spPr/>
      <dgm:t>
        <a:bodyPr/>
        <a:lstStyle/>
        <a:p>
          <a:r>
            <a:rPr lang="en-US" sz="30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Monograph &amp; related assignments</a:t>
          </a:r>
        </a:p>
      </dgm:t>
    </dgm:pt>
    <dgm:pt modelId="{F5C25714-52BD-4686-98A4-B9050ADE10FC}" type="parTrans" cxnId="{081B3796-7064-4EF0-8483-46DF90759552}">
      <dgm:prSet/>
      <dgm:spPr/>
      <dgm:t>
        <a:bodyPr/>
        <a:lstStyle/>
        <a:p>
          <a:endParaRPr lang="en-US"/>
        </a:p>
      </dgm:t>
    </dgm:pt>
    <dgm:pt modelId="{392E9D2B-66DF-45AE-BF99-95AD752D4C5A}" type="sibTrans" cxnId="{081B3796-7064-4EF0-8483-46DF90759552}">
      <dgm:prSet/>
      <dgm:spPr/>
      <dgm:t>
        <a:bodyPr/>
        <a:lstStyle/>
        <a:p>
          <a:endParaRPr lang="en-US"/>
        </a:p>
      </dgm:t>
    </dgm:pt>
    <dgm:pt modelId="{10C6E9F1-B267-497B-A9D8-3A5E54B8E473}">
      <dgm:prSet phldrT="[Text]" custT="1"/>
      <dgm:spPr/>
      <dgm:t>
        <a:bodyPr/>
        <a:lstStyle/>
        <a:p>
          <a:r>
            <a:rPr lang="en-US" sz="30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Acknowledgement</a:t>
          </a:r>
        </a:p>
      </dgm:t>
    </dgm:pt>
    <dgm:pt modelId="{3014BD9A-DDD9-4CDD-BA88-C4E41128070F}" type="parTrans" cxnId="{F42964DF-5CC8-4C88-A8C7-95F9B8296BD8}">
      <dgm:prSet/>
      <dgm:spPr/>
      <dgm:t>
        <a:bodyPr/>
        <a:lstStyle/>
        <a:p>
          <a:endParaRPr lang="en-US"/>
        </a:p>
      </dgm:t>
    </dgm:pt>
    <dgm:pt modelId="{5110A715-16E9-4BA5-B1CA-B82EBCC2D827}" type="sibTrans" cxnId="{F42964DF-5CC8-4C88-A8C7-95F9B8296BD8}">
      <dgm:prSet/>
      <dgm:spPr/>
      <dgm:t>
        <a:bodyPr/>
        <a:lstStyle/>
        <a:p>
          <a:endParaRPr lang="en-US"/>
        </a:p>
      </dgm:t>
    </dgm:pt>
    <dgm:pt modelId="{44D78BA0-43FA-474F-87FD-7021BCD4F9D6}" type="pres">
      <dgm:prSet presAssocID="{564DD4F4-1B4A-4CE7-A2FD-8014830ED2C2}" presName="linear" presStyleCnt="0">
        <dgm:presLayoutVars>
          <dgm:dir/>
          <dgm:animLvl val="lvl"/>
          <dgm:resizeHandles val="exact"/>
        </dgm:presLayoutVars>
      </dgm:prSet>
      <dgm:spPr/>
    </dgm:pt>
    <dgm:pt modelId="{1A237A1B-C53D-4213-B36A-36E4BD4430C2}" type="pres">
      <dgm:prSet presAssocID="{34A3A140-7E5E-4B4C-98C7-9DD140545F38}" presName="parentLin" presStyleCnt="0"/>
      <dgm:spPr/>
    </dgm:pt>
    <dgm:pt modelId="{BCFE8BF3-0A18-48A0-9FAE-A2E50DB97E25}" type="pres">
      <dgm:prSet presAssocID="{34A3A140-7E5E-4B4C-98C7-9DD140545F38}" presName="parentLeftMargin" presStyleLbl="node1" presStyleIdx="0" presStyleCnt="5"/>
      <dgm:spPr/>
    </dgm:pt>
    <dgm:pt modelId="{DFA3D6D7-73C6-481C-A7BD-49266A9A41B1}" type="pres">
      <dgm:prSet presAssocID="{34A3A140-7E5E-4B4C-98C7-9DD140545F38}" presName="parentText" presStyleLbl="node1" presStyleIdx="0" presStyleCnt="5" custLinFactNeighborY="2482">
        <dgm:presLayoutVars>
          <dgm:chMax val="0"/>
          <dgm:bulletEnabled val="1"/>
        </dgm:presLayoutVars>
      </dgm:prSet>
      <dgm:spPr/>
    </dgm:pt>
    <dgm:pt modelId="{CC7D9304-A303-49C1-BDDA-DE317E80E300}" type="pres">
      <dgm:prSet presAssocID="{34A3A140-7E5E-4B4C-98C7-9DD140545F38}" presName="negativeSpace" presStyleCnt="0"/>
      <dgm:spPr/>
    </dgm:pt>
    <dgm:pt modelId="{A310693A-B406-447F-8D83-64B88955D69B}" type="pres">
      <dgm:prSet presAssocID="{34A3A140-7E5E-4B4C-98C7-9DD140545F38}" presName="childText" presStyleLbl="conFgAcc1" presStyleIdx="0" presStyleCnt="5">
        <dgm:presLayoutVars>
          <dgm:bulletEnabled val="1"/>
        </dgm:presLayoutVars>
      </dgm:prSet>
      <dgm:spPr/>
    </dgm:pt>
    <dgm:pt modelId="{1D2258DD-91D1-4D41-9070-1F95530A2F39}" type="pres">
      <dgm:prSet presAssocID="{F151388D-167D-4C78-BA5F-800C8E26B246}" presName="spaceBetweenRectangles" presStyleCnt="0"/>
      <dgm:spPr/>
    </dgm:pt>
    <dgm:pt modelId="{8EEA8F06-0BE7-4E05-807E-C9591E2B97D5}" type="pres">
      <dgm:prSet presAssocID="{57CFCAF8-2253-4F0E-B874-966D34DEBA0D}" presName="parentLin" presStyleCnt="0"/>
      <dgm:spPr/>
    </dgm:pt>
    <dgm:pt modelId="{526A6FD3-F216-4433-A8BB-3E0E684B22FA}" type="pres">
      <dgm:prSet presAssocID="{57CFCAF8-2253-4F0E-B874-966D34DEBA0D}" presName="parentLeftMargin" presStyleLbl="node1" presStyleIdx="0" presStyleCnt="5"/>
      <dgm:spPr/>
    </dgm:pt>
    <dgm:pt modelId="{D8E7A8E5-1448-4993-BACE-C8095A116581}" type="pres">
      <dgm:prSet presAssocID="{57CFCAF8-2253-4F0E-B874-966D34DEBA0D}" presName="parentText" presStyleLbl="node1" presStyleIdx="1" presStyleCnt="5" custLinFactNeighborX="-7050" custLinFactNeighborY="-4757">
        <dgm:presLayoutVars>
          <dgm:chMax val="0"/>
          <dgm:bulletEnabled val="1"/>
        </dgm:presLayoutVars>
      </dgm:prSet>
      <dgm:spPr/>
    </dgm:pt>
    <dgm:pt modelId="{F5791753-4A9B-4464-94D0-414B30121965}" type="pres">
      <dgm:prSet presAssocID="{57CFCAF8-2253-4F0E-B874-966D34DEBA0D}" presName="negativeSpace" presStyleCnt="0"/>
      <dgm:spPr/>
    </dgm:pt>
    <dgm:pt modelId="{4D8101BB-76D0-4BCC-B17D-65ECDC578C90}" type="pres">
      <dgm:prSet presAssocID="{57CFCAF8-2253-4F0E-B874-966D34DEBA0D}" presName="childText" presStyleLbl="conFgAcc1" presStyleIdx="1" presStyleCnt="5">
        <dgm:presLayoutVars>
          <dgm:bulletEnabled val="1"/>
        </dgm:presLayoutVars>
      </dgm:prSet>
      <dgm:spPr/>
    </dgm:pt>
    <dgm:pt modelId="{546B0515-FFFB-4016-8A71-F8FAAC707024}" type="pres">
      <dgm:prSet presAssocID="{A3A3BC7B-2465-4235-8161-9B66D28E9396}" presName="spaceBetweenRectangles" presStyleCnt="0"/>
      <dgm:spPr/>
    </dgm:pt>
    <dgm:pt modelId="{D9C34699-01F6-408F-B721-2A4BC9988E96}" type="pres">
      <dgm:prSet presAssocID="{781E7C78-04EE-4984-B380-4CA1AE8A5C3A}" presName="parentLin" presStyleCnt="0"/>
      <dgm:spPr/>
    </dgm:pt>
    <dgm:pt modelId="{3C5B9BAF-83C1-415D-836F-F9050A6A4A94}" type="pres">
      <dgm:prSet presAssocID="{781E7C78-04EE-4984-B380-4CA1AE8A5C3A}" presName="parentLeftMargin" presStyleLbl="node1" presStyleIdx="1" presStyleCnt="5"/>
      <dgm:spPr/>
    </dgm:pt>
    <dgm:pt modelId="{30F0A6A4-97A3-40B4-92D6-FF07C107F820}" type="pres">
      <dgm:prSet presAssocID="{781E7C78-04EE-4984-B380-4CA1AE8A5C3A}" presName="parentText" presStyleLbl="node1" presStyleIdx="2" presStyleCnt="5" custLinFactNeighborX="-21031" custLinFactNeighborY="-19668">
        <dgm:presLayoutVars>
          <dgm:chMax val="0"/>
          <dgm:bulletEnabled val="1"/>
        </dgm:presLayoutVars>
      </dgm:prSet>
      <dgm:spPr/>
    </dgm:pt>
    <dgm:pt modelId="{18D921F4-922D-44EF-86B9-9DDDFC6801E9}" type="pres">
      <dgm:prSet presAssocID="{781E7C78-04EE-4984-B380-4CA1AE8A5C3A}" presName="negativeSpace" presStyleCnt="0"/>
      <dgm:spPr/>
    </dgm:pt>
    <dgm:pt modelId="{FC2FE4A4-9F4C-43A2-959C-8D4426F995EF}" type="pres">
      <dgm:prSet presAssocID="{781E7C78-04EE-4984-B380-4CA1AE8A5C3A}" presName="childText" presStyleLbl="conFgAcc1" presStyleIdx="2" presStyleCnt="5" custLinFactY="-6603" custLinFactNeighborY="-100000">
        <dgm:presLayoutVars>
          <dgm:bulletEnabled val="1"/>
        </dgm:presLayoutVars>
      </dgm:prSet>
      <dgm:spPr/>
    </dgm:pt>
    <dgm:pt modelId="{D52E7396-157E-4227-8C41-E8533E8E6D21}" type="pres">
      <dgm:prSet presAssocID="{3F3C796F-BC8E-4729-8B8C-2B7C27A52972}" presName="spaceBetweenRectangles" presStyleCnt="0"/>
      <dgm:spPr/>
    </dgm:pt>
    <dgm:pt modelId="{5BF10213-775D-430C-8E3E-47C3F0933524}" type="pres">
      <dgm:prSet presAssocID="{68F73FFF-0F9E-41C5-9470-398FA7AA9394}" presName="parentLin" presStyleCnt="0"/>
      <dgm:spPr/>
    </dgm:pt>
    <dgm:pt modelId="{AD01F67F-92A8-4B11-8C5C-148C7349AF9D}" type="pres">
      <dgm:prSet presAssocID="{68F73FFF-0F9E-41C5-9470-398FA7AA9394}" presName="parentLeftMargin" presStyleLbl="node1" presStyleIdx="2" presStyleCnt="5"/>
      <dgm:spPr/>
    </dgm:pt>
    <dgm:pt modelId="{1898E52F-982D-42B7-97B6-1C4C1899FDC9}" type="pres">
      <dgm:prSet presAssocID="{68F73FFF-0F9E-41C5-9470-398FA7AA9394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5C85103-A2AA-4421-B306-6405C8C2162A}" type="pres">
      <dgm:prSet presAssocID="{68F73FFF-0F9E-41C5-9470-398FA7AA9394}" presName="negativeSpace" presStyleCnt="0"/>
      <dgm:spPr/>
    </dgm:pt>
    <dgm:pt modelId="{B26FCB59-4C93-44BB-9BEE-CB5101C6150B}" type="pres">
      <dgm:prSet presAssocID="{68F73FFF-0F9E-41C5-9470-398FA7AA9394}" presName="childText" presStyleLbl="conFgAcc1" presStyleIdx="3" presStyleCnt="5">
        <dgm:presLayoutVars>
          <dgm:bulletEnabled val="1"/>
        </dgm:presLayoutVars>
      </dgm:prSet>
      <dgm:spPr/>
    </dgm:pt>
    <dgm:pt modelId="{0FFB2340-C703-4AC1-B8E4-A337A8E1814A}" type="pres">
      <dgm:prSet presAssocID="{392E9D2B-66DF-45AE-BF99-95AD752D4C5A}" presName="spaceBetweenRectangles" presStyleCnt="0"/>
      <dgm:spPr/>
    </dgm:pt>
    <dgm:pt modelId="{5A4EB4E1-11A5-46E2-BCA0-E6F61BAF3E9F}" type="pres">
      <dgm:prSet presAssocID="{10C6E9F1-B267-497B-A9D8-3A5E54B8E473}" presName="parentLin" presStyleCnt="0"/>
      <dgm:spPr/>
    </dgm:pt>
    <dgm:pt modelId="{15D83333-CBA0-4E03-9B3F-3732B51295F2}" type="pres">
      <dgm:prSet presAssocID="{10C6E9F1-B267-497B-A9D8-3A5E54B8E473}" presName="parentLeftMargin" presStyleLbl="node1" presStyleIdx="3" presStyleCnt="5"/>
      <dgm:spPr/>
    </dgm:pt>
    <dgm:pt modelId="{B9FBA4AF-97B2-4F22-A1F0-EDB75A75211C}" type="pres">
      <dgm:prSet presAssocID="{10C6E9F1-B267-497B-A9D8-3A5E54B8E473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629F08BE-2D09-4D8D-BFF4-653CAD51BFBC}" type="pres">
      <dgm:prSet presAssocID="{10C6E9F1-B267-497B-A9D8-3A5E54B8E473}" presName="negativeSpace" presStyleCnt="0"/>
      <dgm:spPr/>
    </dgm:pt>
    <dgm:pt modelId="{224076BF-7805-43AA-B39A-531BB1F207CC}" type="pres">
      <dgm:prSet presAssocID="{10C6E9F1-B267-497B-A9D8-3A5E54B8E473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70394D1B-05E8-47EC-9743-8ED06851EEE7}" type="presOf" srcId="{10C6E9F1-B267-497B-A9D8-3A5E54B8E473}" destId="{15D83333-CBA0-4E03-9B3F-3732B51295F2}" srcOrd="0" destOrd="0" presId="urn:microsoft.com/office/officeart/2005/8/layout/list1"/>
    <dgm:cxn modelId="{8485A86B-B5A9-4896-B2FA-E51F4E1950D8}" type="presOf" srcId="{57CFCAF8-2253-4F0E-B874-966D34DEBA0D}" destId="{526A6FD3-F216-4433-A8BB-3E0E684B22FA}" srcOrd="0" destOrd="0" presId="urn:microsoft.com/office/officeart/2005/8/layout/list1"/>
    <dgm:cxn modelId="{D6C60574-1162-4A4F-84FC-AC5DAC6F7FD4}" type="presOf" srcId="{57CFCAF8-2253-4F0E-B874-966D34DEBA0D}" destId="{D8E7A8E5-1448-4993-BACE-C8095A116581}" srcOrd="1" destOrd="0" presId="urn:microsoft.com/office/officeart/2005/8/layout/list1"/>
    <dgm:cxn modelId="{7F385055-5CDA-46BC-B891-7D632D666BA1}" type="presOf" srcId="{10C6E9F1-B267-497B-A9D8-3A5E54B8E473}" destId="{B9FBA4AF-97B2-4F22-A1F0-EDB75A75211C}" srcOrd="1" destOrd="0" presId="urn:microsoft.com/office/officeart/2005/8/layout/list1"/>
    <dgm:cxn modelId="{C626217B-DDE0-4884-80AF-183F07FF4CC8}" srcId="{564DD4F4-1B4A-4CE7-A2FD-8014830ED2C2}" destId="{781E7C78-04EE-4984-B380-4CA1AE8A5C3A}" srcOrd="2" destOrd="0" parTransId="{1BA6E481-048C-4859-BC04-9EA4A996960C}" sibTransId="{3F3C796F-BC8E-4729-8B8C-2B7C27A52972}"/>
    <dgm:cxn modelId="{ABD6268C-E780-4804-B58E-52F7DF7BE96F}" type="presOf" srcId="{68F73FFF-0F9E-41C5-9470-398FA7AA9394}" destId="{AD01F67F-92A8-4B11-8C5C-148C7349AF9D}" srcOrd="0" destOrd="0" presId="urn:microsoft.com/office/officeart/2005/8/layout/list1"/>
    <dgm:cxn modelId="{C3128392-379B-496E-B1F8-1CD034035A60}" type="presOf" srcId="{34A3A140-7E5E-4B4C-98C7-9DD140545F38}" destId="{DFA3D6D7-73C6-481C-A7BD-49266A9A41B1}" srcOrd="1" destOrd="0" presId="urn:microsoft.com/office/officeart/2005/8/layout/list1"/>
    <dgm:cxn modelId="{081B3796-7064-4EF0-8483-46DF90759552}" srcId="{564DD4F4-1B4A-4CE7-A2FD-8014830ED2C2}" destId="{68F73FFF-0F9E-41C5-9470-398FA7AA9394}" srcOrd="3" destOrd="0" parTransId="{F5C25714-52BD-4686-98A4-B9050ADE10FC}" sibTransId="{392E9D2B-66DF-45AE-BF99-95AD752D4C5A}"/>
    <dgm:cxn modelId="{DFD2A99D-F498-42DF-934B-EF898F1115E9}" srcId="{564DD4F4-1B4A-4CE7-A2FD-8014830ED2C2}" destId="{57CFCAF8-2253-4F0E-B874-966D34DEBA0D}" srcOrd="1" destOrd="0" parTransId="{99A6276B-46BB-4037-BF36-263D8C639B6A}" sibTransId="{A3A3BC7B-2465-4235-8161-9B66D28E9396}"/>
    <dgm:cxn modelId="{C4A835A2-D3BB-4961-8FBF-0CE890B12E47}" srcId="{564DD4F4-1B4A-4CE7-A2FD-8014830ED2C2}" destId="{34A3A140-7E5E-4B4C-98C7-9DD140545F38}" srcOrd="0" destOrd="0" parTransId="{CBFAD3B2-A707-4066-9D94-FE31D33E7A77}" sibTransId="{F151388D-167D-4C78-BA5F-800C8E26B246}"/>
    <dgm:cxn modelId="{CC4C8FA2-C9DC-4FA7-8331-5BFFB17E1135}" type="presOf" srcId="{34A3A140-7E5E-4B4C-98C7-9DD140545F38}" destId="{BCFE8BF3-0A18-48A0-9FAE-A2E50DB97E25}" srcOrd="0" destOrd="0" presId="urn:microsoft.com/office/officeart/2005/8/layout/list1"/>
    <dgm:cxn modelId="{2FBA10CA-0823-46D2-A744-673F16DAED41}" type="presOf" srcId="{781E7C78-04EE-4984-B380-4CA1AE8A5C3A}" destId="{3C5B9BAF-83C1-415D-836F-F9050A6A4A94}" srcOrd="0" destOrd="0" presId="urn:microsoft.com/office/officeart/2005/8/layout/list1"/>
    <dgm:cxn modelId="{812030CF-5099-47EE-9ACE-0F3D118BDDFC}" type="presOf" srcId="{68F73FFF-0F9E-41C5-9470-398FA7AA9394}" destId="{1898E52F-982D-42B7-97B6-1C4C1899FDC9}" srcOrd="1" destOrd="0" presId="urn:microsoft.com/office/officeart/2005/8/layout/list1"/>
    <dgm:cxn modelId="{54712ED8-686F-485A-9A17-0FE1F03E7299}" srcId="{10C6E9F1-B267-497B-A9D8-3A5E54B8E473}" destId="{562133CA-EF4D-44E0-8AC7-964F5529F129}" srcOrd="0" destOrd="0" parTransId="{10BA06F0-293C-4B16-A465-E1AB6DB4D039}" sibTransId="{263D916A-3E42-4880-9C78-062BEAC40631}"/>
    <dgm:cxn modelId="{F42964DF-5CC8-4C88-A8C7-95F9B8296BD8}" srcId="{564DD4F4-1B4A-4CE7-A2FD-8014830ED2C2}" destId="{10C6E9F1-B267-497B-A9D8-3A5E54B8E473}" srcOrd="4" destOrd="0" parTransId="{3014BD9A-DDD9-4CDD-BA88-C4E41128070F}" sibTransId="{5110A715-16E9-4BA5-B1CA-B82EBCC2D827}"/>
    <dgm:cxn modelId="{77A936ED-51E3-40B2-83C4-497D1E0431D9}" type="presOf" srcId="{564DD4F4-1B4A-4CE7-A2FD-8014830ED2C2}" destId="{44D78BA0-43FA-474F-87FD-7021BCD4F9D6}" srcOrd="0" destOrd="0" presId="urn:microsoft.com/office/officeart/2005/8/layout/list1"/>
    <dgm:cxn modelId="{47CEDAEE-6C71-44A2-9955-C76E307B442A}" type="presOf" srcId="{562133CA-EF4D-44E0-8AC7-964F5529F129}" destId="{224076BF-7805-43AA-B39A-531BB1F207CC}" srcOrd="0" destOrd="0" presId="urn:microsoft.com/office/officeart/2005/8/layout/list1"/>
    <dgm:cxn modelId="{2DE1E2FB-4B39-4458-95E7-391608E05C73}" type="presOf" srcId="{781E7C78-04EE-4984-B380-4CA1AE8A5C3A}" destId="{30F0A6A4-97A3-40B4-92D6-FF07C107F820}" srcOrd="1" destOrd="0" presId="urn:microsoft.com/office/officeart/2005/8/layout/list1"/>
    <dgm:cxn modelId="{8ECABFF9-01B7-41DA-88CD-5AEB5744D8FA}" type="presParOf" srcId="{44D78BA0-43FA-474F-87FD-7021BCD4F9D6}" destId="{1A237A1B-C53D-4213-B36A-36E4BD4430C2}" srcOrd="0" destOrd="0" presId="urn:microsoft.com/office/officeart/2005/8/layout/list1"/>
    <dgm:cxn modelId="{48B24374-6863-4523-B861-34B0A4DBA00A}" type="presParOf" srcId="{1A237A1B-C53D-4213-B36A-36E4BD4430C2}" destId="{BCFE8BF3-0A18-48A0-9FAE-A2E50DB97E25}" srcOrd="0" destOrd="0" presId="urn:microsoft.com/office/officeart/2005/8/layout/list1"/>
    <dgm:cxn modelId="{F9FE567E-40B5-4047-8E40-EAE8E8C43267}" type="presParOf" srcId="{1A237A1B-C53D-4213-B36A-36E4BD4430C2}" destId="{DFA3D6D7-73C6-481C-A7BD-49266A9A41B1}" srcOrd="1" destOrd="0" presId="urn:microsoft.com/office/officeart/2005/8/layout/list1"/>
    <dgm:cxn modelId="{63FF5AE7-E62A-4964-9DA1-68F430FD3328}" type="presParOf" srcId="{44D78BA0-43FA-474F-87FD-7021BCD4F9D6}" destId="{CC7D9304-A303-49C1-BDDA-DE317E80E300}" srcOrd="1" destOrd="0" presId="urn:microsoft.com/office/officeart/2005/8/layout/list1"/>
    <dgm:cxn modelId="{24BF29D9-8249-45BD-8052-E50EE75C191C}" type="presParOf" srcId="{44D78BA0-43FA-474F-87FD-7021BCD4F9D6}" destId="{A310693A-B406-447F-8D83-64B88955D69B}" srcOrd="2" destOrd="0" presId="urn:microsoft.com/office/officeart/2005/8/layout/list1"/>
    <dgm:cxn modelId="{E8F7E87E-58C0-417C-9E4E-D8710A732E8B}" type="presParOf" srcId="{44D78BA0-43FA-474F-87FD-7021BCD4F9D6}" destId="{1D2258DD-91D1-4D41-9070-1F95530A2F39}" srcOrd="3" destOrd="0" presId="urn:microsoft.com/office/officeart/2005/8/layout/list1"/>
    <dgm:cxn modelId="{E3878803-0A35-499A-A17F-2320160FC0CF}" type="presParOf" srcId="{44D78BA0-43FA-474F-87FD-7021BCD4F9D6}" destId="{8EEA8F06-0BE7-4E05-807E-C9591E2B97D5}" srcOrd="4" destOrd="0" presId="urn:microsoft.com/office/officeart/2005/8/layout/list1"/>
    <dgm:cxn modelId="{FF28BFD7-7E9B-4802-8500-35675F3A1CF4}" type="presParOf" srcId="{8EEA8F06-0BE7-4E05-807E-C9591E2B97D5}" destId="{526A6FD3-F216-4433-A8BB-3E0E684B22FA}" srcOrd="0" destOrd="0" presId="urn:microsoft.com/office/officeart/2005/8/layout/list1"/>
    <dgm:cxn modelId="{44CCDAD9-AA10-47ED-8712-81B6E053780A}" type="presParOf" srcId="{8EEA8F06-0BE7-4E05-807E-C9591E2B97D5}" destId="{D8E7A8E5-1448-4993-BACE-C8095A116581}" srcOrd="1" destOrd="0" presId="urn:microsoft.com/office/officeart/2005/8/layout/list1"/>
    <dgm:cxn modelId="{E0853D7E-6190-415C-B93B-17FC5FFFFF83}" type="presParOf" srcId="{44D78BA0-43FA-474F-87FD-7021BCD4F9D6}" destId="{F5791753-4A9B-4464-94D0-414B30121965}" srcOrd="5" destOrd="0" presId="urn:microsoft.com/office/officeart/2005/8/layout/list1"/>
    <dgm:cxn modelId="{F8CA116E-914D-4CD8-AF78-4261C5E14606}" type="presParOf" srcId="{44D78BA0-43FA-474F-87FD-7021BCD4F9D6}" destId="{4D8101BB-76D0-4BCC-B17D-65ECDC578C90}" srcOrd="6" destOrd="0" presId="urn:microsoft.com/office/officeart/2005/8/layout/list1"/>
    <dgm:cxn modelId="{5E1BA541-CB41-46EC-A534-29BA038832B6}" type="presParOf" srcId="{44D78BA0-43FA-474F-87FD-7021BCD4F9D6}" destId="{546B0515-FFFB-4016-8A71-F8FAAC707024}" srcOrd="7" destOrd="0" presId="urn:microsoft.com/office/officeart/2005/8/layout/list1"/>
    <dgm:cxn modelId="{BDEC8817-212B-47E8-B325-3F859279A914}" type="presParOf" srcId="{44D78BA0-43FA-474F-87FD-7021BCD4F9D6}" destId="{D9C34699-01F6-408F-B721-2A4BC9988E96}" srcOrd="8" destOrd="0" presId="urn:microsoft.com/office/officeart/2005/8/layout/list1"/>
    <dgm:cxn modelId="{B9ADA9D4-53F5-4A61-A785-5D326350578C}" type="presParOf" srcId="{D9C34699-01F6-408F-B721-2A4BC9988E96}" destId="{3C5B9BAF-83C1-415D-836F-F9050A6A4A94}" srcOrd="0" destOrd="0" presId="urn:microsoft.com/office/officeart/2005/8/layout/list1"/>
    <dgm:cxn modelId="{CADB5EC3-D929-4CD7-A94C-919D96D6F63D}" type="presParOf" srcId="{D9C34699-01F6-408F-B721-2A4BC9988E96}" destId="{30F0A6A4-97A3-40B4-92D6-FF07C107F820}" srcOrd="1" destOrd="0" presId="urn:microsoft.com/office/officeart/2005/8/layout/list1"/>
    <dgm:cxn modelId="{1A079672-5419-4C54-9A8F-942F13FFC12C}" type="presParOf" srcId="{44D78BA0-43FA-474F-87FD-7021BCD4F9D6}" destId="{18D921F4-922D-44EF-86B9-9DDDFC6801E9}" srcOrd="9" destOrd="0" presId="urn:microsoft.com/office/officeart/2005/8/layout/list1"/>
    <dgm:cxn modelId="{6AAD5759-445C-4290-B03C-52F20EB0D2E6}" type="presParOf" srcId="{44D78BA0-43FA-474F-87FD-7021BCD4F9D6}" destId="{FC2FE4A4-9F4C-43A2-959C-8D4426F995EF}" srcOrd="10" destOrd="0" presId="urn:microsoft.com/office/officeart/2005/8/layout/list1"/>
    <dgm:cxn modelId="{CBAB2675-9A0A-48DE-9204-D0C9F8A706DC}" type="presParOf" srcId="{44D78BA0-43FA-474F-87FD-7021BCD4F9D6}" destId="{D52E7396-157E-4227-8C41-E8533E8E6D21}" srcOrd="11" destOrd="0" presId="urn:microsoft.com/office/officeart/2005/8/layout/list1"/>
    <dgm:cxn modelId="{AD35911A-9DA2-43BC-8678-133A4EC77AF6}" type="presParOf" srcId="{44D78BA0-43FA-474F-87FD-7021BCD4F9D6}" destId="{5BF10213-775D-430C-8E3E-47C3F0933524}" srcOrd="12" destOrd="0" presId="urn:microsoft.com/office/officeart/2005/8/layout/list1"/>
    <dgm:cxn modelId="{2B8B525A-6E7B-425C-8D2F-EB3704568DFA}" type="presParOf" srcId="{5BF10213-775D-430C-8E3E-47C3F0933524}" destId="{AD01F67F-92A8-4B11-8C5C-148C7349AF9D}" srcOrd="0" destOrd="0" presId="urn:microsoft.com/office/officeart/2005/8/layout/list1"/>
    <dgm:cxn modelId="{1AA668C5-778A-41C7-BA73-D3CB6727F64F}" type="presParOf" srcId="{5BF10213-775D-430C-8E3E-47C3F0933524}" destId="{1898E52F-982D-42B7-97B6-1C4C1899FDC9}" srcOrd="1" destOrd="0" presId="urn:microsoft.com/office/officeart/2005/8/layout/list1"/>
    <dgm:cxn modelId="{C885E87E-289B-411C-96AD-8C9D3D764D24}" type="presParOf" srcId="{44D78BA0-43FA-474F-87FD-7021BCD4F9D6}" destId="{C5C85103-A2AA-4421-B306-6405C8C2162A}" srcOrd="13" destOrd="0" presId="urn:microsoft.com/office/officeart/2005/8/layout/list1"/>
    <dgm:cxn modelId="{8CB89A1C-3A9A-4F41-93D0-7300604FEDF0}" type="presParOf" srcId="{44D78BA0-43FA-474F-87FD-7021BCD4F9D6}" destId="{B26FCB59-4C93-44BB-9BEE-CB5101C6150B}" srcOrd="14" destOrd="0" presId="urn:microsoft.com/office/officeart/2005/8/layout/list1"/>
    <dgm:cxn modelId="{C5555CD4-CECA-4FF5-9626-19E468195B09}" type="presParOf" srcId="{44D78BA0-43FA-474F-87FD-7021BCD4F9D6}" destId="{0FFB2340-C703-4AC1-B8E4-A337A8E1814A}" srcOrd="15" destOrd="0" presId="urn:microsoft.com/office/officeart/2005/8/layout/list1"/>
    <dgm:cxn modelId="{B9CF9B46-C2F5-46B6-96CE-BC64511938FE}" type="presParOf" srcId="{44D78BA0-43FA-474F-87FD-7021BCD4F9D6}" destId="{5A4EB4E1-11A5-46E2-BCA0-E6F61BAF3E9F}" srcOrd="16" destOrd="0" presId="urn:microsoft.com/office/officeart/2005/8/layout/list1"/>
    <dgm:cxn modelId="{E58588DB-C990-48C5-90D4-FCE932E7BD66}" type="presParOf" srcId="{5A4EB4E1-11A5-46E2-BCA0-E6F61BAF3E9F}" destId="{15D83333-CBA0-4E03-9B3F-3732B51295F2}" srcOrd="0" destOrd="0" presId="urn:microsoft.com/office/officeart/2005/8/layout/list1"/>
    <dgm:cxn modelId="{BDCC698E-F73E-455C-A2EC-30F5E09ECEC2}" type="presParOf" srcId="{5A4EB4E1-11A5-46E2-BCA0-E6F61BAF3E9F}" destId="{B9FBA4AF-97B2-4F22-A1F0-EDB75A75211C}" srcOrd="1" destOrd="0" presId="urn:microsoft.com/office/officeart/2005/8/layout/list1"/>
    <dgm:cxn modelId="{5977C75E-89B9-445E-B698-9EA08F12C030}" type="presParOf" srcId="{44D78BA0-43FA-474F-87FD-7021BCD4F9D6}" destId="{629F08BE-2D09-4D8D-BFF4-653CAD51BFBC}" srcOrd="17" destOrd="0" presId="urn:microsoft.com/office/officeart/2005/8/layout/list1"/>
    <dgm:cxn modelId="{C8FA1D4C-2D16-4773-B2B6-79EB5568D87F}" type="presParOf" srcId="{44D78BA0-43FA-474F-87FD-7021BCD4F9D6}" destId="{224076BF-7805-43AA-B39A-531BB1F207CC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10693A-B406-447F-8D83-64B88955D69B}">
      <dsp:nvSpPr>
        <dsp:cNvPr id="0" name=""/>
        <dsp:cNvSpPr/>
      </dsp:nvSpPr>
      <dsp:spPr>
        <a:xfrm>
          <a:off x="0" y="398203"/>
          <a:ext cx="11658863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A3D6D7-73C6-481C-A7BD-49266A9A41B1}">
      <dsp:nvSpPr>
        <dsp:cNvPr id="0" name=""/>
        <dsp:cNvSpPr/>
      </dsp:nvSpPr>
      <dsp:spPr>
        <a:xfrm>
          <a:off x="582943" y="75574"/>
          <a:ext cx="8161204" cy="6789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474" tIns="0" rIns="308474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Introduction</a:t>
          </a:r>
        </a:p>
      </dsp:txBody>
      <dsp:txXfrm>
        <a:off x="616087" y="108718"/>
        <a:ext cx="8094916" cy="612672"/>
      </dsp:txXfrm>
    </dsp:sp>
    <dsp:sp modelId="{4D8101BB-76D0-4BCC-B17D-65ECDC578C90}">
      <dsp:nvSpPr>
        <dsp:cNvPr id="0" name=""/>
        <dsp:cNvSpPr/>
      </dsp:nvSpPr>
      <dsp:spPr>
        <a:xfrm>
          <a:off x="0" y="1441483"/>
          <a:ext cx="11658863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2598923"/>
              <a:satOff val="-11992"/>
              <a:lumOff val="4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E7A8E5-1448-4993-BACE-C8095A116581}">
      <dsp:nvSpPr>
        <dsp:cNvPr id="0" name=""/>
        <dsp:cNvSpPr/>
      </dsp:nvSpPr>
      <dsp:spPr>
        <a:xfrm>
          <a:off x="541845" y="1069704"/>
          <a:ext cx="8161204" cy="678960"/>
        </a:xfrm>
        <a:prstGeom prst="roundRect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474" tIns="0" rIns="308474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Status of research activities  </a:t>
          </a:r>
        </a:p>
      </dsp:txBody>
      <dsp:txXfrm>
        <a:off x="574989" y="1102848"/>
        <a:ext cx="8094916" cy="612672"/>
      </dsp:txXfrm>
    </dsp:sp>
    <dsp:sp modelId="{FC2FE4A4-9F4C-43A2-959C-8D4426F995EF}">
      <dsp:nvSpPr>
        <dsp:cNvPr id="0" name=""/>
        <dsp:cNvSpPr/>
      </dsp:nvSpPr>
      <dsp:spPr>
        <a:xfrm>
          <a:off x="0" y="2322292"/>
          <a:ext cx="11658863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F0A6A4-97A3-40B4-92D6-FF07C107F820}">
      <dsp:nvSpPr>
        <dsp:cNvPr id="0" name=""/>
        <dsp:cNvSpPr/>
      </dsp:nvSpPr>
      <dsp:spPr>
        <a:xfrm>
          <a:off x="460344" y="2011745"/>
          <a:ext cx="8161204" cy="678960"/>
        </a:xfrm>
        <a:prstGeom prst="round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474" tIns="0" rIns="308474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Lessons learnt</a:t>
          </a:r>
        </a:p>
      </dsp:txBody>
      <dsp:txXfrm>
        <a:off x="493488" y="2044889"/>
        <a:ext cx="8094916" cy="612672"/>
      </dsp:txXfrm>
    </dsp:sp>
    <dsp:sp modelId="{B26FCB59-4C93-44BB-9BEE-CB5101C6150B}">
      <dsp:nvSpPr>
        <dsp:cNvPr id="0" name=""/>
        <dsp:cNvSpPr/>
      </dsp:nvSpPr>
      <dsp:spPr>
        <a:xfrm>
          <a:off x="0" y="3528043"/>
          <a:ext cx="11658863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7796769"/>
              <a:satOff val="-35976"/>
              <a:lumOff val="13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98E52F-982D-42B7-97B6-1C4C1899FDC9}">
      <dsp:nvSpPr>
        <dsp:cNvPr id="0" name=""/>
        <dsp:cNvSpPr/>
      </dsp:nvSpPr>
      <dsp:spPr>
        <a:xfrm>
          <a:off x="582943" y="3188563"/>
          <a:ext cx="8161204" cy="678960"/>
        </a:xfrm>
        <a:prstGeom prst="roundRect">
          <a:avLst/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474" tIns="0" rIns="308474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Monograph &amp; related assignments</a:t>
          </a:r>
        </a:p>
      </dsp:txBody>
      <dsp:txXfrm>
        <a:off x="616087" y="3221707"/>
        <a:ext cx="8094916" cy="612672"/>
      </dsp:txXfrm>
    </dsp:sp>
    <dsp:sp modelId="{224076BF-7805-43AA-B39A-531BB1F207CC}">
      <dsp:nvSpPr>
        <dsp:cNvPr id="0" name=""/>
        <dsp:cNvSpPr/>
      </dsp:nvSpPr>
      <dsp:spPr>
        <a:xfrm>
          <a:off x="0" y="4571323"/>
          <a:ext cx="11658863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4857" tIns="479044" rIns="90485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ts val="1200"/>
            </a:spcBef>
            <a:spcAft>
              <a:spcPts val="1200"/>
            </a:spcAft>
            <a:buFont typeface="Wingdings" panose="05000000000000000000" pitchFamily="2" charset="2"/>
            <a:buChar char="Ø"/>
          </a:pPr>
          <a:endParaRPr lang="en-US" sz="2000" b="0" kern="1200" dirty="0"/>
        </a:p>
      </dsp:txBody>
      <dsp:txXfrm>
        <a:off x="0" y="4571323"/>
        <a:ext cx="11658863" cy="579600"/>
      </dsp:txXfrm>
    </dsp:sp>
    <dsp:sp modelId="{B9FBA4AF-97B2-4F22-A1F0-EDB75A75211C}">
      <dsp:nvSpPr>
        <dsp:cNvPr id="0" name=""/>
        <dsp:cNvSpPr/>
      </dsp:nvSpPr>
      <dsp:spPr>
        <a:xfrm>
          <a:off x="582943" y="4231843"/>
          <a:ext cx="8161204" cy="678960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474" tIns="0" rIns="308474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rPr>
            <a:t>Acknowledgement</a:t>
          </a:r>
        </a:p>
      </dsp:txBody>
      <dsp:txXfrm>
        <a:off x="616087" y="4264987"/>
        <a:ext cx="8094916" cy="612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ED20D3-4853-4CEF-91A4-7BA7C4AFCB72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0FFAA-4792-4342-A870-86E1EEAAE1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91303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47783-1A44-4393-9FCF-FA9C1F21AFE2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814127-7CFE-43E3-8E1B-F7F27FDCD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00554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14127-7CFE-43E3-8E1B-F7F27FDCD637}" type="slidenum">
              <a:rPr lang="en-US" smtClean="0"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8112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814127-7CFE-43E3-8E1B-F7F27FDCD637}" type="slidenum">
              <a:rPr lang="en-US" smtClean="0"/>
              <a:t>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14127-7CFE-43E3-8E1B-F7F27FDCD63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341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14127-7CFE-43E3-8E1B-F7F27FDCD63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907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14127-7CFE-43E3-8E1B-F7F27FDCD63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136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E153B-2C76-460E-D038-77E7B1BC3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D5218C-D776-BAFC-F3FA-098DB29817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83B5DC-5C57-0FF8-FF06-8ABED666B4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BB8FA9-FCDC-76B7-13EE-80F7FDC870D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B33D17-FFB5-8F7A-74A8-1DF4D17990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14127-7CFE-43E3-8E1B-F7F27FDCD63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1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0ED74-4732-2814-A61D-A91C00B60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63AC3B-2948-DED6-C601-C67A8B033F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ACBFE3-B1C4-F36E-3723-F9A101E76A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02FDD9-3A19-8F01-F886-88BD5881286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E0829A-FB4B-A3D6-286E-31780CF473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14127-7CFE-43E3-8E1B-F7F27FDCD63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464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9E4C8-8CD4-A050-92CE-86CDC8763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7CDE8E-0945-554D-087D-4F0D258D7F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9323FE-BD2E-E1F0-BA6D-5A3B991430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1C9D0C-5E2F-5451-9281-04F319BDAC1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5C9670-A79E-4B5C-D521-4A4C9979E7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14127-7CFE-43E3-8E1B-F7F27FDCD63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4425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FC00A-BD50-F069-B5A7-080AB75A2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9B41BD-C1AD-9B00-DB22-C545E51C01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30E2C0-E811-0048-D56C-EA9B1A46AA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9A910C-07E9-5D34-BD76-5C49C2C49D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F8C3E1-B8C0-51C2-5A24-0B1AD13CBB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14127-7CFE-43E3-8E1B-F7F27FDCD63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118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9A398-EEFE-AB11-FF23-388E212F9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539792-B9A2-DD25-80F3-1E268576C9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3D6632-4FB8-7ADF-EF36-D2C9BB65EE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EF4D42-A4C6-CA83-A16B-131C58386FC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F57DC9-0A56-57B0-6CD6-C97B4AC08B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814127-7CFE-43E3-8E1B-F7F27FDCD63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038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6CEA-CBDB-48A9-B643-9AA14D00C0E2}" type="datetime3">
              <a:rPr lang="en-US" smtClean="0"/>
              <a:t>15 June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08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5D97A-549F-4248-98F3-DA11F0D25178}" type="datetime3">
              <a:rPr lang="en-US" smtClean="0"/>
              <a:t>15 June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73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998F2-9607-4CF0-9478-3A3ECA2149E0}" type="datetime3">
              <a:rPr lang="en-US" smtClean="0"/>
              <a:t>15 June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388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44F11-CDE8-427E-9128-A133A0F6A099}" type="datetime3">
              <a:rPr lang="en-US" smtClean="0"/>
              <a:t>15 June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738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FFA08-5991-4EA7-B6C5-2E5058546810}" type="datetime3">
              <a:rPr lang="en-US" smtClean="0"/>
              <a:t>15 June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44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6BAF7-6F5D-4BEE-8F10-49E93ED99238}" type="datetime3">
              <a:rPr lang="en-US" smtClean="0"/>
              <a:t>15 June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856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6903A-2492-4B8E-A3E3-C80A92D52BCB}" type="datetime3">
              <a:rPr lang="en-US" smtClean="0"/>
              <a:t>15 June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151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1A6A5-61F4-4351-BA95-D6C90C9EA906}" type="datetime3">
              <a:rPr lang="en-US" smtClean="0"/>
              <a:t>15 June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72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ECBDF-A179-41B4-9ED4-7DC3D0AEEA1B}" type="datetime3">
              <a:rPr lang="en-US" smtClean="0"/>
              <a:t>15 June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240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7A190-33DD-4219-9D3A-857A71D23954}" type="datetime3">
              <a:rPr lang="en-US" smtClean="0"/>
              <a:t>15 June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882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28800-CE71-4E32-969F-0734E55ED16F}" type="datetime3">
              <a:rPr lang="en-US" smtClean="0"/>
              <a:t>15 June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543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532EA-CBA8-4091-878D-0AF592A5A134}" type="datetime3">
              <a:rPr lang="en-US" smtClean="0"/>
              <a:t>15 June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11204-8A74-44E9-96C8-B6A49D60E8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717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g"/><Relationship Id="rId18" Type="http://schemas.openxmlformats.org/officeDocument/2006/relationships/image" Target="../media/image41.jp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35.jpg"/><Relationship Id="rId17" Type="http://schemas.openxmlformats.org/officeDocument/2006/relationships/image" Target="../media/image40.jp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5" Type="http://schemas.openxmlformats.org/officeDocument/2006/relationships/image" Target="../media/image38.jpg"/><Relationship Id="rId10" Type="http://schemas.openxmlformats.org/officeDocument/2006/relationships/image" Target="../media/image33.jpeg"/><Relationship Id="rId19" Type="http://schemas.openxmlformats.org/officeDocument/2006/relationships/image" Target="../media/image42.jpg"/><Relationship Id="rId4" Type="http://schemas.openxmlformats.org/officeDocument/2006/relationships/image" Target="../media/image27.jpeg"/><Relationship Id="rId9" Type="http://schemas.openxmlformats.org/officeDocument/2006/relationships/image" Target="../media/image32.jpeg"/><Relationship Id="rId14" Type="http://schemas.openxmlformats.org/officeDocument/2006/relationships/image" Target="../media/image3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chart" Target="../charts/chart4.xml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11" Type="http://schemas.openxmlformats.org/officeDocument/2006/relationships/chart" Target="../charts/chart3.xml"/><Relationship Id="rId5" Type="http://schemas.openxmlformats.org/officeDocument/2006/relationships/image" Target="../media/image45.jpeg"/><Relationship Id="rId10" Type="http://schemas.openxmlformats.org/officeDocument/2006/relationships/image" Target="../media/image50.pn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13" Type="http://schemas.openxmlformats.org/officeDocument/2006/relationships/image" Target="../media/image63.png"/><Relationship Id="rId18" Type="http://schemas.openxmlformats.org/officeDocument/2006/relationships/image" Target="../media/image68.jpeg"/><Relationship Id="rId26" Type="http://schemas.openxmlformats.org/officeDocument/2006/relationships/image" Target="../media/image76.png"/><Relationship Id="rId3" Type="http://schemas.openxmlformats.org/officeDocument/2006/relationships/image" Target="../media/image53.png"/><Relationship Id="rId21" Type="http://schemas.openxmlformats.org/officeDocument/2006/relationships/image" Target="../media/image71.png"/><Relationship Id="rId34" Type="http://schemas.openxmlformats.org/officeDocument/2006/relationships/image" Target="../media/image84.png"/><Relationship Id="rId7" Type="http://schemas.openxmlformats.org/officeDocument/2006/relationships/image" Target="../media/image57.svg"/><Relationship Id="rId12" Type="http://schemas.openxmlformats.org/officeDocument/2006/relationships/image" Target="../media/image62.svg"/><Relationship Id="rId17" Type="http://schemas.openxmlformats.org/officeDocument/2006/relationships/image" Target="../media/image67.jpeg"/><Relationship Id="rId25" Type="http://schemas.openxmlformats.org/officeDocument/2006/relationships/image" Target="../media/image75.jpeg"/><Relationship Id="rId33" Type="http://schemas.openxmlformats.org/officeDocument/2006/relationships/image" Target="../media/image83.jpeg"/><Relationship Id="rId38" Type="http://schemas.openxmlformats.org/officeDocument/2006/relationships/image" Target="../media/image88.jpe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66.png"/><Relationship Id="rId20" Type="http://schemas.openxmlformats.org/officeDocument/2006/relationships/image" Target="../media/image70.jpeg"/><Relationship Id="rId29" Type="http://schemas.openxmlformats.org/officeDocument/2006/relationships/image" Target="../media/image7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24" Type="http://schemas.openxmlformats.org/officeDocument/2006/relationships/image" Target="../media/image74.jpeg"/><Relationship Id="rId32" Type="http://schemas.openxmlformats.org/officeDocument/2006/relationships/image" Target="../media/image82.png"/><Relationship Id="rId37" Type="http://schemas.openxmlformats.org/officeDocument/2006/relationships/image" Target="../media/image87.jpe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23" Type="http://schemas.openxmlformats.org/officeDocument/2006/relationships/image" Target="../media/image73.jpeg"/><Relationship Id="rId28" Type="http://schemas.openxmlformats.org/officeDocument/2006/relationships/image" Target="../media/image78.jpeg"/><Relationship Id="rId36" Type="http://schemas.openxmlformats.org/officeDocument/2006/relationships/image" Target="../media/image86.jpeg"/><Relationship Id="rId10" Type="http://schemas.openxmlformats.org/officeDocument/2006/relationships/image" Target="../media/image60.jpeg"/><Relationship Id="rId19" Type="http://schemas.openxmlformats.org/officeDocument/2006/relationships/image" Target="../media/image69.jpeg"/><Relationship Id="rId31" Type="http://schemas.openxmlformats.org/officeDocument/2006/relationships/image" Target="../media/image81.jpe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Relationship Id="rId22" Type="http://schemas.openxmlformats.org/officeDocument/2006/relationships/image" Target="../media/image72.jpeg"/><Relationship Id="rId27" Type="http://schemas.openxmlformats.org/officeDocument/2006/relationships/image" Target="../media/image77.jpeg"/><Relationship Id="rId30" Type="http://schemas.openxmlformats.org/officeDocument/2006/relationships/image" Target="../media/image80.jpeg"/><Relationship Id="rId35" Type="http://schemas.openxmlformats.org/officeDocument/2006/relationships/image" Target="../media/image8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09E075-38D4-40D9-8739-DF49E78A3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7AD-B87B-4DB6-9010-9364021B2972}" type="datetime3">
              <a:rPr lang="en-US" smtClean="0"/>
              <a:t>15 June 2026</a:t>
            </a:fld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8EDBEB9-B915-4FF6-9574-05EB4499E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1</a:t>
            </a:fld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A42CD52-FBFE-4FD4-9565-1EAECC7E681E}"/>
              </a:ext>
            </a:extLst>
          </p:cNvPr>
          <p:cNvGrpSpPr/>
          <p:nvPr/>
        </p:nvGrpSpPr>
        <p:grpSpPr>
          <a:xfrm>
            <a:off x="1410277" y="10131"/>
            <a:ext cx="9333603" cy="1304818"/>
            <a:chOff x="406400" y="3699153"/>
            <a:chExt cx="5689600" cy="1151280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783DA707-9019-4A61-A1CB-6D4E93979618}"/>
                </a:ext>
              </a:extLst>
            </p:cNvPr>
            <p:cNvSpPr/>
            <p:nvPr/>
          </p:nvSpPr>
          <p:spPr>
            <a:xfrm>
              <a:off x="406400" y="3699153"/>
              <a:ext cx="5689600" cy="1151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ectangle: Rounded Corners 4">
              <a:extLst>
                <a:ext uri="{FF2B5EF4-FFF2-40B4-BE49-F238E27FC236}">
                  <a16:creationId xmlns:a16="http://schemas.microsoft.com/office/drawing/2014/main" id="{584F4385-5517-4EC0-BAB5-F902C4A599E6}"/>
                </a:ext>
              </a:extLst>
            </p:cNvPr>
            <p:cNvSpPr txBox="1"/>
            <p:nvPr/>
          </p:nvSpPr>
          <p:spPr>
            <a:xfrm>
              <a:off x="462601" y="3755354"/>
              <a:ext cx="5552397" cy="10388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algn="ctr"/>
              <a:r>
                <a:rPr lang="en-US" sz="2800" b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SIERRA LEONE AGRICULTURAL RESEARCH INSTITUTE</a:t>
              </a:r>
            </a:p>
            <a:p>
              <a:pPr algn="ctr"/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22</a:t>
              </a:r>
              <a:r>
                <a:rPr lang="en-US" sz="2800" b="1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nd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REGULAR MEETING OF SLARI COUNCIL</a:t>
              </a:r>
              <a:endParaRPr lang="en-US" sz="2800" kern="12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5CAEEC4-B8EB-4CA4-B845-732C2643110A}"/>
              </a:ext>
            </a:extLst>
          </p:cNvPr>
          <p:cNvSpPr/>
          <p:nvPr/>
        </p:nvSpPr>
        <p:spPr>
          <a:xfrm>
            <a:off x="228591" y="2471599"/>
            <a:ext cx="11641356" cy="1015317"/>
          </a:xfrm>
          <a:prstGeom prst="roundRect">
            <a:avLst/>
          </a:prstGeom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en-US" sz="3000" b="1" u="sng" dirty="0">
                <a:solidFill>
                  <a:srgbClr val="0000C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Prince E. Norman</a:t>
            </a:r>
            <a:r>
              <a:rPr lang="en-US" sz="3000" b="1" dirty="0">
                <a:solidFill>
                  <a:srgbClr val="0000C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(PhD) </a:t>
            </a:r>
          </a:p>
          <a:p>
            <a:pPr algn="ctr"/>
            <a:r>
              <a:rPr lang="en-US" sz="3000" b="1" dirty="0">
                <a:solidFill>
                  <a:srgbClr val="0000C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DDG, Res., Technol., and </a:t>
            </a:r>
            <a:r>
              <a:rPr lang="en-US" sz="3000" b="1" dirty="0" err="1">
                <a:solidFill>
                  <a:srgbClr val="0000C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Innov</a:t>
            </a:r>
            <a:r>
              <a:rPr lang="en-US" sz="3000" b="1" dirty="0">
                <a:solidFill>
                  <a:srgbClr val="0000C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Devt</a:t>
            </a:r>
            <a:r>
              <a:rPr lang="en-US" sz="3000" b="1" dirty="0">
                <a:solidFill>
                  <a:srgbClr val="0000C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SLARI</a:t>
            </a:r>
            <a:endParaRPr lang="en-US" sz="3000" dirty="0">
              <a:solidFill>
                <a:srgbClr val="0000CC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752D2C2-D1E7-4D07-943F-0EEF1A85DE6F}"/>
              </a:ext>
            </a:extLst>
          </p:cNvPr>
          <p:cNvGrpSpPr/>
          <p:nvPr/>
        </p:nvGrpSpPr>
        <p:grpSpPr>
          <a:xfrm>
            <a:off x="1693852" y="6162296"/>
            <a:ext cx="9321809" cy="619920"/>
            <a:chOff x="406400" y="2289753"/>
            <a:chExt cx="5689600" cy="619920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935AEB28-8F1E-40E5-8823-1879D9A64A0D}"/>
                </a:ext>
              </a:extLst>
            </p:cNvPr>
            <p:cNvSpPr/>
            <p:nvPr/>
          </p:nvSpPr>
          <p:spPr>
            <a:xfrm>
              <a:off x="406400" y="2289753"/>
              <a:ext cx="5689600" cy="6199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3676672"/>
                <a:satOff val="-5114"/>
                <a:lumOff val="-1961"/>
                <a:alphaOff val="0"/>
              </a:schemeClr>
            </a:fillRef>
            <a:effectRef idx="0">
              <a:schemeClr val="accent5">
                <a:hueOff val="-3676672"/>
                <a:satOff val="-5114"/>
                <a:lumOff val="-196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ectangle: Rounded Corners 4">
              <a:extLst>
                <a:ext uri="{FF2B5EF4-FFF2-40B4-BE49-F238E27FC236}">
                  <a16:creationId xmlns:a16="http://schemas.microsoft.com/office/drawing/2014/main" id="{9C23793C-EFB6-4537-BA67-5598FC42E15D}"/>
                </a:ext>
              </a:extLst>
            </p:cNvPr>
            <p:cNvSpPr txBox="1"/>
            <p:nvPr/>
          </p:nvSpPr>
          <p:spPr>
            <a:xfrm>
              <a:off x="436662" y="2320015"/>
              <a:ext cx="5629076" cy="5593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100" b="1" kern="12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Held at SLARI HQs Conference Room, 16</a:t>
              </a:r>
              <a:r>
                <a:rPr lang="en-US" sz="2100" b="1" kern="1200" baseline="300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th</a:t>
              </a:r>
              <a:r>
                <a:rPr lang="en-US" sz="2100" b="1" kern="12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-17</a:t>
              </a:r>
              <a:r>
                <a:rPr lang="en-US" sz="2100" b="1" kern="1200" baseline="300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t</a:t>
              </a:r>
              <a:r>
                <a:rPr lang="en-US" sz="2100" b="1" baseline="300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h</a:t>
              </a:r>
              <a:r>
                <a:rPr lang="en-US" sz="2100" b="1" kern="1200" baseline="300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b="1" kern="12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June, 2026.</a:t>
              </a:r>
              <a:endParaRPr lang="en-US" sz="2100" kern="1200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5810CC2-4EC0-44A7-98A2-7477BFD4C8F9}"/>
              </a:ext>
            </a:extLst>
          </p:cNvPr>
          <p:cNvSpPr txBox="1"/>
          <p:nvPr/>
        </p:nvSpPr>
        <p:spPr>
          <a:xfrm>
            <a:off x="6975923" y="5784294"/>
            <a:ext cx="52341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Source: NARC Annual Report, 2025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C97043-3383-6C0F-9F3C-63D605318B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8972"/>
            <a:ext cx="1448120" cy="1422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5" descr="C:\Users\Inspiron 15z\Desktop\sl.png">
            <a:extLst>
              <a:ext uri="{FF2B5EF4-FFF2-40B4-BE49-F238E27FC236}">
                <a16:creationId xmlns:a16="http://schemas.microsoft.com/office/drawing/2014/main" id="{26B85DC4-6FF2-3D5F-FF1A-F21C57EAA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1758" y="143843"/>
            <a:ext cx="1430851" cy="1304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WhatsApp Image 2025-10-14 at 20">
            <a:extLst>
              <a:ext uri="{FF2B5EF4-FFF2-40B4-BE49-F238E27FC236}">
                <a16:creationId xmlns:a16="http://schemas.microsoft.com/office/drawing/2014/main" id="{B51B21E7-A687-ECFA-1EDE-0792212EEF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72405" y="3568938"/>
            <a:ext cx="5205388" cy="224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AA8F208-BFE5-55BC-DEE1-92516A533C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0" y="3546830"/>
            <a:ext cx="2967047" cy="2335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DF7FC9-7A06-09D1-494E-77B3B594CB4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171" y="3546830"/>
            <a:ext cx="3240388" cy="233597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9C018C-9876-5445-B666-4A9821D60F01}"/>
              </a:ext>
            </a:extLst>
          </p:cNvPr>
          <p:cNvSpPr txBox="1"/>
          <p:nvPr/>
        </p:nvSpPr>
        <p:spPr>
          <a:xfrm>
            <a:off x="244451" y="5833176"/>
            <a:ext cx="52341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Source: RARC Annual Report, 2025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DAA57BA-2E35-8B1B-B36E-887E9D4D167C}"/>
              </a:ext>
            </a:extLst>
          </p:cNvPr>
          <p:cNvSpPr/>
          <p:nvPr/>
        </p:nvSpPr>
        <p:spPr>
          <a:xfrm>
            <a:off x="873076" y="1316742"/>
            <a:ext cx="10798192" cy="1193337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7"/>
              <a:lumOff val="1765"/>
              <a:alphaOff val="0"/>
            </a:schemeClr>
          </a:fillRef>
          <a:effectRef idx="0">
            <a:schemeClr val="accent4">
              <a:hueOff val="10395692"/>
              <a:satOff val="-47967"/>
              <a:lumOff val="1765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OVERVIEW OF RESEARCH, TECHNOLOGY AND INNOVATION DEVELOPMENT ACTIVITIES IN SLARI</a:t>
            </a:r>
          </a:p>
        </p:txBody>
      </p:sp>
    </p:spTree>
    <p:extLst>
      <p:ext uri="{BB962C8B-B14F-4D97-AF65-F5344CB8AC3E}">
        <p14:creationId xmlns:p14="http://schemas.microsoft.com/office/powerpoint/2010/main" val="3844782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84BD8-3B1F-80FD-3E52-EDFDDCF8E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A205C-31D2-614B-C404-9374F75AD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B771-0C94-4C27-BA3A-FE6EF534B808}" type="datetime3">
              <a:rPr lang="en-US" smtClean="0"/>
              <a:t>15 June 2026</a:t>
            </a:fld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5C3411-A1D8-7F25-C0F4-3B3306BE8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10</a:t>
            </a:fld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6C5A489-0CD4-F639-4DE1-02F432D16730}"/>
              </a:ext>
            </a:extLst>
          </p:cNvPr>
          <p:cNvGrpSpPr/>
          <p:nvPr/>
        </p:nvGrpSpPr>
        <p:grpSpPr>
          <a:xfrm>
            <a:off x="228590" y="-18458"/>
            <a:ext cx="11801485" cy="689969"/>
            <a:chOff x="406400" y="3699153"/>
            <a:chExt cx="5689600" cy="1151280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3BD6F320-294C-664B-A0CF-64B589A07E65}"/>
                </a:ext>
              </a:extLst>
            </p:cNvPr>
            <p:cNvSpPr/>
            <p:nvPr/>
          </p:nvSpPr>
          <p:spPr>
            <a:xfrm>
              <a:off x="406400" y="3699153"/>
              <a:ext cx="5689600" cy="1151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tangle: Rounded Corners 4">
              <a:extLst>
                <a:ext uri="{FF2B5EF4-FFF2-40B4-BE49-F238E27FC236}">
                  <a16:creationId xmlns:a16="http://schemas.microsoft.com/office/drawing/2014/main" id="{EB1FE011-5410-A0AB-5439-36D365A3D92C}"/>
                </a:ext>
              </a:extLst>
            </p:cNvPr>
            <p:cNvSpPr txBox="1"/>
            <p:nvPr/>
          </p:nvSpPr>
          <p:spPr>
            <a:xfrm>
              <a:off x="462601" y="3755354"/>
              <a:ext cx="5552397" cy="10388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lvl="0" algn="ctr"/>
              <a:r>
                <a:rPr lang="en-US" sz="3500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NARC</a:t>
              </a:r>
              <a:endPara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A80D977-F9FF-7C9A-5647-FE420BBDAD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045941"/>
              </p:ext>
            </p:extLst>
          </p:nvPr>
        </p:nvGraphicFramePr>
        <p:xfrm>
          <a:off x="221876" y="563259"/>
          <a:ext cx="11475602" cy="57519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3188">
                  <a:extLst>
                    <a:ext uri="{9D8B030D-6E8A-4147-A177-3AD203B41FA5}">
                      <a16:colId xmlns:a16="http://schemas.microsoft.com/office/drawing/2014/main" val="1147510601"/>
                    </a:ext>
                  </a:extLst>
                </a:gridCol>
                <a:gridCol w="3674853">
                  <a:extLst>
                    <a:ext uri="{9D8B030D-6E8A-4147-A177-3AD203B41FA5}">
                      <a16:colId xmlns:a16="http://schemas.microsoft.com/office/drawing/2014/main" val="1826754891"/>
                    </a:ext>
                  </a:extLst>
                </a:gridCol>
                <a:gridCol w="3300083">
                  <a:extLst>
                    <a:ext uri="{9D8B030D-6E8A-4147-A177-3AD203B41FA5}">
                      <a16:colId xmlns:a16="http://schemas.microsoft.com/office/drawing/2014/main" val="2698269628"/>
                    </a:ext>
                  </a:extLst>
                </a:gridCol>
                <a:gridCol w="2807478">
                  <a:extLst>
                    <a:ext uri="{9D8B030D-6E8A-4147-A177-3AD203B41FA5}">
                      <a16:colId xmlns:a16="http://schemas.microsoft.com/office/drawing/2014/main" val="2087523602"/>
                    </a:ext>
                  </a:extLst>
                </a:gridCol>
              </a:tblGrid>
              <a:tr h="5571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PROJECT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OBJECTIVES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 SUMMARY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CURRENT STATUS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636132889"/>
                  </a:ext>
                </a:extLst>
              </a:tr>
              <a:tr h="28138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Effects of phosphorus fertilizer and lime application on the growth, yield</a:t>
                      </a:r>
                      <a:r>
                        <a:rPr lang="en-US" sz="2000" b="0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GB" sz="2000" b="0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and seed quality of groundnut on the upland soil of Njala: Experiment 1</a:t>
                      </a:r>
                      <a:endParaRPr lang="en-US" sz="2000" b="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 To 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determine optimum rate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phosphorus application on groundnut</a:t>
                      </a:r>
                      <a:endParaRPr lang="en-US" sz="2000" kern="1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PMingLiU" panose="02020500000000000000" pitchFamily="18" charset="-12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determine the effects of different application levels of phosphorus on the growth, yield and seed quality of the two groundnut genotypes.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(1) 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Trial was laid out in a 2 × 4 factorial arrangement in a RCBD with three replicates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(2) 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Two groundnut genotypes (SLINUT 2 and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Local variety) + four levels of P (0kgP</a:t>
                      </a:r>
                      <a:r>
                        <a:rPr lang="en-GB" sz="2000" kern="1200" baseline="-25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GB" sz="2000" kern="1200" baseline="-25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/ha, 20kgP</a:t>
                      </a:r>
                      <a:r>
                        <a:rPr lang="en-GB" sz="2000" kern="1200" baseline="-25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GB" sz="2000" kern="1200" baseline="-25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/ha, 40kg P</a:t>
                      </a:r>
                      <a:r>
                        <a:rPr lang="en-GB" sz="2000" kern="1200" baseline="-25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GB" sz="2000" kern="1200" baseline="-25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/ha and 60kg P</a:t>
                      </a:r>
                      <a:r>
                        <a:rPr lang="en-GB" sz="2000" kern="1200" baseline="-25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GB" sz="2000" kern="1200" baseline="-25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/ha)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PMingLiU" panose="02020500000000000000" pitchFamily="18" charset="-120"/>
                        <a:cs typeface="Arial" panose="020B0604020202020204" pitchFamily="34" charset="0"/>
                      </a:endParaRPr>
                    </a:p>
                    <a:p>
                      <a:pPr marL="0" marR="0" lvl="0" indent="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(3) Improved 62.9% higher pod yield relative to the local check.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Report has been submitted</a:t>
                      </a: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1338475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2982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CFDC47-C9BB-41A1-B4DE-4465FDF41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B9274-B1B0-4E0E-A5FF-D14E77C580D5}" type="datetime3">
              <a:rPr lang="en-US" smtClean="0"/>
              <a:t>15 June 2026</a:t>
            </a:fld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9C15057-AB0E-4078-814D-919B59980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11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60C289-19E2-D8C1-F1EB-13D5BA24D6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15864" y="2979030"/>
            <a:ext cx="3714212" cy="327104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DE4329-DCB3-9ABD-9F49-45BA0003D185}"/>
              </a:ext>
            </a:extLst>
          </p:cNvPr>
          <p:cNvSpPr txBox="1"/>
          <p:nvPr/>
        </p:nvSpPr>
        <p:spPr>
          <a:xfrm>
            <a:off x="8190780" y="6216753"/>
            <a:ext cx="38689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Groundnut trial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318FC5D-E539-31C3-72F8-50F71A8DB7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909484"/>
              </p:ext>
            </p:extLst>
          </p:nvPr>
        </p:nvGraphicFramePr>
        <p:xfrm>
          <a:off x="260661" y="563283"/>
          <a:ext cx="10643128" cy="24044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7728">
                  <a:extLst>
                    <a:ext uri="{9D8B030D-6E8A-4147-A177-3AD203B41FA5}">
                      <a16:colId xmlns:a16="http://schemas.microsoft.com/office/drawing/2014/main" val="2557947301"/>
                    </a:ext>
                  </a:extLst>
                </a:gridCol>
                <a:gridCol w="2688996">
                  <a:extLst>
                    <a:ext uri="{9D8B030D-6E8A-4147-A177-3AD203B41FA5}">
                      <a16:colId xmlns:a16="http://schemas.microsoft.com/office/drawing/2014/main" val="4121015153"/>
                    </a:ext>
                  </a:extLst>
                </a:gridCol>
                <a:gridCol w="2111174">
                  <a:extLst>
                    <a:ext uri="{9D8B030D-6E8A-4147-A177-3AD203B41FA5}">
                      <a16:colId xmlns:a16="http://schemas.microsoft.com/office/drawing/2014/main" val="3576551898"/>
                    </a:ext>
                  </a:extLst>
                </a:gridCol>
                <a:gridCol w="3095230">
                  <a:extLst>
                    <a:ext uri="{9D8B030D-6E8A-4147-A177-3AD203B41FA5}">
                      <a16:colId xmlns:a16="http://schemas.microsoft.com/office/drawing/2014/main" val="24826650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Variety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Filled pod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seed </a:t>
                      </a:r>
                      <a:r>
                        <a:rPr lang="en-GB" sz="2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</a:t>
                      </a:r>
                      <a:r>
                        <a:rPr lang="en-GB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(g)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Plot yield (kg/ha)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3282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SLINUT 2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39.0 </a:t>
                      </a: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(56.9%)</a:t>
                      </a:r>
                      <a:endParaRPr lang="en-US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37.6 </a:t>
                      </a: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(63.7%)</a:t>
                      </a:r>
                      <a:endParaRPr lang="en-US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939 </a:t>
                      </a: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2000" b="1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62.9%)</a:t>
                      </a:r>
                      <a:endParaRPr lang="en-US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55108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 variety 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29.5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26.06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553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6256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Mean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34.4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31.8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746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71702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LSD(0.05)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17.16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222.8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46721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 (%)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28.5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34.1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886761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AE1DA138-3B57-214D-4308-C968219AC074}"/>
              </a:ext>
            </a:extLst>
          </p:cNvPr>
          <p:cNvSpPr txBox="1"/>
          <p:nvPr/>
        </p:nvSpPr>
        <p:spPr>
          <a:xfrm>
            <a:off x="202726" y="125408"/>
            <a:ext cx="1156370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</a:t>
            </a:r>
            <a:r>
              <a:rPr lang="en-GB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able 1: Influence of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ground</a:t>
            </a:r>
            <a:r>
              <a:rPr lang="en-GB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variety on number of filled pods, 100 seed weight and yield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87A5215A-FB5B-3A06-4E4C-5C6E381E5B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342371"/>
              </p:ext>
            </p:extLst>
          </p:nvPr>
        </p:nvGraphicFramePr>
        <p:xfrm>
          <a:off x="125162" y="3555941"/>
          <a:ext cx="8065618" cy="32059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32809">
                  <a:extLst>
                    <a:ext uri="{9D8B030D-6E8A-4147-A177-3AD203B41FA5}">
                      <a16:colId xmlns:a16="http://schemas.microsoft.com/office/drawing/2014/main" val="2506345243"/>
                    </a:ext>
                  </a:extLst>
                </a:gridCol>
                <a:gridCol w="4032809">
                  <a:extLst>
                    <a:ext uri="{9D8B030D-6E8A-4147-A177-3AD203B41FA5}">
                      <a16:colId xmlns:a16="http://schemas.microsoft.com/office/drawing/2014/main" val="42715688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  <a:tabLst>
                          <a:tab pos="2865755" algn="ctr"/>
                        </a:tabLs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Phosphorus level ( P</a:t>
                      </a:r>
                      <a:r>
                        <a:rPr lang="en-GB" sz="20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GB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GB" sz="20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GB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)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  <a:tabLst>
                          <a:tab pos="2865755" algn="ctr"/>
                        </a:tabLst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Shelling percentage ( %)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77905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  <a:tabLst>
                          <a:tab pos="2865755" algn="ctr"/>
                        </a:tabLst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kg/ha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  <a:tabLst>
                          <a:tab pos="2865755" algn="ctr"/>
                        </a:tabLs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58.0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01575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  <a:tabLst>
                          <a:tab pos="2865755" algn="ctr"/>
                        </a:tabLst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20kg/ha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  <a:tabLst>
                          <a:tab pos="2865755" algn="ctr"/>
                        </a:tabLst>
                      </a:pPr>
                      <a:r>
                        <a:rPr lang="en-GB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66.89 (53.6%)</a:t>
                      </a:r>
                      <a:endParaRPr lang="en-US" sz="20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88054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  <a:tabLst>
                          <a:tab pos="2865755" algn="ctr"/>
                        </a:tabLst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40kg/ha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  <a:tabLst>
                          <a:tab pos="2865755" algn="ctr"/>
                        </a:tabLst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59.89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40081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  <a:tabLst>
                          <a:tab pos="2865755" algn="ctr"/>
                        </a:tabLst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60kg/ha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  <a:tabLst>
                          <a:tab pos="2865755" algn="ctr"/>
                        </a:tabLst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65.45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32263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  <a:tabLst>
                          <a:tab pos="2865755" algn="ctr"/>
                        </a:tabLst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Mean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  <a:tabLst>
                          <a:tab pos="2865755" algn="ctr"/>
                        </a:tabLst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62.58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69464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  <a:tabLst>
                          <a:tab pos="2865755" algn="ctr"/>
                        </a:tabLst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LSD (0.05)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129540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  <a:tabLst>
                          <a:tab pos="2865755" algn="ctr"/>
                        </a:tabLst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5.97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38572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  <a:tabLst>
                          <a:tab pos="2865755" algn="ctr"/>
                        </a:tabLst>
                      </a:pPr>
                      <a:r>
                        <a:rPr lang="en-GB" sz="2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 (%)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1295400"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buNone/>
                        <a:tabLst>
                          <a:tab pos="2865755" algn="ctr"/>
                        </a:tabLst>
                      </a:pPr>
                      <a:r>
                        <a:rPr lang="en-GB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7.7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8189832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81BA623A-1A4E-75D3-F851-9D3D5C533394}"/>
              </a:ext>
            </a:extLst>
          </p:cNvPr>
          <p:cNvSpPr txBox="1"/>
          <p:nvPr/>
        </p:nvSpPr>
        <p:spPr>
          <a:xfrm>
            <a:off x="81951" y="3136027"/>
            <a:ext cx="110806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Table 2: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GB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Effect of </a:t>
            </a:r>
            <a:r>
              <a:rPr lang="en-US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Phosphorus</a:t>
            </a:r>
            <a:r>
              <a:rPr lang="en-GB" sz="2000" b="1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level on shelling percentage of the two groundnut varieties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326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37A1C-D04A-4CC6-CC5E-7D8A07657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3B13F9-27BD-768B-3DE7-EB4313D9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B771-0C94-4C27-BA3A-FE6EF534B808}" type="datetime3">
              <a:rPr lang="en-US" smtClean="0"/>
              <a:t>15 June 2026</a:t>
            </a:fld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41C3DD3-F57D-66DB-FDEE-3B999DD8B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12</a:t>
            </a:fld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2D93B5A-05D3-6564-5330-6382C746E287}"/>
              </a:ext>
            </a:extLst>
          </p:cNvPr>
          <p:cNvGrpSpPr/>
          <p:nvPr/>
        </p:nvGrpSpPr>
        <p:grpSpPr>
          <a:xfrm>
            <a:off x="228590" y="-18458"/>
            <a:ext cx="11801485" cy="689969"/>
            <a:chOff x="406400" y="3699153"/>
            <a:chExt cx="5689600" cy="1151280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90ACEA9B-A5E9-5FEF-2051-0CCC023D3942}"/>
                </a:ext>
              </a:extLst>
            </p:cNvPr>
            <p:cNvSpPr/>
            <p:nvPr/>
          </p:nvSpPr>
          <p:spPr>
            <a:xfrm>
              <a:off x="406400" y="3699153"/>
              <a:ext cx="5689600" cy="1151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tangle: Rounded Corners 4">
              <a:extLst>
                <a:ext uri="{FF2B5EF4-FFF2-40B4-BE49-F238E27FC236}">
                  <a16:creationId xmlns:a16="http://schemas.microsoft.com/office/drawing/2014/main" id="{EFB9453B-CCC0-98A4-952B-2F61C6D8B968}"/>
                </a:ext>
              </a:extLst>
            </p:cNvPr>
            <p:cNvSpPr txBox="1"/>
            <p:nvPr/>
          </p:nvSpPr>
          <p:spPr>
            <a:xfrm>
              <a:off x="462601" y="3755354"/>
              <a:ext cx="5552397" cy="10388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lvl="0" algn="ctr"/>
              <a:r>
                <a:rPr lang="en-US" sz="3500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NARC</a:t>
              </a:r>
              <a:endPara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75422D6-F96C-13B6-2583-B1DB2F8462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023853"/>
              </p:ext>
            </p:extLst>
          </p:nvPr>
        </p:nvGraphicFramePr>
        <p:xfrm>
          <a:off x="221876" y="639459"/>
          <a:ext cx="11820599" cy="45530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10124">
                  <a:extLst>
                    <a:ext uri="{9D8B030D-6E8A-4147-A177-3AD203B41FA5}">
                      <a16:colId xmlns:a16="http://schemas.microsoft.com/office/drawing/2014/main" val="1147510601"/>
                    </a:ext>
                  </a:extLst>
                </a:gridCol>
                <a:gridCol w="3433852">
                  <a:extLst>
                    <a:ext uri="{9D8B030D-6E8A-4147-A177-3AD203B41FA5}">
                      <a16:colId xmlns:a16="http://schemas.microsoft.com/office/drawing/2014/main" val="1826754891"/>
                    </a:ext>
                  </a:extLst>
                </a:gridCol>
                <a:gridCol w="3449548">
                  <a:extLst>
                    <a:ext uri="{9D8B030D-6E8A-4147-A177-3AD203B41FA5}">
                      <a16:colId xmlns:a16="http://schemas.microsoft.com/office/drawing/2014/main" val="2698269628"/>
                    </a:ext>
                  </a:extLst>
                </a:gridCol>
                <a:gridCol w="3127075">
                  <a:extLst>
                    <a:ext uri="{9D8B030D-6E8A-4147-A177-3AD203B41FA5}">
                      <a16:colId xmlns:a16="http://schemas.microsoft.com/office/drawing/2014/main" val="2087523602"/>
                    </a:ext>
                  </a:extLst>
                </a:gridCol>
              </a:tblGrid>
              <a:tr h="5571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PROJECT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OBJECTIVES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 SUMMARY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CURRENT STATUS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636132889"/>
                  </a:ext>
                </a:extLst>
              </a:tr>
              <a:tr h="28138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b="0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Effects of phosphorus fertilizer and lime application on the growth, yield</a:t>
                      </a:r>
                      <a:r>
                        <a:rPr lang="en-US" sz="2000" b="0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GB" sz="2000" b="0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and seed quality of groundnut on the upland soil of Njala</a:t>
                      </a:r>
                      <a:endParaRPr lang="en-US" sz="2000" b="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determine the appropriate liming rate for increased groundnut productivity;</a:t>
                      </a: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determine the 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effect of liming on soil acidity (pH);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assess combined effects of phosphatic fertilizer with different liming rates on the growth and yield of groundnut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457200" marR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Design: RCBD in 3 reps</a:t>
                      </a:r>
                    </a:p>
                    <a:p>
                      <a:pPr marL="457200" marR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Two groundnut varieties</a:t>
                      </a:r>
                    </a:p>
                    <a:p>
                      <a:pPr marL="457200" marR="0" lvl="0" indent="-457200">
                        <a:lnSpc>
                          <a:spcPct val="115000"/>
                        </a:lnSpc>
                        <a:buFont typeface="+mj-lt"/>
                        <a:buAutoNum type="arabicParenR"/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T1=0 t ha</a:t>
                      </a:r>
                      <a:r>
                        <a:rPr lang="en-GB" sz="2000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lime (Dolomite) + P fertilizer; T2=2 t ha</a:t>
                      </a:r>
                      <a:r>
                        <a:rPr lang="en-GB" sz="2000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lime +P fertilizer; T3=4 t ha</a:t>
                      </a:r>
                      <a:r>
                        <a:rPr lang="en-GB" sz="2000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+P fertilizer; 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PMingLiU" panose="02020500000000000000" pitchFamily="18" charset="-120"/>
                        <a:cs typeface="Arial" panose="020B0604020202020204" pitchFamily="34" charset="0"/>
                      </a:endParaRPr>
                    </a:p>
                    <a:p>
                      <a:pPr marL="457200" marR="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Plot size – 4.8 m × 3 m</a:t>
                      </a: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457200" marR="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Data collected</a:t>
                      </a:r>
                    </a:p>
                    <a:p>
                      <a:pPr marL="457200" marR="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Preliminary analysis done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Data analysis and report writing are ongoing</a:t>
                      </a: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1338475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104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12C0F3-D9AB-410F-A383-CA55F31F3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FA2AD-885D-49E1-9612-CAED1DA5EC0C}" type="datetime3">
              <a:rPr lang="en-US" smtClean="0"/>
              <a:t>15 June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89EB22-9552-48F9-B697-BE14E8783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13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7C8C23-E555-FBCE-BCC0-ED3805E009A3}"/>
              </a:ext>
            </a:extLst>
          </p:cNvPr>
          <p:cNvSpPr txBox="1"/>
          <p:nvPr/>
        </p:nvSpPr>
        <p:spPr>
          <a:xfrm>
            <a:off x="228589" y="175747"/>
            <a:ext cx="116334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Table 5.</a:t>
            </a:r>
            <a:r>
              <a:rPr lang="en-US" sz="2000" dirty="0"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Aflatoxin Management and </a:t>
            </a:r>
            <a:r>
              <a:rPr lang="en-GB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Aflasafe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 Application</a:t>
            </a:r>
            <a:endParaRPr lang="en-US" sz="20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64AF14E-0C83-04E5-6015-FB3CF3C3B2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725315"/>
              </p:ext>
            </p:extLst>
          </p:nvPr>
        </p:nvGraphicFramePr>
        <p:xfrm>
          <a:off x="206734" y="580512"/>
          <a:ext cx="11835741" cy="60567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0526">
                  <a:extLst>
                    <a:ext uri="{9D8B030D-6E8A-4147-A177-3AD203B41FA5}">
                      <a16:colId xmlns:a16="http://schemas.microsoft.com/office/drawing/2014/main" val="1147510601"/>
                    </a:ext>
                  </a:extLst>
                </a:gridCol>
                <a:gridCol w="3053751">
                  <a:extLst>
                    <a:ext uri="{9D8B030D-6E8A-4147-A177-3AD203B41FA5}">
                      <a16:colId xmlns:a16="http://schemas.microsoft.com/office/drawing/2014/main" val="1826754891"/>
                    </a:ext>
                  </a:extLst>
                </a:gridCol>
                <a:gridCol w="5848710">
                  <a:extLst>
                    <a:ext uri="{9D8B030D-6E8A-4147-A177-3AD203B41FA5}">
                      <a16:colId xmlns:a16="http://schemas.microsoft.com/office/drawing/2014/main" val="2698269628"/>
                    </a:ext>
                  </a:extLst>
                </a:gridCol>
                <a:gridCol w="1552754">
                  <a:extLst>
                    <a:ext uri="{9D8B030D-6E8A-4147-A177-3AD203B41FA5}">
                      <a16:colId xmlns:a16="http://schemas.microsoft.com/office/drawing/2014/main" val="2087523602"/>
                    </a:ext>
                  </a:extLst>
                </a:gridCol>
              </a:tblGrid>
              <a:tr h="5571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PROJECT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OBJECTIVES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 SUMMARY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CURRENT STATUS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636132889"/>
                  </a:ext>
                </a:extLst>
              </a:tr>
              <a:tr h="2813848">
                <a:tc>
                  <a:txBody>
                    <a:bodyPr/>
                    <a:lstStyle/>
                    <a:p>
                      <a:r>
                        <a:rPr lang="en-GB" sz="20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Meeting phytosanitary standards (Aflatoxin Mitigation) in critical value chains under the feed Salone strategy</a:t>
                      </a:r>
                      <a:endPara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raise awareness of aflatoxin contamination in maize and groundnut;</a:t>
                      </a: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. 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demonstrate the use and benefits of </a:t>
                      </a:r>
                      <a:r>
                        <a:rPr lang="en-GB" sz="20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Aflasafe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biocontrol technology;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Distribute </a:t>
                      </a:r>
                      <a:r>
                        <a:rPr lang="en-GB" sz="20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Aflasafe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samples for field-level adoption; 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Strengthen knowledge among lead farmers and agricultural officers on safe, sustainable crop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production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practices. 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457200" marR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 total of </a:t>
                      </a:r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180 farmers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(90 maize and 90 groundnut) participated across three provinces</a:t>
                      </a:r>
                    </a:p>
                    <a:p>
                      <a:pPr marL="457200" marR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Application rate: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10 kg/ha (maize or groundnut)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57200" marR="0" lvl="0" indent="-457200">
                        <a:lnSpc>
                          <a:spcPct val="115000"/>
                        </a:lnSpc>
                        <a:buFont typeface="+mj-lt"/>
                        <a:buAutoNum type="arabicParenR"/>
                      </a:pPr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Storage: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Proper drying and aeration to prevent contamination;  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PMingLiU" panose="02020500000000000000" pitchFamily="18" charset="-120"/>
                        <a:cs typeface="Arial" panose="020B0604020202020204" pitchFamily="34" charset="0"/>
                      </a:endParaRPr>
                    </a:p>
                    <a:p>
                      <a:pPr marL="457200" marR="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Testing: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Importance of aflatoxin testing for trade compliance;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PMingLiU" panose="02020500000000000000" pitchFamily="18" charset="-120"/>
                        <a:cs typeface="Arial" panose="020B0604020202020204" pitchFamily="34" charset="0"/>
                      </a:endParaRPr>
                    </a:p>
                    <a:p>
                      <a:pPr marL="457200" marR="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Field Demonstrations and Product Distribution; 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PMingLiU" panose="02020500000000000000" pitchFamily="18" charset="-120"/>
                        <a:cs typeface="Arial" panose="020B0604020202020204" pitchFamily="34" charset="0"/>
                      </a:endParaRPr>
                    </a:p>
                    <a:p>
                      <a:pPr marL="457200" marR="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Evaluation and Follow-Up; </a:t>
                      </a:r>
                    </a:p>
                    <a:p>
                      <a:pPr marL="457200" marR="0" lvl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Next Steps: </a:t>
                      </a:r>
                      <a:r>
                        <a:rPr lang="en-GB" sz="2000" i="1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Aflasafe</a:t>
                      </a:r>
                      <a:r>
                        <a:rPr lang="en-GB" sz="2000" i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Research and Manufacturing Facility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at the Njala Agricultural Research </a:t>
                      </a:r>
                      <a:r>
                        <a:rPr lang="en-GB" sz="20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Center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(NARC)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Beneficiaries trained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1338475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4240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04358B-89B4-4E79-BDE7-FACF97333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CD627-7634-4004-99E8-7C669828B0E9}" type="datetime3">
              <a:rPr lang="en-US" smtClean="0"/>
              <a:t>15 June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1561CE-C13B-4ACE-A1DD-B9FD60B86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14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FD1C8E-F155-BE96-78F3-7109B52197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85" y="76928"/>
            <a:ext cx="5188743" cy="23729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3E778DB-EF09-7B44-2DAE-30C445980E8F}"/>
              </a:ext>
            </a:extLst>
          </p:cNvPr>
          <p:cNvSpPr txBox="1"/>
          <p:nvPr/>
        </p:nvSpPr>
        <p:spPr>
          <a:xfrm>
            <a:off x="213526" y="2398141"/>
            <a:ext cx="553166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Figure 5.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Scientific Exchange Program workshop participants hearing first-hand from farmers in Senegal on </a:t>
            </a:r>
            <a:r>
              <a:rPr lang="en-GB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Aflasafe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application practices, observed benefits, and strong farmer demand—valuable lessons to guide implementation in Sierra Leone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6CF73E9-4111-B353-731F-667B9969AB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23" b="19863"/>
          <a:stretch>
            <a:fillRect/>
          </a:stretch>
        </p:blipFill>
        <p:spPr>
          <a:xfrm>
            <a:off x="6789732" y="34507"/>
            <a:ext cx="4807047" cy="2777706"/>
          </a:xfrm>
          <a:prstGeom prst="rect">
            <a:avLst/>
          </a:prstGeom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0667962-B6A4-AD19-5962-2C7B30D8E522}"/>
              </a:ext>
            </a:extLst>
          </p:cNvPr>
          <p:cNvSpPr txBox="1"/>
          <p:nvPr/>
        </p:nvSpPr>
        <p:spPr>
          <a:xfrm>
            <a:off x="6672535" y="2851353"/>
            <a:ext cx="52340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Figure 6.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Scientific Exchange Program workshop participants visiting the </a:t>
            </a:r>
            <a:r>
              <a:rPr lang="en-GB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Aflasafe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manufacturing facility in </a:t>
            </a:r>
            <a:r>
              <a:rPr lang="en-GB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Kaolack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Senegal.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 descr="IMG-20251002-WA0006">
            <a:extLst>
              <a:ext uri="{FF2B5EF4-FFF2-40B4-BE49-F238E27FC236}">
                <a16:creationId xmlns:a16="http://schemas.microsoft.com/office/drawing/2014/main" id="{4CBAF4B2-9313-73C8-B624-90B368C74F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2731"/>
          <a:stretch>
            <a:fillRect/>
          </a:stretch>
        </p:blipFill>
        <p:spPr>
          <a:xfrm>
            <a:off x="288287" y="3875470"/>
            <a:ext cx="5301630" cy="1933120"/>
          </a:xfrm>
          <a:prstGeom prst="rect">
            <a:avLst/>
          </a:prstGeom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B7E5FFD-BCAC-A293-0389-D9CD120AA82A}"/>
              </a:ext>
            </a:extLst>
          </p:cNvPr>
          <p:cNvSpPr txBox="1"/>
          <p:nvPr/>
        </p:nvSpPr>
        <p:spPr>
          <a:xfrm>
            <a:off x="219977" y="5818841"/>
            <a:ext cx="60988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Figure 7.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sz="18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Book Antiqua" panose="02040602050305030304" pitchFamily="18" charset="0"/>
              </a:rPr>
              <a:t>Group photo of farmers and participants in </a:t>
            </a:r>
            <a:r>
              <a:rPr lang="en-GB" sz="18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Book Antiqua" panose="02040602050305030304" pitchFamily="18" charset="0"/>
              </a:rPr>
              <a:t>Moyamba</a:t>
            </a:r>
            <a:r>
              <a:rPr lang="en-GB" sz="18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Book Antiqua" panose="02040602050305030304" pitchFamily="18" charset="0"/>
              </a:rPr>
              <a:t> receiving training on aflatoxin mitigation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6DD8F68-FC4F-5787-6CE5-C4228D8FE4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3957464"/>
            <a:ext cx="1995577" cy="1623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844CC5E-F6D5-5557-2893-CFA86268A4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52"/>
          <a:stretch>
            <a:fillRect/>
          </a:stretch>
        </p:blipFill>
        <p:spPr>
          <a:xfrm>
            <a:off x="8116895" y="3925647"/>
            <a:ext cx="2165792" cy="1623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D456711-74E3-6D58-FE18-2CFB4AA724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42511" y="3839821"/>
            <a:ext cx="1745971" cy="169672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88435E5-9611-9CDF-C8CD-B7067F1FF1F0}"/>
              </a:ext>
            </a:extLst>
          </p:cNvPr>
          <p:cNvSpPr txBox="1"/>
          <p:nvPr/>
        </p:nvSpPr>
        <p:spPr>
          <a:xfrm>
            <a:off x="5965167" y="5629536"/>
            <a:ext cx="61333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Figure 8.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Application of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Aflasafe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(a) groundnut farmer, (b) maize farmer, and (c) </a:t>
            </a: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distribution time after training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524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CAEA2-3FC5-A73A-98AB-31FC95F1A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F37091-E886-8C30-C1B9-AB9C7F5B6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FA2AD-885D-49E1-9612-CAED1DA5EC0C}" type="datetime3">
              <a:rPr lang="en-US" smtClean="0"/>
              <a:t>15 June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D4EB07-EE4C-AE5F-3DD0-AF6C98513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15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EE6BFC-7604-1058-8D4E-6781CE3855C4}"/>
              </a:ext>
            </a:extLst>
          </p:cNvPr>
          <p:cNvSpPr txBox="1"/>
          <p:nvPr/>
        </p:nvSpPr>
        <p:spPr>
          <a:xfrm>
            <a:off x="228589" y="175747"/>
            <a:ext cx="116334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Table 6.</a:t>
            </a:r>
            <a:r>
              <a:rPr lang="en-US" sz="2000" dirty="0"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Aflatoxin Management and </a:t>
            </a:r>
            <a:r>
              <a:rPr lang="en-GB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Aflasafe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 Application</a:t>
            </a:r>
            <a:endParaRPr lang="en-US" sz="20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465CCD6-9DDD-3B6A-DF26-4A95B031E4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846230"/>
              </p:ext>
            </p:extLst>
          </p:nvPr>
        </p:nvGraphicFramePr>
        <p:xfrm>
          <a:off x="221876" y="580512"/>
          <a:ext cx="11820599" cy="59844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5384">
                  <a:extLst>
                    <a:ext uri="{9D8B030D-6E8A-4147-A177-3AD203B41FA5}">
                      <a16:colId xmlns:a16="http://schemas.microsoft.com/office/drawing/2014/main" val="1147510601"/>
                    </a:ext>
                  </a:extLst>
                </a:gridCol>
                <a:gridCol w="3830129">
                  <a:extLst>
                    <a:ext uri="{9D8B030D-6E8A-4147-A177-3AD203B41FA5}">
                      <a16:colId xmlns:a16="http://schemas.microsoft.com/office/drawing/2014/main" val="1826754891"/>
                    </a:ext>
                  </a:extLst>
                </a:gridCol>
                <a:gridCol w="5072332">
                  <a:extLst>
                    <a:ext uri="{9D8B030D-6E8A-4147-A177-3AD203B41FA5}">
                      <a16:colId xmlns:a16="http://schemas.microsoft.com/office/drawing/2014/main" val="2698269628"/>
                    </a:ext>
                  </a:extLst>
                </a:gridCol>
                <a:gridCol w="1552754">
                  <a:extLst>
                    <a:ext uri="{9D8B030D-6E8A-4147-A177-3AD203B41FA5}">
                      <a16:colId xmlns:a16="http://schemas.microsoft.com/office/drawing/2014/main" val="2087523602"/>
                    </a:ext>
                  </a:extLst>
                </a:gridCol>
              </a:tblGrid>
              <a:tr h="6278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PROJECT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OBJECTIVES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 SUMMARY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CURRENT STATUS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636132889"/>
                  </a:ext>
                </a:extLst>
              </a:tr>
              <a:tr h="5313167">
                <a:tc>
                  <a:txBody>
                    <a:bodyPr/>
                    <a:lstStyle/>
                    <a:p>
                      <a:r>
                        <a:rPr lang="en-GB" sz="2000" b="0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Assessment of dietary exposure and consumer awareness of major mycotoxins in</a:t>
                      </a:r>
                      <a:r>
                        <a:rPr lang="en-US" sz="2000" b="0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foods in</a:t>
                      </a:r>
                      <a:r>
                        <a:rPr lang="en-GB" sz="2000" b="0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Sierra Leone (</a:t>
                      </a: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FSRP Adaptive Research Grant)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raise awareness of mycotoxin-related health, trade, and income risks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;</a:t>
                      </a: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. 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share preliminary findings from aflatoxin testing in maize, groundnut, and sesame across three agroecological zones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foster multi-sector collaboration and solicit feedback on study tools and dissemination strategies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; 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outline a road map for future engagement, policy development, and resource mobilization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457200" marR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One-day stakeholder  Meeting on Mycotoxin Contamination in Sierra Leone</a:t>
                      </a:r>
                      <a: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organized by SLARI</a:t>
                      </a:r>
                      <a:endParaRPr lang="en-GB" sz="20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457200" marR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discuss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critical food safety concerns, particularly dietary exposure and consumer awareness of mycotoxins (e.g., aflatoxins,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fumonisins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ochratoxins) in Sierra Leone’s food systems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Critical food safety concerns, particularly dietary exposure and consumer awareness of mycotoxins in Sierra Leone’s food systems discussed.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1338475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3814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4C2B2-8DE1-8677-9855-9A53FC4E2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219302-DFF7-9BB3-1B26-573B67966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FA2AD-885D-49E1-9612-CAED1DA5EC0C}" type="datetime3">
              <a:rPr lang="en-US" smtClean="0"/>
              <a:t>15 June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3A63C6-0A33-BD65-CDE6-D6E446395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16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1442A1-FBA6-EF9E-77F5-EC980391B463}"/>
              </a:ext>
            </a:extLst>
          </p:cNvPr>
          <p:cNvSpPr txBox="1"/>
          <p:nvPr/>
        </p:nvSpPr>
        <p:spPr>
          <a:xfrm>
            <a:off x="56062" y="158494"/>
            <a:ext cx="116334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Table 7.</a:t>
            </a:r>
            <a:r>
              <a:rPr lang="en-US" sz="2000" dirty="0"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Mycotoxins Training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and Data Collection</a:t>
            </a:r>
            <a:endParaRPr lang="en-US" sz="20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35F658C-4568-1BBC-8521-AFE988622D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364810"/>
              </p:ext>
            </p:extLst>
          </p:nvPr>
        </p:nvGraphicFramePr>
        <p:xfrm>
          <a:off x="221877" y="618613"/>
          <a:ext cx="9671422" cy="56046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8023">
                  <a:extLst>
                    <a:ext uri="{9D8B030D-6E8A-4147-A177-3AD203B41FA5}">
                      <a16:colId xmlns:a16="http://schemas.microsoft.com/office/drawing/2014/main" val="1147510601"/>
                    </a:ext>
                  </a:extLst>
                </a:gridCol>
                <a:gridCol w="2616200">
                  <a:extLst>
                    <a:ext uri="{9D8B030D-6E8A-4147-A177-3AD203B41FA5}">
                      <a16:colId xmlns:a16="http://schemas.microsoft.com/office/drawing/2014/main" val="1826754891"/>
                    </a:ext>
                  </a:extLst>
                </a:gridCol>
                <a:gridCol w="4076700">
                  <a:extLst>
                    <a:ext uri="{9D8B030D-6E8A-4147-A177-3AD203B41FA5}">
                      <a16:colId xmlns:a16="http://schemas.microsoft.com/office/drawing/2014/main" val="2698269628"/>
                    </a:ext>
                  </a:extLst>
                </a:gridCol>
                <a:gridCol w="1460499">
                  <a:extLst>
                    <a:ext uri="{9D8B030D-6E8A-4147-A177-3AD203B41FA5}">
                      <a16:colId xmlns:a16="http://schemas.microsoft.com/office/drawing/2014/main" val="2087523602"/>
                    </a:ext>
                  </a:extLst>
                </a:gridCol>
              </a:tblGrid>
              <a:tr h="6098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PROJECT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OBJECTIVES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 SUMMARY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CURRENT STATUS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636132889"/>
                  </a:ext>
                </a:extLst>
              </a:tr>
              <a:tr h="4372207">
                <a:tc>
                  <a:txBody>
                    <a:bodyPr/>
                    <a:lstStyle/>
                    <a:p>
                      <a:r>
                        <a:rPr lang="en-GB" sz="2000" b="0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Assessment of dietary exposure and consumer awareness of major mycotoxins in</a:t>
                      </a:r>
                      <a:r>
                        <a:rPr lang="en-US" sz="2000" b="0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foods in</a:t>
                      </a:r>
                      <a:r>
                        <a:rPr lang="en-GB" sz="2000" b="0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Sierra Leone (</a:t>
                      </a: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FSRP Adaptive Research Grant)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assess the public health risks of mycotoxins in staple foods like maize, rice, cassava, and groundnuts;</a:t>
                      </a: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. 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prepare data collection teams for a </a:t>
                      </a:r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nationwide dietary exposure survey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supporting Sierra Leone’s </a:t>
                      </a:r>
                      <a:r>
                        <a:rPr lang="en-GB" sz="20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“Feed Salone”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initiative.</a:t>
                      </a: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457200" marR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Focused on clarity, neutrality, and accuracy in engaging diverse respondent groups; </a:t>
                      </a:r>
                    </a:p>
                    <a:p>
                      <a:pPr marL="457200" marR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Participants trained on food intake and proper weight/height measurement techniques; </a:t>
                      </a:r>
                    </a:p>
                    <a:p>
                      <a:pPr marL="457200" marR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Teams assigned by region;</a:t>
                      </a:r>
                    </a:p>
                    <a:p>
                      <a:pPr marL="457200" marR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Participants gained strong understanding of mycotoxins and field survey methods;</a:t>
                      </a:r>
                    </a:p>
                    <a:p>
                      <a:pPr marL="457200" marR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180 farmers (90 maize farmers and 90 groundnut farmers)</a:t>
                      </a:r>
                      <a:endParaRPr lang="en-GB" sz="20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aspects of the study are yet to be completed due to incomplete support by FSRP.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1338475523"/>
                  </a:ext>
                </a:extLst>
              </a:tr>
            </a:tbl>
          </a:graphicData>
        </a:graphic>
      </p:graphicFrame>
      <p:pic>
        <p:nvPicPr>
          <p:cNvPr id="6" name="Picture 5" descr="WhatsApp Image 2025-06-10 at 12.04.16_568b6066">
            <a:extLst>
              <a:ext uri="{FF2B5EF4-FFF2-40B4-BE49-F238E27FC236}">
                <a16:creationId xmlns:a16="http://schemas.microsoft.com/office/drawing/2014/main" id="{5DCD777F-DD89-C728-6BE4-1AEE3C778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0" y="1320799"/>
            <a:ext cx="2133600" cy="1592503"/>
          </a:xfrm>
          <a:prstGeom prst="rect">
            <a:avLst/>
          </a:prstGeom>
        </p:spPr>
      </p:pic>
      <p:pic>
        <p:nvPicPr>
          <p:cNvPr id="7" name="Picture 6" descr="Image_20250702091758">
            <a:extLst>
              <a:ext uri="{FF2B5EF4-FFF2-40B4-BE49-F238E27FC236}">
                <a16:creationId xmlns:a16="http://schemas.microsoft.com/office/drawing/2014/main" id="{B9FAD549-E66D-BD41-5D58-293E925F69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2922601"/>
            <a:ext cx="2133600" cy="14207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460D58-2433-5862-F28E-6093323EA0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75361" y="4361056"/>
            <a:ext cx="2164239" cy="15936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2219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32889-0963-7B13-41CF-593100DDE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318C57-D9C0-715E-A606-F3CEE9CA8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FA2AD-885D-49E1-9612-CAED1DA5EC0C}" type="datetime3">
              <a:rPr lang="en-US" smtClean="0"/>
              <a:t>15 June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345FD0-41AF-5D5A-9581-A427A192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17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51D56D-1BD0-8F17-6FEE-EF7B5C682333}"/>
              </a:ext>
            </a:extLst>
          </p:cNvPr>
          <p:cNvSpPr txBox="1"/>
          <p:nvPr/>
        </p:nvSpPr>
        <p:spPr>
          <a:xfrm>
            <a:off x="56062" y="106735"/>
            <a:ext cx="116334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Table 8.</a:t>
            </a:r>
            <a:r>
              <a:rPr lang="en-US" sz="2000" dirty="0"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Mycotoxins Training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and Data Collection</a:t>
            </a:r>
            <a:endParaRPr lang="en-US" sz="20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38B3F63-EBD4-D682-AA23-826FF2EB31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566146"/>
              </p:ext>
            </p:extLst>
          </p:nvPr>
        </p:nvGraphicFramePr>
        <p:xfrm>
          <a:off x="221876" y="476994"/>
          <a:ext cx="11820599" cy="59508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5935">
                  <a:extLst>
                    <a:ext uri="{9D8B030D-6E8A-4147-A177-3AD203B41FA5}">
                      <a16:colId xmlns:a16="http://schemas.microsoft.com/office/drawing/2014/main" val="1147510601"/>
                    </a:ext>
                  </a:extLst>
                </a:gridCol>
                <a:gridCol w="4160089">
                  <a:extLst>
                    <a:ext uri="{9D8B030D-6E8A-4147-A177-3AD203B41FA5}">
                      <a16:colId xmlns:a16="http://schemas.microsoft.com/office/drawing/2014/main" val="1826754891"/>
                    </a:ext>
                  </a:extLst>
                </a:gridCol>
                <a:gridCol w="3862477">
                  <a:extLst>
                    <a:ext uri="{9D8B030D-6E8A-4147-A177-3AD203B41FA5}">
                      <a16:colId xmlns:a16="http://schemas.microsoft.com/office/drawing/2014/main" val="2698269628"/>
                    </a:ext>
                  </a:extLst>
                </a:gridCol>
                <a:gridCol w="2122098">
                  <a:extLst>
                    <a:ext uri="{9D8B030D-6E8A-4147-A177-3AD203B41FA5}">
                      <a16:colId xmlns:a16="http://schemas.microsoft.com/office/drawing/2014/main" val="2087523602"/>
                    </a:ext>
                  </a:extLst>
                </a:gridCol>
              </a:tblGrid>
              <a:tr h="6278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9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PROJECT</a:t>
                      </a:r>
                      <a:endParaRPr lang="en-US" sz="19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9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OBJECTIVES</a:t>
                      </a:r>
                      <a:endParaRPr lang="en-US" sz="19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9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 SUMMARY</a:t>
                      </a:r>
                      <a:endParaRPr lang="en-US" sz="19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9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CURRENT STATUS</a:t>
                      </a:r>
                      <a:endParaRPr lang="en-US" sz="19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636132889"/>
                  </a:ext>
                </a:extLst>
              </a:tr>
              <a:tr h="5313167">
                <a:tc>
                  <a:txBody>
                    <a:bodyPr/>
                    <a:lstStyle/>
                    <a:p>
                      <a:r>
                        <a:rPr lang="en-GB" sz="19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Comparative Analysis of Economic Performance and Agronomic Practices in Groundnut production. Evidence from Research and small holder systems in Sierra Leone</a:t>
                      </a:r>
                      <a:endParaRPr lang="en-US" sz="19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19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estimate and compare the profitability of groundnut production between NARC research station and small holder farmers managed plots;</a:t>
                      </a:r>
                      <a:r>
                        <a:rPr lang="en-US" sz="19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. 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</a:t>
                      </a:r>
                      <a:r>
                        <a:rPr lang="en-GB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identify and assess the key agronomic practices used in groundnut production across the two systems; 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GB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To </a:t>
                      </a:r>
                      <a:r>
                        <a:rPr lang="en-US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GB" sz="19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etermine</a:t>
                      </a:r>
                      <a:r>
                        <a:rPr lang="en-GB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the socio-economic and agronomic factors influencing profitability among smallholder groundnut producers; 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GB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To evaluate the level of adoption of improved groundnut production technologies and inputs among smallholder farmers relative to research station practices.</a:t>
                      </a: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457200" marR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GB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Project proposal fully developed; </a:t>
                      </a:r>
                    </a:p>
                    <a:p>
                      <a:pPr marL="457200" marR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GB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Complete set of field data collection tools drafted. Secondary data from SLARI/NARC research station trials identified for comparative analysis; </a:t>
                      </a:r>
                    </a:p>
                    <a:p>
                      <a:pPr marL="457200" marR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GB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Land preparation  complected at the research station and the  five farmers’ fields;</a:t>
                      </a:r>
                    </a:p>
                    <a:p>
                      <a:pPr marL="457200" marR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GB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Trial establishment: completed at the research station and the five farmers’ fields</a:t>
                      </a: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Conduct complete household data collection in </a:t>
                      </a:r>
                      <a:r>
                        <a:rPr lang="en-GB" sz="19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Moyamba</a:t>
                      </a:r>
                      <a:r>
                        <a:rPr lang="en-GB" sz="1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District (pending funding)</a:t>
                      </a:r>
                      <a:r>
                        <a:rPr lang="en-GB" sz="19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en-US" sz="19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1338475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00641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F0640-BFC2-3FCE-B9A0-276946666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89F5F3-7F93-E2B5-B66E-E1DD15D37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FA2AD-885D-49E1-9612-CAED1DA5EC0C}" type="datetime3">
              <a:rPr lang="en-US" smtClean="0"/>
              <a:t>15 June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8F38E2-3D4B-5535-2E5B-FD9C8300A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18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81F30D-2868-575B-5B04-8F631D74F08F}"/>
              </a:ext>
            </a:extLst>
          </p:cNvPr>
          <p:cNvSpPr txBox="1"/>
          <p:nvPr/>
        </p:nvSpPr>
        <p:spPr>
          <a:xfrm>
            <a:off x="90568" y="106735"/>
            <a:ext cx="116334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Table 9.</a:t>
            </a:r>
            <a:r>
              <a:rPr lang="en-US" sz="2000" dirty="0"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Update on Flash Dryer Operationalised Grant</a:t>
            </a:r>
            <a:endParaRPr lang="en-US" sz="20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450C0BD-734E-54FD-068A-A35B44EA8D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3323904"/>
              </p:ext>
            </p:extLst>
          </p:nvPr>
        </p:nvGraphicFramePr>
        <p:xfrm>
          <a:off x="221876" y="476993"/>
          <a:ext cx="11820599" cy="62444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0660">
                  <a:extLst>
                    <a:ext uri="{9D8B030D-6E8A-4147-A177-3AD203B41FA5}">
                      <a16:colId xmlns:a16="http://schemas.microsoft.com/office/drawing/2014/main" val="1147510601"/>
                    </a:ext>
                  </a:extLst>
                </a:gridCol>
                <a:gridCol w="3968151">
                  <a:extLst>
                    <a:ext uri="{9D8B030D-6E8A-4147-A177-3AD203B41FA5}">
                      <a16:colId xmlns:a16="http://schemas.microsoft.com/office/drawing/2014/main" val="1826754891"/>
                    </a:ext>
                  </a:extLst>
                </a:gridCol>
                <a:gridCol w="4209690">
                  <a:extLst>
                    <a:ext uri="{9D8B030D-6E8A-4147-A177-3AD203B41FA5}">
                      <a16:colId xmlns:a16="http://schemas.microsoft.com/office/drawing/2014/main" val="2698269628"/>
                    </a:ext>
                  </a:extLst>
                </a:gridCol>
                <a:gridCol w="2122098">
                  <a:extLst>
                    <a:ext uri="{9D8B030D-6E8A-4147-A177-3AD203B41FA5}">
                      <a16:colId xmlns:a16="http://schemas.microsoft.com/office/drawing/2014/main" val="2087523602"/>
                    </a:ext>
                  </a:extLst>
                </a:gridCol>
              </a:tblGrid>
              <a:tr h="7004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PROJECT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OBJECTIVES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 SUMMARY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CURRENT STATUS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636132889"/>
                  </a:ext>
                </a:extLst>
              </a:tr>
              <a:tr h="5544052">
                <a:tc>
                  <a:txBody>
                    <a:bodyPr/>
                    <a:lstStyle/>
                    <a:p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Operationalizing cassava flash dryer for high throughput processing of cassava products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enhance the quality and shelf life of cassava products through improved drying technique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;</a:t>
                      </a: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develop and evaluate different bread and other confectioneries substituted with cassava flour for nutritional and sensory parameters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; 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To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train processors on the inclusion of cassava flour into bread and other confectioneries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; 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recommend for policy action on substituting cassava flour into bread and other confectioneries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;</a:t>
                      </a: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457200" marR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Factory is now fully rehabilitated and suitable for processing cassava into flour, gari, or other value-added products. </a:t>
                      </a:r>
                    </a:p>
                    <a:p>
                      <a:pPr marL="457200" marR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Wet hammermill, hydraulic presser, automated roster, electronic sieve, dry hammermill installed and tested.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Rehabilitation  completed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Equipment installed and tested.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40% balance tranche payment from FSRP needed.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1338475523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1E2B65E7-3292-6C21-91ED-D2461AB86C42}"/>
              </a:ext>
            </a:extLst>
          </p:cNvPr>
          <p:cNvSpPr txBox="1"/>
          <p:nvPr/>
        </p:nvSpPr>
        <p:spPr>
          <a:xfrm>
            <a:off x="5753100" y="5467890"/>
            <a:ext cx="62448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IITA provided two technical experts and the following equipment: 5 Hermetic drums, Improved Smoking Kiln, Multi-crop dryer, Parabolic Shaped Solar Dryer (PSSD), Inert Atmosphere Silo</a:t>
            </a:r>
          </a:p>
        </p:txBody>
      </p:sp>
    </p:spTree>
    <p:extLst>
      <p:ext uri="{BB962C8B-B14F-4D97-AF65-F5344CB8AC3E}">
        <p14:creationId xmlns:p14="http://schemas.microsoft.com/office/powerpoint/2010/main" val="26493810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3DC92-88F7-ACCF-01C6-33DB3A1B1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B5B76E-3676-6DFE-ED73-16615B883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1432-23FA-4952-AFB3-34B663BF187F}" type="datetime3">
              <a:rPr lang="en-US" smtClean="0"/>
              <a:t>15 June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7C06F6-9FE1-7597-681E-BD29F355C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19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356FB37-2EDD-70A9-3D8B-065DE6FE0C5C}"/>
              </a:ext>
            </a:extLst>
          </p:cNvPr>
          <p:cNvSpPr txBox="1"/>
          <p:nvPr/>
        </p:nvSpPr>
        <p:spPr>
          <a:xfrm>
            <a:off x="259380" y="1920679"/>
            <a:ext cx="91549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Figure 12.</a:t>
            </a: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Status of the factory before FSRP intervention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31D22A-B586-4508-A49F-D95B1048FF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379" y="136525"/>
            <a:ext cx="2491772" cy="1831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556A742-116E-A5F6-C614-BBB955FE4E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2144" y="136525"/>
            <a:ext cx="2426209" cy="1831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E527BA-626E-4422-7508-AD1B73F3C0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68648" y="134728"/>
            <a:ext cx="2162455" cy="1837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C161B0-1AB0-1338-F1A8-631C12BECE7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41757" y="130187"/>
            <a:ext cx="2072598" cy="1837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459B4B-F30B-5896-A3F3-2C04D76667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48082" y="2295738"/>
            <a:ext cx="1859571" cy="190134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5BA8B00-13E4-91B4-A81E-7373E04FE3FB}"/>
              </a:ext>
            </a:extLst>
          </p:cNvPr>
          <p:cNvSpPr txBox="1"/>
          <p:nvPr/>
        </p:nvSpPr>
        <p:spPr>
          <a:xfrm>
            <a:off x="204743" y="5908870"/>
            <a:ext cx="115179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Figure 13.</a:t>
            </a: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Status of the factory after FSRP intervention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DE0ECA0-5C20-EB29-2242-79F48D2F52E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31708" y="2295738"/>
            <a:ext cx="1914353" cy="1908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71D4928-30EC-0597-769B-FDC2B7F52EF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8137" r="-217" b="35392"/>
          <a:stretch>
            <a:fillRect/>
          </a:stretch>
        </p:blipFill>
        <p:spPr>
          <a:xfrm>
            <a:off x="5003245" y="2320789"/>
            <a:ext cx="1536414" cy="195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446B3C9-B9E9-5B8A-206A-11D6B0AB55A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3156" y="2295738"/>
            <a:ext cx="1536415" cy="195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3B8BC8E-B7D2-CD75-1F0C-DD3F95AF0F1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7816" y="2320789"/>
            <a:ext cx="1595086" cy="195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1FF28BD-0FE6-24A4-494B-39F29457B79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16" y="4197082"/>
            <a:ext cx="1897340" cy="16486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D42EFCD-993E-EE59-EF44-D00E9A2CF01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774" y="4229236"/>
            <a:ext cx="2114869" cy="166066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FA94AE5-9E41-8D9B-0A5F-C5FC895DF77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944" y="4197082"/>
            <a:ext cx="1900443" cy="169248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53CD8E2-927A-7FEE-158F-90FAD301520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049" y="2288635"/>
            <a:ext cx="1728795" cy="190844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1BCB38B-538D-F9A6-50FD-21F58860741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156" y="4236834"/>
            <a:ext cx="1590695" cy="162842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6D33223-7747-1C22-AAE0-D17A1F0514A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737" y="4197082"/>
            <a:ext cx="2380968" cy="169248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8F85179-2B14-474F-6F60-46536B44E4A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844" y="2281533"/>
            <a:ext cx="1507149" cy="190924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F9C7BE2-5A32-FE2A-75A7-AD9A84B0CDFF}"/>
              </a:ext>
            </a:extLst>
          </p:cNvPr>
          <p:cNvSpPr txBox="1"/>
          <p:nvPr/>
        </p:nvSpPr>
        <p:spPr>
          <a:xfrm>
            <a:off x="6673265" y="4709628"/>
            <a:ext cx="2841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Parabolic solar dryer for drying crops and products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C62DE20-A3EC-A6B2-5FA3-28377B569BC3}"/>
              </a:ext>
            </a:extLst>
          </p:cNvPr>
          <p:cNvSpPr txBox="1"/>
          <p:nvPr/>
        </p:nvSpPr>
        <p:spPr>
          <a:xfrm>
            <a:off x="9825336" y="5328225"/>
            <a:ext cx="2169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Smoking Kiln uses gas and charcoal 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5B8458BA-663F-F3E7-CB09-2E8646842111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665" y="4198443"/>
            <a:ext cx="2386353" cy="1650707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1DDA3C8-E076-A3CB-D6CC-A46E2327A278}"/>
              </a:ext>
            </a:extLst>
          </p:cNvPr>
          <p:cNvSpPr txBox="1"/>
          <p:nvPr/>
        </p:nvSpPr>
        <p:spPr>
          <a:xfrm>
            <a:off x="3587931" y="4711236"/>
            <a:ext cx="253192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inert atm silos of 5 t capacity each. It uses H</a:t>
            </a:r>
            <a:r>
              <a:rPr lang="en-US" sz="1400" b="1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gas to lower the temp to below 5</a:t>
            </a:r>
            <a:r>
              <a:rPr lang="en-US" sz="14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with 14 months storage period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D805FF-001B-610C-06AC-5480771629FE}"/>
              </a:ext>
            </a:extLst>
          </p:cNvPr>
          <p:cNvSpPr txBox="1"/>
          <p:nvPr/>
        </p:nvSpPr>
        <p:spPr>
          <a:xfrm>
            <a:off x="8936336" y="2407225"/>
            <a:ext cx="21693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Installation of equipment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4245CA-FF67-4F97-51AE-E97848DD625B}"/>
              </a:ext>
            </a:extLst>
          </p:cNvPr>
          <p:cNvSpPr txBox="1"/>
          <p:nvPr/>
        </p:nvSpPr>
        <p:spPr>
          <a:xfrm>
            <a:off x="541636" y="4708139"/>
            <a:ext cx="21693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Testing of equipment</a:t>
            </a:r>
          </a:p>
        </p:txBody>
      </p:sp>
    </p:spTree>
    <p:extLst>
      <p:ext uri="{BB962C8B-B14F-4D97-AF65-F5344CB8AC3E}">
        <p14:creationId xmlns:p14="http://schemas.microsoft.com/office/powerpoint/2010/main" val="4175569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51BB72-907B-4BD5-97E7-ED0D1FD92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3975A-21A0-4D24-929B-4D07B9CBB162}" type="datetime3">
              <a:rPr lang="en-US" smtClean="0"/>
              <a:t>15 June 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C6A18D-8FE4-4BF5-A801-80DE889CD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CEE92EA-AF8C-4DE1-8706-5BA3B40E52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5489175"/>
              </p:ext>
            </p:extLst>
          </p:nvPr>
        </p:nvGraphicFramePr>
        <p:xfrm>
          <a:off x="203195" y="991129"/>
          <a:ext cx="11658863" cy="52096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CF59D8E5-4573-4667-B4E1-13E2C9836295}"/>
              </a:ext>
            </a:extLst>
          </p:cNvPr>
          <p:cNvGrpSpPr/>
          <p:nvPr/>
        </p:nvGrpSpPr>
        <p:grpSpPr>
          <a:xfrm>
            <a:off x="228590" y="-4153"/>
            <a:ext cx="11801485" cy="847119"/>
            <a:chOff x="406400" y="3699153"/>
            <a:chExt cx="5689600" cy="115128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58CB8942-5D64-46F9-B477-72DC6119B6D2}"/>
                </a:ext>
              </a:extLst>
            </p:cNvPr>
            <p:cNvSpPr/>
            <p:nvPr/>
          </p:nvSpPr>
          <p:spPr>
            <a:xfrm>
              <a:off x="406400" y="3699153"/>
              <a:ext cx="5689600" cy="1151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angle: Rounded Corners 4">
              <a:extLst>
                <a:ext uri="{FF2B5EF4-FFF2-40B4-BE49-F238E27FC236}">
                  <a16:creationId xmlns:a16="http://schemas.microsoft.com/office/drawing/2014/main" id="{82CC8595-43C2-4399-A0CC-D89045DF78B8}"/>
                </a:ext>
              </a:extLst>
            </p:cNvPr>
            <p:cNvSpPr txBox="1"/>
            <p:nvPr/>
          </p:nvSpPr>
          <p:spPr>
            <a:xfrm>
              <a:off x="462601" y="3755354"/>
              <a:ext cx="5552397" cy="10388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lvl="0" algn="ctr"/>
              <a:r>
                <a:rPr lang="en-US" sz="3500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Presentation Outline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32484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0E73A-97A1-9499-3852-91B874162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9B88D2-E535-4230-A13F-FC02741BD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FA2AD-885D-49E1-9612-CAED1DA5EC0C}" type="datetime3">
              <a:rPr lang="en-US" smtClean="0"/>
              <a:t>15 June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12FE62-9187-6F5B-4269-1B0C6F6A2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20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950671-B52D-5C79-9767-5752DD8A3C74}"/>
              </a:ext>
            </a:extLst>
          </p:cNvPr>
          <p:cNvSpPr txBox="1"/>
          <p:nvPr/>
        </p:nvSpPr>
        <p:spPr>
          <a:xfrm>
            <a:off x="90568" y="106735"/>
            <a:ext cx="116334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Table 10.</a:t>
            </a:r>
            <a:r>
              <a:rPr lang="en-US" sz="2000" dirty="0"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Component 2.3: Accelerating sustainable soybean value chain for improved income, nutrition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 and health in Sierra Leone</a:t>
            </a:r>
            <a:endParaRPr lang="en-US" sz="20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2A7A3DF-2C61-0ABC-ECEB-D5AB920269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499956"/>
              </p:ext>
            </p:extLst>
          </p:nvPr>
        </p:nvGraphicFramePr>
        <p:xfrm>
          <a:off x="221876" y="807194"/>
          <a:ext cx="11820599" cy="51383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8524">
                  <a:extLst>
                    <a:ext uri="{9D8B030D-6E8A-4147-A177-3AD203B41FA5}">
                      <a16:colId xmlns:a16="http://schemas.microsoft.com/office/drawing/2014/main" val="1147510601"/>
                    </a:ext>
                  </a:extLst>
                </a:gridCol>
                <a:gridCol w="4394200">
                  <a:extLst>
                    <a:ext uri="{9D8B030D-6E8A-4147-A177-3AD203B41FA5}">
                      <a16:colId xmlns:a16="http://schemas.microsoft.com/office/drawing/2014/main" val="1826754891"/>
                    </a:ext>
                  </a:extLst>
                </a:gridCol>
                <a:gridCol w="3595777">
                  <a:extLst>
                    <a:ext uri="{9D8B030D-6E8A-4147-A177-3AD203B41FA5}">
                      <a16:colId xmlns:a16="http://schemas.microsoft.com/office/drawing/2014/main" val="2698269628"/>
                    </a:ext>
                  </a:extLst>
                </a:gridCol>
                <a:gridCol w="2122098">
                  <a:extLst>
                    <a:ext uri="{9D8B030D-6E8A-4147-A177-3AD203B41FA5}">
                      <a16:colId xmlns:a16="http://schemas.microsoft.com/office/drawing/2014/main" val="2087523602"/>
                    </a:ext>
                  </a:extLst>
                </a:gridCol>
              </a:tblGrid>
              <a:tr h="60585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PROJECT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OBJECTIVES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 SUMMARY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CURRENT STATUS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636132889"/>
                  </a:ext>
                </a:extLst>
              </a:tr>
              <a:tr h="4467050">
                <a:tc>
                  <a:txBody>
                    <a:bodyPr/>
                    <a:lstStyle/>
                    <a:p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Accelerating sustainable soybean value chain for improved Income, Nutrition</a:t>
                      </a: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GB" sz="2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and health in Sierra Leone (Partner: IITA)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develop, evaluate and promote 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different soybean products;</a:t>
                      </a: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evaluate 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consumer acceptability and willingness to pay for soybean; 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demonstrate 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cooking and feeding of local complementary foods enriched with soybean and soy milk with mothers and caregivers in selected districts in the country conducted; 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organize s</a:t>
                      </a:r>
                      <a:r>
                        <a:rPr lang="en-GB" sz="20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oybean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campaign sessions at schools, hospitals, churches, mosques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and community levels.</a:t>
                      </a: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457200" marR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 total of 1,000 consumers were engaged; 500 for traditional products and 500 for novel products.</a:t>
                      </a:r>
                    </a:p>
                    <a:p>
                      <a:pPr marL="457200" marR="0" indent="-4572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R"/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 total of 10 districts were included in the study based on stunting prevalence (Sierra Leone National Nutrition Survey, 2021) and previous soybean-related interventions.</a:t>
                      </a: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Training manual on soybean processing, value addition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and utilization developed;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Consumer acceptability and willingness to pay report submitted.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1338475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39980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E29B8-4311-3A07-04BE-A076642C9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E6F173-4C62-D4E1-0E97-28B1C7264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91432-23FA-4952-AFB3-34B663BF187F}" type="datetime3">
              <a:rPr lang="en-US" smtClean="0"/>
              <a:t>15 June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A9541A-8F39-C140-B4B2-1D4AF57F8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21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733D0EA-2080-0B19-3ECE-32A7431F1C05}"/>
              </a:ext>
            </a:extLst>
          </p:cNvPr>
          <p:cNvGrpSpPr/>
          <p:nvPr/>
        </p:nvGrpSpPr>
        <p:grpSpPr>
          <a:xfrm>
            <a:off x="191109" y="3473863"/>
            <a:ext cx="4482491" cy="2596738"/>
            <a:chOff x="9879" y="3221"/>
            <a:chExt cx="8166" cy="4280"/>
          </a:xfrm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4BF69AB-65DB-C7C8-98FD-2D5368454E1A}"/>
                </a:ext>
              </a:extLst>
            </p:cNvPr>
            <p:cNvGrpSpPr/>
            <p:nvPr/>
          </p:nvGrpSpPr>
          <p:grpSpPr>
            <a:xfrm>
              <a:off x="9879" y="3221"/>
              <a:ext cx="3594" cy="1963"/>
              <a:chOff x="0" y="0"/>
              <a:chExt cx="5264662" cy="2030730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8F18594D-7528-3537-47DA-D54022B2B2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>
              <a:xfrm>
                <a:off x="0" y="22123"/>
                <a:ext cx="2642870" cy="198310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3C2FA003-7BA0-E4F1-8586-5157CE5A2C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4474" r="23942" b="1943"/>
              <a:stretch>
                <a:fillRect/>
              </a:stretch>
            </p:blipFill>
            <p:spPr>
              <a:xfrm>
                <a:off x="2632587" y="0"/>
                <a:ext cx="2632075" cy="203073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C330F62-AFD0-E99B-BCA7-9FB81E40657B}"/>
                </a:ext>
              </a:extLst>
            </p:cNvPr>
            <p:cNvGrpSpPr/>
            <p:nvPr/>
          </p:nvGrpSpPr>
          <p:grpSpPr>
            <a:xfrm>
              <a:off x="9904" y="4868"/>
              <a:ext cx="3510" cy="307"/>
              <a:chOff x="0" y="0"/>
              <a:chExt cx="5147188" cy="317090"/>
            </a:xfrm>
          </p:grpSpPr>
          <p:sp>
            <p:nvSpPr>
              <p:cNvPr id="20" name="Text Box 651061179">
                <a:extLst>
                  <a:ext uri="{FF2B5EF4-FFF2-40B4-BE49-F238E27FC236}">
                    <a16:creationId xmlns:a16="http://schemas.microsoft.com/office/drawing/2014/main" id="{CC72BED4-7CAA-E445-3824-79EDCD69B6D4}"/>
                  </a:ext>
                </a:extLst>
              </p:cNvPr>
              <p:cNvSpPr txBox="1"/>
              <p:nvPr/>
            </p:nvSpPr>
            <p:spPr>
              <a:xfrm>
                <a:off x="0" y="44245"/>
                <a:ext cx="258097" cy="272845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prstClr val="black"/>
                </a:solidFill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marL="0" marR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GB" sz="110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endParaRPr lang="en-US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Text Box 1452949320">
                <a:extLst>
                  <a:ext uri="{FF2B5EF4-FFF2-40B4-BE49-F238E27FC236}">
                    <a16:creationId xmlns:a16="http://schemas.microsoft.com/office/drawing/2014/main" id="{2001C026-063D-E70A-E340-8ACB8727C5BE}"/>
                  </a:ext>
                </a:extLst>
              </p:cNvPr>
              <p:cNvSpPr txBox="1"/>
              <p:nvPr/>
            </p:nvSpPr>
            <p:spPr>
              <a:xfrm>
                <a:off x="4903839" y="0"/>
                <a:ext cx="243349" cy="287041"/>
              </a:xfrm>
              <a:prstGeom prst="rect">
                <a:avLst/>
              </a:prstGeom>
              <a:solidFill>
                <a:schemeClr val="lt1"/>
              </a:solidFill>
              <a:ln w="6350">
                <a:solidFill>
                  <a:prstClr val="black"/>
                </a:solidFill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marL="0" marR="0">
                  <a:lnSpc>
                    <a:spcPct val="107000"/>
                  </a:lnSpc>
                  <a:spcAft>
                    <a:spcPts val="800"/>
                  </a:spcAft>
                  <a:buNone/>
                </a:pPr>
                <a:r>
                  <a:rPr lang="en-GB" sz="110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</a:t>
                </a:r>
                <a:endParaRPr lang="en-US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5" name="Picture 14" descr="A group of people pouring milk into a pot&#10;&#10;Description automatically generated">
              <a:extLst>
                <a:ext uri="{FF2B5EF4-FFF2-40B4-BE49-F238E27FC236}">
                  <a16:creationId xmlns:a16="http://schemas.microsoft.com/office/drawing/2014/main" id="{6C02DA50-83A6-F713-5C5A-F39EF2764F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>
            <a:xfrm>
              <a:off x="13472" y="3246"/>
              <a:ext cx="2156" cy="193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15" descr="A group of plastic containers with dirt in them&#10;&#10;Description automatically generated">
              <a:extLst>
                <a:ext uri="{FF2B5EF4-FFF2-40B4-BE49-F238E27FC236}">
                  <a16:creationId xmlns:a16="http://schemas.microsoft.com/office/drawing/2014/main" id="{AE613F43-A9B8-301D-8C42-40CD35A064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>
            <a:xfrm rot="16200000">
              <a:off x="9924" y="5164"/>
              <a:ext cx="2317" cy="23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Picture 16" descr="A group of food wrapped in banana leaves&#10;&#10;Description automatically generated">
              <a:extLst>
                <a:ext uri="{FF2B5EF4-FFF2-40B4-BE49-F238E27FC236}">
                  <a16:creationId xmlns:a16="http://schemas.microsoft.com/office/drawing/2014/main" id="{521FAE28-E3E3-FD81-AD8F-AC7436D2EF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12236" y="5184"/>
              <a:ext cx="2453" cy="23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Picture 17" descr="A group of chicken nuggets on a table&#10;&#10;Description automatically generated">
              <a:extLst>
                <a:ext uri="{FF2B5EF4-FFF2-40B4-BE49-F238E27FC236}">
                  <a16:creationId xmlns:a16="http://schemas.microsoft.com/office/drawing/2014/main" id="{4FD350AC-381D-01E6-F6D5-184EF40DCA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14689" y="5174"/>
              <a:ext cx="3356" cy="2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Picture 18" descr="A row of small plastic cups with brown liquid in them&#10;&#10;Description automatically generated">
              <a:extLst>
                <a:ext uri="{FF2B5EF4-FFF2-40B4-BE49-F238E27FC236}">
                  <a16:creationId xmlns:a16="http://schemas.microsoft.com/office/drawing/2014/main" id="{7B7A9FD8-4352-335F-E599-97C1A69C1C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>
            <a:xfrm>
              <a:off x="15683" y="3246"/>
              <a:ext cx="2361" cy="197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4" name="image19.png" descr="PHOTO-2025-11-08-07-52-35">
            <a:extLst>
              <a:ext uri="{FF2B5EF4-FFF2-40B4-BE49-F238E27FC236}">
                <a16:creationId xmlns:a16="http://schemas.microsoft.com/office/drawing/2014/main" id="{A616C51F-BDAE-D61D-22E6-A5228EFC985A}"/>
              </a:ext>
            </a:extLst>
          </p:cNvPr>
          <p:cNvPicPr/>
          <p:nvPr/>
        </p:nvPicPr>
        <p:blipFill>
          <a:blip r:embed="rId10"/>
          <a:srcRect/>
          <a:stretch>
            <a:fillRect/>
          </a:stretch>
        </p:blipFill>
        <p:spPr>
          <a:xfrm>
            <a:off x="72934" y="74034"/>
            <a:ext cx="4600666" cy="282757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07D138A-1FEB-503D-92F4-12735AC45028}"/>
              </a:ext>
            </a:extLst>
          </p:cNvPr>
          <p:cNvSpPr txBox="1"/>
          <p:nvPr/>
        </p:nvSpPr>
        <p:spPr>
          <a:xfrm>
            <a:off x="0" y="2892976"/>
            <a:ext cx="508602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Figure 14: Explaining to the participants the relevance of the study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96FA235-5A2A-9AE0-B05A-504DA2F56344}"/>
              </a:ext>
            </a:extLst>
          </p:cNvPr>
          <p:cNvSpPr txBox="1"/>
          <p:nvPr/>
        </p:nvSpPr>
        <p:spPr>
          <a:xfrm>
            <a:off x="72934" y="6081249"/>
            <a:ext cx="508602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Figure 15: 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Soybean enriched products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A0EC6C5-43B1-D3FA-F1BE-3C5EF31B12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402313"/>
              </p:ext>
            </p:extLst>
          </p:nvPr>
        </p:nvGraphicFramePr>
        <p:xfrm>
          <a:off x="4944313" y="74034"/>
          <a:ext cx="3234487" cy="1631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pic>
        <p:nvPicPr>
          <p:cNvPr id="4" name="Chart 1">
            <a:extLst>
              <a:ext uri="{FF2B5EF4-FFF2-40B4-BE49-F238E27FC236}">
                <a16:creationId xmlns:a16="http://schemas.microsoft.com/office/drawing/2014/main" id="{1AC2AD29-79F5-1F1E-BF31-E788F180746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76545" y="4070658"/>
            <a:ext cx="5731510" cy="22717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B529CF-29EF-1120-09B4-9FE2D57952BD}"/>
              </a:ext>
            </a:extLst>
          </p:cNvPr>
          <p:cNvSpPr txBox="1"/>
          <p:nvPr/>
        </p:nvSpPr>
        <p:spPr>
          <a:xfrm>
            <a:off x="5260974" y="6276828"/>
            <a:ext cx="67261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Funnel chart showing price premium over the same size </a:t>
            </a:r>
            <a:r>
              <a:rPr lang="en-US" sz="14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cherreh</a:t>
            </a:r>
            <a:r>
              <a:rPr lang="en-US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for tofu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BB67A0E0-2A84-BBBA-C38C-1129CD659A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1049464"/>
              </p:ext>
            </p:extLst>
          </p:nvPr>
        </p:nvGraphicFramePr>
        <p:xfrm>
          <a:off x="9143999" y="40020"/>
          <a:ext cx="2936967" cy="1941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70EAA0A-5C11-8688-6847-93E1827FB9E8}"/>
              </a:ext>
            </a:extLst>
          </p:cNvPr>
          <p:cNvSpPr txBox="1"/>
          <p:nvPr/>
        </p:nvSpPr>
        <p:spPr>
          <a:xfrm>
            <a:off x="8851900" y="1833295"/>
            <a:ext cx="32670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Figure Pie chart showing the price premium over fresh milk for soymilk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908A47-3E69-9343-E01E-44137EF597A6}"/>
              </a:ext>
            </a:extLst>
          </p:cNvPr>
          <p:cNvSpPr txBox="1"/>
          <p:nvPr/>
        </p:nvSpPr>
        <p:spPr>
          <a:xfrm>
            <a:off x="4765126" y="1705884"/>
            <a:ext cx="34981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Figure Regional distribution of surveyed consumers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B3CA37-0ECD-55B7-88AC-6B86BB64C98C}"/>
              </a:ext>
            </a:extLst>
          </p:cNvPr>
          <p:cNvSpPr txBox="1"/>
          <p:nvPr/>
        </p:nvSpPr>
        <p:spPr>
          <a:xfrm>
            <a:off x="4765126" y="2321906"/>
            <a:ext cx="61150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Table Mean hedonic ratings and acceptance rates for soybean-supplemented products (n= 439 respondents)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B0EDD143-3307-C5AB-8CFC-F62879563F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767085"/>
              </p:ext>
            </p:extLst>
          </p:nvPr>
        </p:nvGraphicFramePr>
        <p:xfrm>
          <a:off x="4788621" y="2787023"/>
          <a:ext cx="6115050" cy="12234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46915">
                  <a:extLst>
                    <a:ext uri="{9D8B030D-6E8A-4147-A177-3AD203B41FA5}">
                      <a16:colId xmlns:a16="http://schemas.microsoft.com/office/drawing/2014/main" val="4293810798"/>
                    </a:ext>
                  </a:extLst>
                </a:gridCol>
                <a:gridCol w="2198628">
                  <a:extLst>
                    <a:ext uri="{9D8B030D-6E8A-4147-A177-3AD203B41FA5}">
                      <a16:colId xmlns:a16="http://schemas.microsoft.com/office/drawing/2014/main" val="3505875717"/>
                    </a:ext>
                  </a:extLst>
                </a:gridCol>
                <a:gridCol w="1869507">
                  <a:extLst>
                    <a:ext uri="{9D8B030D-6E8A-4147-A177-3AD203B41FA5}">
                      <a16:colId xmlns:a16="http://schemas.microsoft.com/office/drawing/2014/main" val="510101636"/>
                    </a:ext>
                  </a:extLst>
                </a:gridCol>
              </a:tblGrid>
              <a:tr h="39409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Product 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(coded sample)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Mean Hedonic Score 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(1–5)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Acceptance Rate 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(%)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78324434"/>
                  </a:ext>
                </a:extLst>
              </a:tr>
              <a:tr h="16995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Tofu (seasoned fresh)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2.21 (±1.36)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17.8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5030801"/>
                  </a:ext>
                </a:extLst>
              </a:tr>
              <a:tr h="16995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Tofu (seasoned fried)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3.51 (±1.60)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63.1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9012899"/>
                  </a:ext>
                </a:extLst>
              </a:tr>
              <a:tr h="16995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Soymilk (cold extraction)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3.08 (±1.66)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50.3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4326846"/>
                  </a:ext>
                </a:extLst>
              </a:tr>
              <a:tr h="16995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Soymilk (hot extraction)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  <a:buNone/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3.51 (±1.63)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180"/>
                        </a:spcBef>
                        <a:spcAft>
                          <a:spcPts val="180"/>
                        </a:spcAft>
                        <a:buNone/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62.4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0067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91145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2E2B1-6D10-5BB0-4749-FB13B82C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181A30-1A07-A4D3-9005-3C9AD6616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0E720-69A7-45E9-A638-0E41D1C98E73}" type="datetime3">
              <a:rPr lang="en-US" smtClean="0"/>
              <a:t>15 June 2026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AEAC31-F1B4-A5DD-93C5-B83D79017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22</a:t>
            </a:fld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C39DECB-5A68-3BC9-C254-E44DA934D410}"/>
              </a:ext>
            </a:extLst>
          </p:cNvPr>
          <p:cNvGrpSpPr/>
          <p:nvPr/>
        </p:nvGrpSpPr>
        <p:grpSpPr>
          <a:xfrm>
            <a:off x="228590" y="38672"/>
            <a:ext cx="11801485" cy="858475"/>
            <a:chOff x="406400" y="3699153"/>
            <a:chExt cx="5689600" cy="115128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FA501BB2-D2DA-02C4-21AB-6BEDA295FF63}"/>
                </a:ext>
              </a:extLst>
            </p:cNvPr>
            <p:cNvSpPr/>
            <p:nvPr/>
          </p:nvSpPr>
          <p:spPr>
            <a:xfrm>
              <a:off x="406400" y="3699153"/>
              <a:ext cx="5689600" cy="1151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ectangle: Rounded Corners 4">
              <a:extLst>
                <a:ext uri="{FF2B5EF4-FFF2-40B4-BE49-F238E27FC236}">
                  <a16:creationId xmlns:a16="http://schemas.microsoft.com/office/drawing/2014/main" id="{AB61ACB8-8FC8-3876-356F-7E163508DD7B}"/>
                </a:ext>
              </a:extLst>
            </p:cNvPr>
            <p:cNvSpPr txBox="1"/>
            <p:nvPr/>
          </p:nvSpPr>
          <p:spPr>
            <a:xfrm>
              <a:off x="462601" y="3755355"/>
              <a:ext cx="5552397" cy="10950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lvl="0" algn="ctr"/>
              <a:r>
                <a:rPr lang="en-US" sz="3500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KFTCRC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FB85149-14E8-CA5E-D2A8-C39B0AC2AE4C}"/>
              </a:ext>
            </a:extLst>
          </p:cNvPr>
          <p:cNvSpPr txBox="1"/>
          <p:nvPr/>
        </p:nvSpPr>
        <p:spPr>
          <a:xfrm>
            <a:off x="292090" y="1017313"/>
            <a:ext cx="11252210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Aft>
                <a:spcPts val="1200"/>
              </a:spcAft>
              <a:buNone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Established 1 ha each of </a:t>
            </a:r>
            <a:r>
              <a:rPr lang="en-GB" sz="2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robusta </a:t>
            </a: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 </a:t>
            </a:r>
            <a:r>
              <a:rPr lang="en-GB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Pendembu</a:t>
            </a: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GB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Bambawo</a:t>
            </a: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en-GB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Kpuwabu</a:t>
            </a: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August, 2025. Moreover, some seedlings of robusta coffee, cashew and citrus were established in-field.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07000"/>
              </a:lnSpc>
              <a:spcAft>
                <a:spcPts val="1200"/>
              </a:spcAft>
              <a:buNone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seed germinator in the seed laboratory of SLARI headquarters has been relocated to the KFTCRC’s regional office in Kenema. 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total of 700 pods, equivalent to 24,500 seeds, were supplied to the AVDP for establishment of seedling nursery at the beneficiary sites. </a:t>
            </a: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GB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seedlings will be transplanted in-field during 2026 planting season. </a:t>
            </a:r>
            <a:endParaRPr 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1200"/>
              </a:spcAft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joint proposal development with other institutions include: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07000"/>
              </a:lnSpc>
              <a:spcAft>
                <a:spcPts val="1200"/>
              </a:spcAft>
              <a:buNone/>
            </a:pPr>
            <a:r>
              <a:rPr lang="en-GB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Establishment of climate smart oil palm model farms around the country – Potential Funding organisation: FAO: Request made: USD 3,800,000.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None/>
            </a:pPr>
            <a:r>
              <a:rPr lang="en-GB" sz="2000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development of agroforestry model farms in Falaba district: with ACF: Potential Funding organisation: European Union: Fund allocated to SLARI: 75,000 Euro.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0908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28B2C-163E-3D9D-A8CB-29DEA9CF5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EA444C-D449-BE37-6BC3-2DCCA372E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0E720-69A7-45E9-A638-0E41D1C98E73}" type="datetime3">
              <a:rPr lang="en-US" smtClean="0"/>
              <a:t>15 June 2026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F47894-8092-97DD-FBB4-4D594A988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23</a:t>
            </a:fld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56FE8B1-5C89-3BE5-AA44-8217B12DE59A}"/>
              </a:ext>
            </a:extLst>
          </p:cNvPr>
          <p:cNvGrpSpPr/>
          <p:nvPr/>
        </p:nvGrpSpPr>
        <p:grpSpPr>
          <a:xfrm>
            <a:off x="228590" y="38672"/>
            <a:ext cx="11801485" cy="858475"/>
            <a:chOff x="406400" y="3699153"/>
            <a:chExt cx="5689600" cy="115128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67E0F249-D929-F63C-7190-9C8747104D03}"/>
                </a:ext>
              </a:extLst>
            </p:cNvPr>
            <p:cNvSpPr/>
            <p:nvPr/>
          </p:nvSpPr>
          <p:spPr>
            <a:xfrm>
              <a:off x="406400" y="3699153"/>
              <a:ext cx="5689600" cy="1151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ectangle: Rounded Corners 4">
              <a:extLst>
                <a:ext uri="{FF2B5EF4-FFF2-40B4-BE49-F238E27FC236}">
                  <a16:creationId xmlns:a16="http://schemas.microsoft.com/office/drawing/2014/main" id="{FE349556-00DC-3E60-3E32-9C8D91DB0044}"/>
                </a:ext>
              </a:extLst>
            </p:cNvPr>
            <p:cNvSpPr txBox="1"/>
            <p:nvPr/>
          </p:nvSpPr>
          <p:spPr>
            <a:xfrm>
              <a:off x="462601" y="3755355"/>
              <a:ext cx="5552397" cy="10950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lvl="0" algn="ctr"/>
              <a:r>
                <a:rPr lang="en-US" sz="3500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TLRC</a:t>
              </a:r>
            </a:p>
          </p:txBody>
        </p:sp>
      </p:grp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3183DE4-50E2-FB14-A2EF-A2AF3371C8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483640"/>
              </p:ext>
            </p:extLst>
          </p:nvPr>
        </p:nvGraphicFramePr>
        <p:xfrm>
          <a:off x="221876" y="822054"/>
          <a:ext cx="11820599" cy="6009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0441">
                  <a:extLst>
                    <a:ext uri="{9D8B030D-6E8A-4147-A177-3AD203B41FA5}">
                      <a16:colId xmlns:a16="http://schemas.microsoft.com/office/drawing/2014/main" val="1147510601"/>
                    </a:ext>
                  </a:extLst>
                </a:gridCol>
                <a:gridCol w="2087592">
                  <a:extLst>
                    <a:ext uri="{9D8B030D-6E8A-4147-A177-3AD203B41FA5}">
                      <a16:colId xmlns:a16="http://schemas.microsoft.com/office/drawing/2014/main" val="1826754891"/>
                    </a:ext>
                  </a:extLst>
                </a:gridCol>
                <a:gridCol w="3088257">
                  <a:extLst>
                    <a:ext uri="{9D8B030D-6E8A-4147-A177-3AD203B41FA5}">
                      <a16:colId xmlns:a16="http://schemas.microsoft.com/office/drawing/2014/main" val="2698269628"/>
                    </a:ext>
                  </a:extLst>
                </a:gridCol>
                <a:gridCol w="4934309">
                  <a:extLst>
                    <a:ext uri="{9D8B030D-6E8A-4147-A177-3AD203B41FA5}">
                      <a16:colId xmlns:a16="http://schemas.microsoft.com/office/drawing/2014/main" val="2087523602"/>
                    </a:ext>
                  </a:extLst>
                </a:gridCol>
              </a:tblGrid>
              <a:tr h="6276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PROJECT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OBJECTIVES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 SUMMARY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CURRENT STATUS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636132889"/>
                  </a:ext>
                </a:extLst>
              </a:tr>
              <a:tr h="4968312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Stakeholder engagement on the design and construction of a biodigester prototype under FSRP Grant to SLARI-TEKO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refine the biodigester design, ensuring efficient organic waste conversion,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optimising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biogas production, and establishing safety and sustainability protocols.</a:t>
                      </a:r>
                      <a:endParaRPr lang="en-GB" sz="20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457200" marR="0" indent="-457200">
                        <a:lnSpc>
                          <a:spcPct val="110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 comprehensive assessment of waste availability and site selection done. </a:t>
                      </a:r>
                    </a:p>
                    <a:p>
                      <a:pPr marL="457200" marR="0" indent="-457200">
                        <a:lnSpc>
                          <a:spcPct val="110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Livestock manure from cattle and goats, crop residues and market waste were measured. </a:t>
                      </a:r>
                    </a:p>
                    <a:p>
                      <a:pPr marL="457200" marR="0" indent="-457200">
                        <a:lnSpc>
                          <a:spcPct val="110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Seasonal variations, feedstock consistency, and current disposal methods were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analysed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to ensure a dependable biomass supply for the digester</a:t>
                      </a:r>
                      <a:endParaRPr lang="en-GB" sz="20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Biodigester prototype designed and constructed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pPr marL="0" marR="0">
                        <a:lnSpc>
                          <a:spcPct val="11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post-construction training: Organize hands-on maintenance sessions for assigned operators;</a:t>
                      </a:r>
                    </a:p>
                    <a:p>
                      <a:pPr marL="0" marR="0">
                        <a:lnSpc>
                          <a:spcPct val="11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Monitoring Protocols: Establish weekly check-ins to assess gas yield, consistency of feedstock input, and slurry output;</a:t>
                      </a:r>
                    </a:p>
                    <a:p>
                      <a:pPr marL="0" marR="0">
                        <a:lnSpc>
                          <a:spcPct val="11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Scale-Up Feasibility: Begin planning for multi-unit deployment targeting farmer cooperatives and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agro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-processing </a:t>
                      </a:r>
                      <a:r>
                        <a:rPr lang="en-US" sz="20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centres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; </a:t>
                      </a:r>
                    </a:p>
                    <a:p>
                      <a:pPr marL="0" marR="0">
                        <a:lnSpc>
                          <a:spcPct val="11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Impact Documentation: Develop a storytelling toolkit that captures the transformation from waste to resource, emphasizing the roles of women and youth.</a:t>
                      </a:r>
                      <a:endParaRPr lang="en-GB" sz="2000" b="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1338475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85296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2994E-4C4D-7114-91BD-4DD7E1556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FE6575-640C-A0D8-2054-CBCD0C5E1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0E720-69A7-45E9-A638-0E41D1C98E73}" type="datetime3">
              <a:rPr lang="en-US" smtClean="0"/>
              <a:t>15 June 2026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05411D-F01F-FD72-19FF-76995B24E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24</a:t>
            </a:fld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CB312CA-5240-CEF7-A711-A49D9A4BF1D2}"/>
              </a:ext>
            </a:extLst>
          </p:cNvPr>
          <p:cNvGrpSpPr/>
          <p:nvPr/>
        </p:nvGrpSpPr>
        <p:grpSpPr>
          <a:xfrm>
            <a:off x="228590" y="38672"/>
            <a:ext cx="11801485" cy="858475"/>
            <a:chOff x="406400" y="3699153"/>
            <a:chExt cx="5689600" cy="115128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0E36C6F5-BAB9-97DB-FC6E-5B5D5F337804}"/>
                </a:ext>
              </a:extLst>
            </p:cNvPr>
            <p:cNvSpPr/>
            <p:nvPr/>
          </p:nvSpPr>
          <p:spPr>
            <a:xfrm>
              <a:off x="406400" y="3699153"/>
              <a:ext cx="5689600" cy="1151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ectangle: Rounded Corners 4">
              <a:extLst>
                <a:ext uri="{FF2B5EF4-FFF2-40B4-BE49-F238E27FC236}">
                  <a16:creationId xmlns:a16="http://schemas.microsoft.com/office/drawing/2014/main" id="{6C2A7513-D8AD-E591-F18C-7F16DFE981A1}"/>
                </a:ext>
              </a:extLst>
            </p:cNvPr>
            <p:cNvSpPr txBox="1"/>
            <p:nvPr/>
          </p:nvSpPr>
          <p:spPr>
            <a:xfrm>
              <a:off x="462601" y="3755355"/>
              <a:ext cx="5552397" cy="10950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lvl="0" algn="ctr"/>
              <a:r>
                <a:rPr lang="en-US" sz="3500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MLWERC</a:t>
              </a:r>
            </a:p>
          </p:txBody>
        </p:sp>
      </p:grp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F4A9418-A6E8-396A-DAB6-4666978DA3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902646"/>
              </p:ext>
            </p:extLst>
          </p:nvPr>
        </p:nvGraphicFramePr>
        <p:xfrm>
          <a:off x="221876" y="891067"/>
          <a:ext cx="11820599" cy="58833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5424">
                  <a:extLst>
                    <a:ext uri="{9D8B030D-6E8A-4147-A177-3AD203B41FA5}">
                      <a16:colId xmlns:a16="http://schemas.microsoft.com/office/drawing/2014/main" val="1147510601"/>
                    </a:ext>
                  </a:extLst>
                </a:gridCol>
                <a:gridCol w="5689600">
                  <a:extLst>
                    <a:ext uri="{9D8B030D-6E8A-4147-A177-3AD203B41FA5}">
                      <a16:colId xmlns:a16="http://schemas.microsoft.com/office/drawing/2014/main" val="1826754891"/>
                    </a:ext>
                  </a:extLst>
                </a:gridCol>
                <a:gridCol w="2336800">
                  <a:extLst>
                    <a:ext uri="{9D8B030D-6E8A-4147-A177-3AD203B41FA5}">
                      <a16:colId xmlns:a16="http://schemas.microsoft.com/office/drawing/2014/main" val="2698269628"/>
                    </a:ext>
                  </a:extLst>
                </a:gridCol>
                <a:gridCol w="1488775">
                  <a:extLst>
                    <a:ext uri="{9D8B030D-6E8A-4147-A177-3AD203B41FA5}">
                      <a16:colId xmlns:a16="http://schemas.microsoft.com/office/drawing/2014/main" val="2087523602"/>
                    </a:ext>
                  </a:extLst>
                </a:gridCol>
              </a:tblGrid>
              <a:tr h="6385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PROJECT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OBJECTIVES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 SUMMARY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CURRENT STATUS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636132889"/>
                  </a:ext>
                </a:extLst>
              </a:tr>
              <a:tr h="1917474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Assessing climate smart characteristics of agricultural technologies and innovations in FSRP countries</a:t>
                      </a:r>
                      <a:endParaRPr lang="en-US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18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identify and list the potential technologies and innovations;</a:t>
                      </a:r>
                      <a:r>
                        <a:rPr lang="en-US" sz="18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assess the climate-smart characteristics of the technologies and innovations.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Potential technologies and innovations identified;</a:t>
                      </a:r>
                    </a:p>
                    <a:p>
                      <a:pPr marL="0" marR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Climate-smart characteristics assessed</a:t>
                      </a:r>
                      <a:endParaRPr lang="en-GB" sz="1800" b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Completed.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1338475523"/>
                  </a:ext>
                </a:extLst>
              </a:tr>
              <a:tr h="2511301"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Application of Biochar to Improve Soil Fertility, Water Retention and Enhance Cassava (</a:t>
                      </a:r>
                      <a:r>
                        <a:rPr lang="en-GB" sz="1800" b="1" i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Manihot esculenta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 Productivity on a Degraded Agricultural Land</a:t>
                      </a:r>
                      <a:endParaRPr lang="en-US" sz="1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assess farmers’ awareness and willingness to adopt biochar-based soil management practices, and their perceptions about the technology;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determine the effects of biochar on soil physical, chemical, and biological properties in degraded agricultural soils and improving yield of cassava; 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analyze the economic viability (cost-benefit ratio) of using biochar in cassava farming on degraded lands; 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promote the use of biochar to cassava out growers as soil amendment and increase yield.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r>
                        <a:rPr lang="en-GB" sz="1800" kern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Most of the farmers were: </a:t>
                      </a:r>
                    </a:p>
                    <a:p>
                      <a:r>
                        <a:rPr lang="en-GB" sz="1800" kern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</a:t>
                      </a: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aware of biochar before the survey;</a:t>
                      </a:r>
                      <a:r>
                        <a:rPr lang="en-GB" sz="1800" kern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en-GB" sz="1800" kern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expressed </a:t>
                      </a: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willingness to adopt biochar; </a:t>
                      </a:r>
                    </a:p>
                    <a:p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 produce biochar if trained;</a:t>
                      </a:r>
                      <a:r>
                        <a:rPr lang="en-GB" sz="1800" kern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en-GB" sz="1800" kern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and believe that </a:t>
                      </a:r>
                      <a:r>
                        <a:rPr lang="en-GB" sz="18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biochar application is beneficial for their farms and crops</a:t>
                      </a:r>
                      <a:endParaRPr lang="en-GB" sz="1800" b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Data collection is ongoing;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incomplete support by FSRP limits implementation.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2950050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31428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6CC4B-5779-31C3-F807-474D1E2E5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E8E037-07B9-D434-4955-575142EE7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F04B2-81B6-4222-817F-9329F8690712}" type="datetime3">
              <a:rPr lang="en-US" smtClean="0"/>
              <a:t>15 June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15062-F9E3-DEFC-6638-F45E077D3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25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088AF8-0197-81C7-276E-9CE1F46E96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2501899"/>
            <a:ext cx="4826000" cy="297180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77FE624-C913-4EC1-1150-A3CBD5688AD0}"/>
              </a:ext>
            </a:extLst>
          </p:cNvPr>
          <p:cNvSpPr txBox="1"/>
          <p:nvPr/>
        </p:nvSpPr>
        <p:spPr>
          <a:xfrm>
            <a:off x="152400" y="5461000"/>
            <a:ext cx="83312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Figure F2.</a:t>
            </a:r>
            <a:r>
              <a:rPr lang="en-GB" sz="2000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Photographic display of (a) fabrication of biochar drums, (b) assembling </a:t>
            </a:r>
            <a:r>
              <a:rPr lang="en-GB" sz="20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of rice husk at MLWERC</a:t>
            </a:r>
            <a:r>
              <a:rPr lang="en-GB" sz="2000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(c) production of biochar, (d) packaging and distribution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AB136BB-CCD2-8791-C8A3-09BF80CC466C}"/>
              </a:ext>
            </a:extLst>
          </p:cNvPr>
          <p:cNvGrpSpPr/>
          <p:nvPr/>
        </p:nvGrpSpPr>
        <p:grpSpPr>
          <a:xfrm>
            <a:off x="228590" y="38672"/>
            <a:ext cx="11801485" cy="858475"/>
            <a:chOff x="406400" y="3699153"/>
            <a:chExt cx="5689600" cy="1151280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0033CA8-0428-5B20-E4E1-EF1BD6CD4602}"/>
                </a:ext>
              </a:extLst>
            </p:cNvPr>
            <p:cNvSpPr/>
            <p:nvPr/>
          </p:nvSpPr>
          <p:spPr>
            <a:xfrm>
              <a:off x="406400" y="3699153"/>
              <a:ext cx="5689600" cy="1151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ectangle: Rounded Corners 4">
              <a:extLst>
                <a:ext uri="{FF2B5EF4-FFF2-40B4-BE49-F238E27FC236}">
                  <a16:creationId xmlns:a16="http://schemas.microsoft.com/office/drawing/2014/main" id="{841CA92F-FE06-77AF-3E43-C1F2E6448C06}"/>
                </a:ext>
              </a:extLst>
            </p:cNvPr>
            <p:cNvSpPr txBox="1"/>
            <p:nvPr/>
          </p:nvSpPr>
          <p:spPr>
            <a:xfrm>
              <a:off x="462601" y="3755355"/>
              <a:ext cx="5552397" cy="10950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lvl="0" algn="ctr"/>
              <a:r>
                <a:rPr lang="en-US" sz="3500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MLWERC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DDA413A-9AEE-1AA9-4C01-7561085E895D}"/>
              </a:ext>
            </a:extLst>
          </p:cNvPr>
          <p:cNvSpPr txBox="1"/>
          <p:nvPr/>
        </p:nvSpPr>
        <p:spPr>
          <a:xfrm>
            <a:off x="5168900" y="927099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Table 3: Farmers’ Awareness on Biochar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04109372-230E-1EFC-6B42-DBB1D5C285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031370"/>
              </p:ext>
            </p:extLst>
          </p:nvPr>
        </p:nvGraphicFramePr>
        <p:xfrm>
          <a:off x="5168900" y="1235848"/>
          <a:ext cx="6769101" cy="40614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4115">
                  <a:extLst>
                    <a:ext uri="{9D8B030D-6E8A-4147-A177-3AD203B41FA5}">
                      <a16:colId xmlns:a16="http://schemas.microsoft.com/office/drawing/2014/main" val="2918383219"/>
                    </a:ext>
                  </a:extLst>
                </a:gridCol>
                <a:gridCol w="495065">
                  <a:extLst>
                    <a:ext uri="{9D8B030D-6E8A-4147-A177-3AD203B41FA5}">
                      <a16:colId xmlns:a16="http://schemas.microsoft.com/office/drawing/2014/main" val="2237552128"/>
                    </a:ext>
                  </a:extLst>
                </a:gridCol>
                <a:gridCol w="544640">
                  <a:extLst>
                    <a:ext uri="{9D8B030D-6E8A-4147-A177-3AD203B41FA5}">
                      <a16:colId xmlns:a16="http://schemas.microsoft.com/office/drawing/2014/main" val="1778782263"/>
                    </a:ext>
                  </a:extLst>
                </a:gridCol>
                <a:gridCol w="544640">
                  <a:extLst>
                    <a:ext uri="{9D8B030D-6E8A-4147-A177-3AD203B41FA5}">
                      <a16:colId xmlns:a16="http://schemas.microsoft.com/office/drawing/2014/main" val="2292964012"/>
                    </a:ext>
                  </a:extLst>
                </a:gridCol>
                <a:gridCol w="559100">
                  <a:extLst>
                    <a:ext uri="{9D8B030D-6E8A-4147-A177-3AD203B41FA5}">
                      <a16:colId xmlns:a16="http://schemas.microsoft.com/office/drawing/2014/main" val="1883068502"/>
                    </a:ext>
                  </a:extLst>
                </a:gridCol>
                <a:gridCol w="559100">
                  <a:extLst>
                    <a:ext uri="{9D8B030D-6E8A-4147-A177-3AD203B41FA5}">
                      <a16:colId xmlns:a16="http://schemas.microsoft.com/office/drawing/2014/main" val="3823487650"/>
                    </a:ext>
                  </a:extLst>
                </a:gridCol>
                <a:gridCol w="494377">
                  <a:extLst>
                    <a:ext uri="{9D8B030D-6E8A-4147-A177-3AD203B41FA5}">
                      <a16:colId xmlns:a16="http://schemas.microsoft.com/office/drawing/2014/main" val="234705701"/>
                    </a:ext>
                  </a:extLst>
                </a:gridCol>
                <a:gridCol w="494377">
                  <a:extLst>
                    <a:ext uri="{9D8B030D-6E8A-4147-A177-3AD203B41FA5}">
                      <a16:colId xmlns:a16="http://schemas.microsoft.com/office/drawing/2014/main" val="853946782"/>
                    </a:ext>
                  </a:extLst>
                </a:gridCol>
                <a:gridCol w="493687">
                  <a:extLst>
                    <a:ext uri="{9D8B030D-6E8A-4147-A177-3AD203B41FA5}">
                      <a16:colId xmlns:a16="http://schemas.microsoft.com/office/drawing/2014/main" val="694443043"/>
                    </a:ext>
                  </a:extLst>
                </a:gridCol>
              </a:tblGrid>
              <a:tr h="190500"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Farmers' awareness on biochar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District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9311570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 Loko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Tonkolili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Moyamba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Kenema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1816760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Freq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Freq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Freq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Freq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33541007"/>
                  </a:ext>
                </a:extLst>
              </a:tr>
              <a:tr h="113665">
                <a:tc gridSpan="9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Awareness of biochar before the survey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3727425"/>
                  </a:ext>
                </a:extLst>
              </a:tr>
              <a:tr h="7366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8072478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96.7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98.3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319171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63129058"/>
                  </a:ext>
                </a:extLst>
              </a:tr>
              <a:tr h="190500">
                <a:tc gridSpan="9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Willingness to adopt new soil management practice like biochar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73333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88.3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93.3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96.7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0417008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6561833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Maybe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11.7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6.7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3.3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7938740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25404363"/>
                  </a:ext>
                </a:extLst>
              </a:tr>
              <a:tr h="190500">
                <a:tc gridSpan="9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Willingness to produce biochar if trained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79655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93.3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91.7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98.3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98.3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498406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7269963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Maybe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6.7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8.3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0180937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en-US" sz="1400" kern="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en-US" sz="140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97206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27848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D4C57-51E6-C085-C78D-CF7A793C1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CE31A8-9BDD-3B28-5A70-788121C57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0E720-69A7-45E9-A638-0E41D1C98E73}" type="datetime3">
              <a:rPr lang="en-US" smtClean="0"/>
              <a:t>15 June 2026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7D15E4-C622-869C-4C7D-25E84F52B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26</a:t>
            </a:fld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C2D33B2-A7FD-ADF3-D803-BFC01F295CA9}"/>
              </a:ext>
            </a:extLst>
          </p:cNvPr>
          <p:cNvGrpSpPr/>
          <p:nvPr/>
        </p:nvGrpSpPr>
        <p:grpSpPr>
          <a:xfrm>
            <a:off x="228590" y="38672"/>
            <a:ext cx="11801485" cy="858475"/>
            <a:chOff x="406400" y="3699153"/>
            <a:chExt cx="5689600" cy="115128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5A4A0148-A54D-5741-1A70-07F5D59F5EA4}"/>
                </a:ext>
              </a:extLst>
            </p:cNvPr>
            <p:cNvSpPr/>
            <p:nvPr/>
          </p:nvSpPr>
          <p:spPr>
            <a:xfrm>
              <a:off x="406400" y="3699153"/>
              <a:ext cx="5689600" cy="1151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ectangle: Rounded Corners 4">
              <a:extLst>
                <a:ext uri="{FF2B5EF4-FFF2-40B4-BE49-F238E27FC236}">
                  <a16:creationId xmlns:a16="http://schemas.microsoft.com/office/drawing/2014/main" id="{CA6764BE-BE0F-233A-B0C2-DAFEEB55113B}"/>
                </a:ext>
              </a:extLst>
            </p:cNvPr>
            <p:cNvSpPr txBox="1"/>
            <p:nvPr/>
          </p:nvSpPr>
          <p:spPr>
            <a:xfrm>
              <a:off x="462601" y="3755355"/>
              <a:ext cx="5552397" cy="10950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lvl="0" algn="ctr"/>
              <a:r>
                <a:rPr lang="en-US" sz="3500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OCP AFRICA</a:t>
              </a:r>
            </a:p>
          </p:txBody>
        </p:sp>
      </p:grp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66ABBBE-F2FC-7F2D-3041-BF646ED19D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8238557"/>
              </p:ext>
            </p:extLst>
          </p:nvPr>
        </p:nvGraphicFramePr>
        <p:xfrm>
          <a:off x="221876" y="891066"/>
          <a:ext cx="11820599" cy="43396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4875">
                  <a:extLst>
                    <a:ext uri="{9D8B030D-6E8A-4147-A177-3AD203B41FA5}">
                      <a16:colId xmlns:a16="http://schemas.microsoft.com/office/drawing/2014/main" val="1147510601"/>
                    </a:ext>
                  </a:extLst>
                </a:gridCol>
                <a:gridCol w="2893823">
                  <a:extLst>
                    <a:ext uri="{9D8B030D-6E8A-4147-A177-3AD203B41FA5}">
                      <a16:colId xmlns:a16="http://schemas.microsoft.com/office/drawing/2014/main" val="1826754891"/>
                    </a:ext>
                  </a:extLst>
                </a:gridCol>
                <a:gridCol w="5434641">
                  <a:extLst>
                    <a:ext uri="{9D8B030D-6E8A-4147-A177-3AD203B41FA5}">
                      <a16:colId xmlns:a16="http://schemas.microsoft.com/office/drawing/2014/main" val="2698269628"/>
                    </a:ext>
                  </a:extLst>
                </a:gridCol>
                <a:gridCol w="1587260">
                  <a:extLst>
                    <a:ext uri="{9D8B030D-6E8A-4147-A177-3AD203B41FA5}">
                      <a16:colId xmlns:a16="http://schemas.microsoft.com/office/drawing/2014/main" val="2087523602"/>
                    </a:ext>
                  </a:extLst>
                </a:gridCol>
              </a:tblGrid>
              <a:tr h="4956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PROJECT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OBJECTIVES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 SUMMARY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CURRENT STATUS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636132889"/>
                  </a:ext>
                </a:extLst>
              </a:tr>
              <a:tr h="3668385">
                <a:tc>
                  <a:txBody>
                    <a:bodyPr/>
                    <a:lstStyle/>
                    <a:p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OCP Africa Agronomic Demonstration Trials in Sierra Leone</a:t>
                      </a:r>
                      <a:endParaRPr lang="en-US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improve soil fertility and productivity for increased crop productivity.</a:t>
                      </a:r>
                      <a:endParaRPr lang="en-GB" sz="20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457200" marR="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OCP Africa agronomic demonstration trials were established in 49 locations of Sierra Leone. Of the 49 sites, 17 were IVS rice, 14 maize, 13 cassava and 5 sites were groundnut;</a:t>
                      </a:r>
                    </a:p>
                    <a:p>
                      <a:pPr marL="457200" marR="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potential impact of OCP Africa's initiatives is aimed at creating a resilient, productive, and sustainable agricultural sector in Sierra Leone</a:t>
                      </a:r>
                      <a:endParaRPr lang="en-GB" sz="2000" b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Some data inputting is ongoing.</a:t>
                      </a:r>
                      <a:endParaRPr lang="en-GB" sz="200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1338475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28499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02E96-5134-028C-72BA-9380411F2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AEB4EF-3AD5-8693-311E-AC311C5E8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0E720-69A7-45E9-A638-0E41D1C98E73}" type="datetime3">
              <a:rPr lang="en-US" smtClean="0"/>
              <a:t>15 June 2026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9FB8EB-7FCC-C26A-2697-7053AF5AB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27</a:t>
            </a:fld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2AC3908-8BD2-5BC2-9E8E-71CB1A915619}"/>
              </a:ext>
            </a:extLst>
          </p:cNvPr>
          <p:cNvGrpSpPr/>
          <p:nvPr/>
        </p:nvGrpSpPr>
        <p:grpSpPr>
          <a:xfrm>
            <a:off x="228590" y="38672"/>
            <a:ext cx="11801485" cy="858475"/>
            <a:chOff x="406400" y="3699153"/>
            <a:chExt cx="5689600" cy="1151280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071F223B-73A2-0840-1D40-7961B5E382CE}"/>
                </a:ext>
              </a:extLst>
            </p:cNvPr>
            <p:cNvSpPr/>
            <p:nvPr/>
          </p:nvSpPr>
          <p:spPr>
            <a:xfrm>
              <a:off x="406400" y="3699153"/>
              <a:ext cx="5689600" cy="1151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ectangle: Rounded Corners 4">
              <a:extLst>
                <a:ext uri="{FF2B5EF4-FFF2-40B4-BE49-F238E27FC236}">
                  <a16:creationId xmlns:a16="http://schemas.microsoft.com/office/drawing/2014/main" id="{F87263C5-1435-FC52-9BB3-04B2B6F2E2B9}"/>
                </a:ext>
              </a:extLst>
            </p:cNvPr>
            <p:cNvSpPr txBox="1"/>
            <p:nvPr/>
          </p:nvSpPr>
          <p:spPr>
            <a:xfrm>
              <a:off x="462601" y="3755355"/>
              <a:ext cx="5552397" cy="10950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lvl="0" algn="ctr"/>
              <a:r>
                <a:rPr lang="en-US" sz="3500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Monographs and related assignments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CC817B5-4ACD-5B3D-D3F4-A75E9553595F}"/>
              </a:ext>
            </a:extLst>
          </p:cNvPr>
          <p:cNvSpPr txBox="1"/>
          <p:nvPr/>
        </p:nvSpPr>
        <p:spPr>
          <a:xfrm>
            <a:off x="228590" y="956308"/>
            <a:ext cx="11801484" cy="2805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couple of monographs have been drafted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 yam monograph has been completed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 coffee monograph is about 90% complete.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 remaining monographs on the other value chains are in progress.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Draft Environmental and Social Commitment Plan (ESCP)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 first Annual Report for 2025 will be completed by end of January 2026.</a:t>
            </a:r>
          </a:p>
        </p:txBody>
      </p:sp>
    </p:spTree>
    <p:extLst>
      <p:ext uri="{BB962C8B-B14F-4D97-AF65-F5344CB8AC3E}">
        <p14:creationId xmlns:p14="http://schemas.microsoft.com/office/powerpoint/2010/main" val="23117652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FA7AD-B87B-4DB6-9010-9364021B2972}" type="datetime3">
              <a:rPr lang="en-US" smtClean="0"/>
              <a:t>15 June 2026</a:t>
            </a:fld>
            <a:endParaRPr lang="en-US" dirty="0"/>
          </a:p>
        </p:txBody>
      </p:sp>
      <p:sp>
        <p:nvSpPr>
          <p:cNvPr id="14" name="Rectangle: Rounded Corners 13"/>
          <p:cNvSpPr/>
          <p:nvPr/>
        </p:nvSpPr>
        <p:spPr>
          <a:xfrm>
            <a:off x="1457905" y="226789"/>
            <a:ext cx="8792224" cy="825604"/>
          </a:xfrm>
          <a:prstGeom prst="roundRect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7353344"/>
              <a:satOff val="-10227"/>
              <a:lumOff val="-3921"/>
              <a:alphaOff val="0"/>
            </a:schemeClr>
          </a:fillRef>
          <a:effectRef idx="0">
            <a:schemeClr val="accent5">
              <a:hueOff val="-7353344"/>
              <a:satOff val="-10227"/>
              <a:lumOff val="-3921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ACKNOWLEDGMENTS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 flipH="1">
            <a:off x="11072815" y="6130368"/>
            <a:ext cx="670003" cy="5133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rial Black" panose="020B0A04020102020204" pitchFamily="34" charset="0"/>
                <a:cs typeface="Arial" panose="020B0604020202020204" pitchFamily="34" charset="0"/>
              </a:rPr>
              <a:t>62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0988" y="2048375"/>
            <a:ext cx="1794236" cy="1828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600" y="1103577"/>
            <a:ext cx="3987271" cy="11988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5" r="24040" b="14667"/>
          <a:stretch>
            <a:fillRect/>
          </a:stretch>
        </p:blipFill>
        <p:spPr>
          <a:xfrm>
            <a:off x="152960" y="1072908"/>
            <a:ext cx="1644332" cy="2473072"/>
          </a:xfrm>
          <a:prstGeom prst="rect">
            <a:avLst/>
          </a:prstGeom>
        </p:spPr>
      </p:pic>
      <p:pic>
        <p:nvPicPr>
          <p:cNvPr id="12" name="Graphic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14791" y="1126445"/>
            <a:ext cx="1898579" cy="119884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793" y="2320822"/>
            <a:ext cx="1078981" cy="878049"/>
          </a:xfrm>
          <a:prstGeom prst="rect">
            <a:avLst/>
          </a:prstGeom>
        </p:spPr>
      </p:pic>
      <p:pic>
        <p:nvPicPr>
          <p:cNvPr id="4" name="Picture 3" descr="Logo, company name&#10;&#10;Description automatically generated"/>
          <p:cNvPicPr>
            <a:picLocks noChangeAspect="1"/>
          </p:cNvPicPr>
          <p:nvPr/>
        </p:nvPicPr>
        <p:blipFill rotWithShape="1">
          <a:blip r:embed="rId9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00" b="23227"/>
          <a:stretch>
            <a:fillRect/>
          </a:stretch>
        </p:blipFill>
        <p:spPr>
          <a:xfrm>
            <a:off x="7142260" y="2266555"/>
            <a:ext cx="1227515" cy="1129942"/>
          </a:xfrm>
          <a:prstGeom prst="rect">
            <a:avLst/>
          </a:prstGeom>
          <a:noFill/>
        </p:spPr>
      </p:pic>
      <p:pic>
        <p:nvPicPr>
          <p:cNvPr id="5" name="Content Placeholder 4" descr="Logo, icon&#10;&#10;Description automatically generated"/>
          <p:cNvPicPr>
            <a:picLocks noChangeAspect="1"/>
          </p:cNvPicPr>
          <p:nvPr/>
        </p:nvPicPr>
        <p:blipFill>
          <a:blip r:embed="rId10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6236" y="1024884"/>
            <a:ext cx="1214120" cy="1134071"/>
          </a:xfrm>
          <a:prstGeom prst="rect">
            <a:avLst/>
          </a:prstGeom>
          <a:blipFill dpi="0" rotWithShape="1">
            <a:blip r:embed="rId11">
              <a:alphaModFix amt="50000"/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a:blipFill>
        </p:spPr>
      </p:pic>
      <p:sp>
        <p:nvSpPr>
          <p:cNvPr id="6" name="Text Box 19"/>
          <p:cNvSpPr/>
          <p:nvPr/>
        </p:nvSpPr>
        <p:spPr>
          <a:xfrm>
            <a:off x="3042022" y="2328749"/>
            <a:ext cx="1343425" cy="599304"/>
          </a:xfrm>
          <a:prstGeom prst="rect">
            <a:avLst/>
          </a:prstGeom>
          <a:solidFill>
            <a:srgbClr val="FFFFFF"/>
          </a:solidFill>
          <a:ln w="6350" cap="flat" cmpd="sng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anchor="t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en-GB" sz="2000" b="1" spc="50" dirty="0">
                <a:ln w="6350" cap="flat" cmpd="sng" algn="ctr">
                  <a:solidFill>
                    <a:srgbClr val="63A536"/>
                  </a:solidFill>
                  <a:prstDash val="solid"/>
                  <a:round/>
                </a:ln>
                <a:solidFill>
                  <a:srgbClr val="FDFEFD"/>
                </a:solidFill>
                <a:effectLst>
                  <a:glow rad="50800">
                    <a:srgbClr val="68D51E">
                      <a:alpha val="30000"/>
                    </a:srgbClr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en-GB" sz="2000" b="1" dirty="0">
                <a:ln w="12256" cap="flat" cmpd="dbl" algn="ctr">
                  <a:solidFill>
                    <a:srgbClr val="FF6A00"/>
                  </a:solidFill>
                  <a:prstDash val="solid"/>
                  <a:miter lim="0"/>
                </a:ln>
                <a:gradFill>
                  <a:gsLst>
                    <a:gs pos="0">
                      <a:srgbClr val="FFF4F1"/>
                    </a:gs>
                    <a:gs pos="10000">
                      <a:srgbClr val="FFF4F1"/>
                    </a:gs>
                    <a:gs pos="60001">
                      <a:srgbClr val="FFDDD1"/>
                    </a:gs>
                    <a:gs pos="100000">
                      <a:srgbClr val="FFA177"/>
                    </a:gs>
                  </a:gsLst>
                  <a:lin ang="5400000" scaled="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en-GB" sz="2000" b="1" dirty="0">
                <a:ln w="5271" cap="flat" cmpd="sng" algn="ctr">
                  <a:solidFill>
                    <a:srgbClr val="4F92CE"/>
                  </a:solidFill>
                  <a:prstDash val="solid"/>
                  <a:round/>
                </a:ln>
                <a:gradFill>
                  <a:gsLst>
                    <a:gs pos="0">
                      <a:srgbClr val="BADBFF"/>
                    </a:gs>
                    <a:gs pos="9000">
                      <a:srgbClr val="95CCFF"/>
                    </a:gs>
                    <a:gs pos="50000">
                      <a:srgbClr val="004EA2"/>
                    </a:gs>
                    <a:gs pos="79000">
                      <a:srgbClr val="95CCFF"/>
                    </a:gs>
                    <a:gs pos="100000">
                      <a:srgbClr val="BADBFF"/>
                    </a:gs>
                  </a:gsLst>
                  <a:lin ang="5400000" scaled="0"/>
                </a:gra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-S</a:t>
            </a:r>
            <a:r>
              <a:rPr lang="en-GB" sz="2000" b="1" dirty="0">
                <a:gradFill>
                  <a:gsLst>
                    <a:gs pos="0">
                      <a:srgbClr val="316B09"/>
                    </a:gs>
                    <a:gs pos="78000">
                      <a:srgbClr val="76D941"/>
                    </a:gs>
                    <a:gs pos="100000">
                      <a:srgbClr val="F0FAEE"/>
                    </a:gs>
                  </a:gsLst>
                  <a:lin ang="5400000" scaled="0"/>
                </a:gradFill>
                <a:effectLst>
                  <a:outerShdw blurRad="69850" dist="38100" dir="5400000" sx="0" sy="0">
                    <a:srgbClr val="000000">
                      <a:alpha val="64999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13" cstate="print"/>
          <a:srcRect/>
          <a:stretch>
            <a:fillRect/>
          </a:stretch>
        </p:blipFill>
        <p:spPr>
          <a:xfrm>
            <a:off x="5991048" y="2395156"/>
            <a:ext cx="1123315" cy="825604"/>
          </a:xfrm>
          <a:prstGeom prst="rect">
            <a:avLst/>
          </a:prstGeom>
          <a:ln>
            <a:noFill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624202" y="1817418"/>
            <a:ext cx="1302583" cy="1183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Ãhnliches Foto"/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3106804"/>
            <a:ext cx="1405671" cy="1342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http://www.interias.org.gh/sites/default/files/project%20image/IDRC.PNG"/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8716" y="4301442"/>
            <a:ext cx="1325086" cy="18701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 descr="D:\GBWhatsApp Images\23288137757_status_ad4f0f214c3f4cb180620a819e0756f2.jpg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85472" y="3490155"/>
            <a:ext cx="1239366" cy="1392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National Association of Farmers of Sierra Leone (NAFSL) - FO-MAPP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735" y="3551672"/>
            <a:ext cx="1733550" cy="158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719" y="3623148"/>
            <a:ext cx="1752600" cy="158131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847" y="3424729"/>
            <a:ext cx="1633286" cy="158131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586" y="2387488"/>
            <a:ext cx="1479071" cy="100900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58" y="5027196"/>
            <a:ext cx="1319411" cy="104855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867" y="5162704"/>
            <a:ext cx="1093543" cy="92240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535" y="1085912"/>
            <a:ext cx="1405671" cy="132199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764" y="2740807"/>
            <a:ext cx="1388737" cy="90783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659" y="4672599"/>
            <a:ext cx="1053837" cy="122128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646" y="4763942"/>
            <a:ext cx="1229670" cy="1221284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275" y="5023092"/>
            <a:ext cx="1027888" cy="105265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164" y="5100147"/>
            <a:ext cx="788672" cy="897879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159" y="5135387"/>
            <a:ext cx="858812" cy="93521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461" y="5165607"/>
            <a:ext cx="669610" cy="93521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4" t="30490" r="6962" b="27804"/>
          <a:stretch>
            <a:fillRect/>
          </a:stretch>
        </p:blipFill>
        <p:spPr>
          <a:xfrm>
            <a:off x="7987159" y="3432099"/>
            <a:ext cx="1463910" cy="1191261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312" y="5162758"/>
            <a:ext cx="647566" cy="907839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862" y="3416083"/>
            <a:ext cx="1425731" cy="1437821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479" y="2926043"/>
            <a:ext cx="1334203" cy="66449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375" y="3400441"/>
            <a:ext cx="1011299" cy="125554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499" y="1077988"/>
            <a:ext cx="1343425" cy="13095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839" y="4932447"/>
            <a:ext cx="1512390" cy="113132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D1EADE71-6FD6-EE24-7C9F-8218DE2BC6E4}"/>
              </a:ext>
            </a:extLst>
          </p:cNvPr>
          <p:cNvGrpSpPr/>
          <p:nvPr/>
        </p:nvGrpSpPr>
        <p:grpSpPr>
          <a:xfrm>
            <a:off x="1354062" y="6076569"/>
            <a:ext cx="9661599" cy="524303"/>
            <a:chOff x="406400" y="2289753"/>
            <a:chExt cx="5689600" cy="619920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D156FF1-EA60-F6A8-0E9D-C12248E2A09C}"/>
                </a:ext>
              </a:extLst>
            </p:cNvPr>
            <p:cNvSpPr/>
            <p:nvPr/>
          </p:nvSpPr>
          <p:spPr>
            <a:xfrm>
              <a:off x="406400" y="2289753"/>
              <a:ext cx="5689600" cy="61992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3676672"/>
                <a:satOff val="-5114"/>
                <a:lumOff val="-1961"/>
                <a:alphaOff val="0"/>
              </a:schemeClr>
            </a:fillRef>
            <a:effectRef idx="0">
              <a:schemeClr val="accent5">
                <a:hueOff val="-3676672"/>
                <a:satOff val="-5114"/>
                <a:lumOff val="-196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Rectangle: Rounded Corners 4">
              <a:extLst>
                <a:ext uri="{FF2B5EF4-FFF2-40B4-BE49-F238E27FC236}">
                  <a16:creationId xmlns:a16="http://schemas.microsoft.com/office/drawing/2014/main" id="{26C9A137-9828-1D9D-308D-A2EFF487EF91}"/>
                </a:ext>
              </a:extLst>
            </p:cNvPr>
            <p:cNvSpPr txBox="1"/>
            <p:nvPr/>
          </p:nvSpPr>
          <p:spPr>
            <a:xfrm>
              <a:off x="436662" y="2320015"/>
              <a:ext cx="5629076" cy="55939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100" b="1" kern="12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HELD AT RARC CONFERENCE ROOM, 17</a:t>
              </a:r>
              <a:r>
                <a:rPr lang="en-US" sz="2100" b="1" baseline="300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th</a:t>
              </a:r>
              <a:r>
                <a:rPr lang="en-US" sz="2100" b="1" kern="1200" baseline="300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b="1" kern="1200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DECEMBER, 2025.</a:t>
              </a:r>
              <a:endParaRPr lang="en-US" sz="2100" kern="1200" dirty="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2416" y="705746"/>
            <a:ext cx="11616152" cy="5340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5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SLARI’s research agenda is increasingly focused on resilience and sustainability, particularly in the context of climate change and shifting food systems</a:t>
            </a:r>
            <a:r>
              <a:rPr lang="en-U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35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SLARI’s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methodology involves a multi-stakeholder approach</a:t>
            </a:r>
            <a:r>
              <a:rPr lang="en-U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35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technologies developed are not only scientifically sound but also economically viable for local production systems.</a:t>
            </a:r>
            <a:endParaRPr lang="en-US" sz="20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35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Vision.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A resilient, innovation‑driven agricultural research system that measurably improves agricultural productivity, incomes, and nutrition while preserving the natural resource base and taking advantage of technological advancements</a:t>
            </a:r>
            <a:r>
              <a:rPr lang="en-U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35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Mission.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To generate, adapt, validate and broker demand‑led, climate‑smart agricultural knowledge and technologies; commercialize responsibly under clear public‑interest guardrails; provide timely evidence for agricultural policy; and build national research capacity in line with Sierra Leone’s development priorities</a:t>
            </a:r>
            <a:r>
              <a:rPr lang="en-US" sz="2000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D77A24-BB22-4A3D-881A-3A8F70B61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6BE7B-D24D-4591-B997-370F0518F83A}" type="datetime3">
              <a:rPr lang="en-US" smtClean="0"/>
              <a:t>15 June 2026</a:t>
            </a:fld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DD065D3-38D1-4917-975C-2DA4AE924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3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E44FA71-93B4-441D-8360-795158FEE29B}"/>
              </a:ext>
            </a:extLst>
          </p:cNvPr>
          <p:cNvGrpSpPr/>
          <p:nvPr/>
        </p:nvGrpSpPr>
        <p:grpSpPr>
          <a:xfrm>
            <a:off x="228590" y="-4169"/>
            <a:ext cx="11801485" cy="689969"/>
            <a:chOff x="406400" y="3699153"/>
            <a:chExt cx="5689600" cy="1151280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FE9FA38-BE19-4D54-BEEC-11D3F3E80BC9}"/>
                </a:ext>
              </a:extLst>
            </p:cNvPr>
            <p:cNvSpPr/>
            <p:nvPr/>
          </p:nvSpPr>
          <p:spPr>
            <a:xfrm>
              <a:off x="406400" y="3699153"/>
              <a:ext cx="5689600" cy="1151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ctangle: Rounded Corners 4">
              <a:extLst>
                <a:ext uri="{FF2B5EF4-FFF2-40B4-BE49-F238E27FC236}">
                  <a16:creationId xmlns:a16="http://schemas.microsoft.com/office/drawing/2014/main" id="{6C4470C7-1AC2-4AEC-A271-87E731EFC1FF}"/>
                </a:ext>
              </a:extLst>
            </p:cNvPr>
            <p:cNvSpPr txBox="1"/>
            <p:nvPr/>
          </p:nvSpPr>
          <p:spPr>
            <a:xfrm>
              <a:off x="462601" y="3755354"/>
              <a:ext cx="5552397" cy="10388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lvl="0" algn="ctr"/>
              <a:r>
                <a:rPr lang="en-US" sz="3500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Introduction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4008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9092631" y="5999924"/>
            <a:ext cx="30499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Kanu </a:t>
            </a:r>
            <a:r>
              <a:rPr lang="en-US" sz="2000" b="1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et al</a:t>
            </a:r>
            <a:r>
              <a:rPr lang="en-US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., 2025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D77A24-BB22-4A3D-881A-3A8F70B61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B771-0C94-4C27-BA3A-FE6EF534B808}" type="datetime3">
              <a:rPr lang="en-US" smtClean="0"/>
              <a:t>15 June 2026</a:t>
            </a:fld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DD065D3-38D1-4917-975C-2DA4AE924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4</a:t>
            </a:fld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63F4A1F-0915-4B44-800B-B792C55A3FE8}"/>
              </a:ext>
            </a:extLst>
          </p:cNvPr>
          <p:cNvGrpSpPr/>
          <p:nvPr/>
        </p:nvGrpSpPr>
        <p:grpSpPr>
          <a:xfrm>
            <a:off x="228590" y="-18458"/>
            <a:ext cx="11801485" cy="689969"/>
            <a:chOff x="406400" y="3699153"/>
            <a:chExt cx="5689600" cy="1151280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503DE472-C6D5-486E-91F4-2883948204D2}"/>
                </a:ext>
              </a:extLst>
            </p:cNvPr>
            <p:cNvSpPr/>
            <p:nvPr/>
          </p:nvSpPr>
          <p:spPr>
            <a:xfrm>
              <a:off x="406400" y="3699153"/>
              <a:ext cx="5689600" cy="1151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tangle: Rounded Corners 4">
              <a:extLst>
                <a:ext uri="{FF2B5EF4-FFF2-40B4-BE49-F238E27FC236}">
                  <a16:creationId xmlns:a16="http://schemas.microsoft.com/office/drawing/2014/main" id="{AC923FC1-465D-4832-B9CA-9753EBC567FA}"/>
                </a:ext>
              </a:extLst>
            </p:cNvPr>
            <p:cNvSpPr txBox="1"/>
            <p:nvPr/>
          </p:nvSpPr>
          <p:spPr>
            <a:xfrm>
              <a:off x="462601" y="3755354"/>
              <a:ext cx="5552397" cy="10388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lvl="0" algn="ctr"/>
              <a:r>
                <a:rPr lang="en-US" sz="3500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RARC</a:t>
              </a:r>
              <a:endPara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6539937-2FB0-F1BF-F4DB-EDBD16CB35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282047"/>
              </p:ext>
            </p:extLst>
          </p:nvPr>
        </p:nvGraphicFramePr>
        <p:xfrm>
          <a:off x="209176" y="589618"/>
          <a:ext cx="8870755" cy="62200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7694">
                  <a:extLst>
                    <a:ext uri="{9D8B030D-6E8A-4147-A177-3AD203B41FA5}">
                      <a16:colId xmlns:a16="http://schemas.microsoft.com/office/drawing/2014/main" val="1147510601"/>
                    </a:ext>
                  </a:extLst>
                </a:gridCol>
                <a:gridCol w="2587924">
                  <a:extLst>
                    <a:ext uri="{9D8B030D-6E8A-4147-A177-3AD203B41FA5}">
                      <a16:colId xmlns:a16="http://schemas.microsoft.com/office/drawing/2014/main" val="1826754891"/>
                    </a:ext>
                  </a:extLst>
                </a:gridCol>
                <a:gridCol w="2493927">
                  <a:extLst>
                    <a:ext uri="{9D8B030D-6E8A-4147-A177-3AD203B41FA5}">
                      <a16:colId xmlns:a16="http://schemas.microsoft.com/office/drawing/2014/main" val="2698269628"/>
                    </a:ext>
                  </a:extLst>
                </a:gridCol>
                <a:gridCol w="2061210">
                  <a:extLst>
                    <a:ext uri="{9D8B030D-6E8A-4147-A177-3AD203B41FA5}">
                      <a16:colId xmlns:a16="http://schemas.microsoft.com/office/drawing/2014/main" val="2087523602"/>
                    </a:ext>
                  </a:extLst>
                </a:gridCol>
              </a:tblGrid>
              <a:tr h="6536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PROJECT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OBJECTIVES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 SUMMARY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CURRENT STATUS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636132889"/>
                  </a:ext>
                </a:extLst>
              </a:tr>
              <a:tr h="24099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Regional Rice Value Chain Support Project (RRVCP) Dr. Nabieu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produce 3 t of breeder seed and 10 t of foundation seed of improved rice varieties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High quality foundation seed to boost food security and agricultural development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Harvested and processed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1338475523"/>
                  </a:ext>
                </a:extLst>
              </a:tr>
              <a:tr h="304290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FSRP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expand the genetic base of mangrove rice for breeding programs.</a:t>
                      </a:r>
                    </a:p>
                    <a:p>
                      <a:pPr marL="0" marR="0" lvl="0" indent="0">
                        <a:lnSpc>
                          <a:spcPct val="115000"/>
                        </a:lnSpc>
                        <a:buFont typeface="+mj-lt"/>
                        <a:buNone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develop and release resilient rice varieties suitable to salinity, pests and diseases stresses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Genetic enhancement of mangrove rice germplasm.</a:t>
                      </a: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aspects of the study are yet to be completed due to incomplete support by FSRP.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343474133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81E608E-D474-EBD1-A74E-F32DD696CA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913" y="704190"/>
            <a:ext cx="3049430" cy="1622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096E79-CE1E-B7E1-E185-07EE2C7366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849" y="2349861"/>
            <a:ext cx="3022493" cy="1776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BC955D-BD9C-C1FE-E95F-BEE8EC1D36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425" y="4149240"/>
            <a:ext cx="3049918" cy="18282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8344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42BB7-1CAF-BA40-C7F3-CD9EF8D8A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19E886-334D-5138-0F99-FD45520C0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B771-0C94-4C27-BA3A-FE6EF534B808}" type="datetime3">
              <a:rPr lang="en-US" smtClean="0"/>
              <a:t>15 June 2026</a:t>
            </a:fld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15A3F74-2857-F2E2-EBE2-E31FE0014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5</a:t>
            </a:fld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9EE490B-1459-8055-42FB-E2A663EE8A15}"/>
              </a:ext>
            </a:extLst>
          </p:cNvPr>
          <p:cNvGrpSpPr/>
          <p:nvPr/>
        </p:nvGrpSpPr>
        <p:grpSpPr>
          <a:xfrm>
            <a:off x="228590" y="-18458"/>
            <a:ext cx="11801485" cy="689969"/>
            <a:chOff x="406400" y="3699153"/>
            <a:chExt cx="5689600" cy="1151280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F17A1CE8-C1E4-9C2E-4EF6-F482A61632C8}"/>
                </a:ext>
              </a:extLst>
            </p:cNvPr>
            <p:cNvSpPr/>
            <p:nvPr/>
          </p:nvSpPr>
          <p:spPr>
            <a:xfrm>
              <a:off x="406400" y="3699153"/>
              <a:ext cx="5689600" cy="1151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tangle: Rounded Corners 4">
              <a:extLst>
                <a:ext uri="{FF2B5EF4-FFF2-40B4-BE49-F238E27FC236}">
                  <a16:creationId xmlns:a16="http://schemas.microsoft.com/office/drawing/2014/main" id="{6C945976-3283-7026-8487-026C901B2FF3}"/>
                </a:ext>
              </a:extLst>
            </p:cNvPr>
            <p:cNvSpPr txBox="1"/>
            <p:nvPr/>
          </p:nvSpPr>
          <p:spPr>
            <a:xfrm>
              <a:off x="462601" y="3755354"/>
              <a:ext cx="5552397" cy="10388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lvl="0" algn="ctr"/>
              <a:r>
                <a:rPr lang="en-US" sz="3500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RARC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cont’d</a:t>
              </a:r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3A3A3C3-8A23-8EAF-4712-2BAAC32E3E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8070048"/>
              </p:ext>
            </p:extLst>
          </p:nvPr>
        </p:nvGraphicFramePr>
        <p:xfrm>
          <a:off x="221876" y="563259"/>
          <a:ext cx="11820599" cy="53169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11715">
                  <a:extLst>
                    <a:ext uri="{9D8B030D-6E8A-4147-A177-3AD203B41FA5}">
                      <a16:colId xmlns:a16="http://schemas.microsoft.com/office/drawing/2014/main" val="1147510601"/>
                    </a:ext>
                  </a:extLst>
                </a:gridCol>
                <a:gridCol w="3576764">
                  <a:extLst>
                    <a:ext uri="{9D8B030D-6E8A-4147-A177-3AD203B41FA5}">
                      <a16:colId xmlns:a16="http://schemas.microsoft.com/office/drawing/2014/main" val="1826754891"/>
                    </a:ext>
                  </a:extLst>
                </a:gridCol>
                <a:gridCol w="4019909">
                  <a:extLst>
                    <a:ext uri="{9D8B030D-6E8A-4147-A177-3AD203B41FA5}">
                      <a16:colId xmlns:a16="http://schemas.microsoft.com/office/drawing/2014/main" val="2698269628"/>
                    </a:ext>
                  </a:extLst>
                </a:gridCol>
                <a:gridCol w="2812211">
                  <a:extLst>
                    <a:ext uri="{9D8B030D-6E8A-4147-A177-3AD203B41FA5}">
                      <a16:colId xmlns:a16="http://schemas.microsoft.com/office/drawing/2014/main" val="2087523602"/>
                    </a:ext>
                  </a:extLst>
                </a:gridCol>
              </a:tblGrid>
              <a:tr h="64530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PROJECT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OBJECTIVES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 SUMMARY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CURRENT STATUS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636132889"/>
                  </a:ext>
                </a:extLst>
              </a:tr>
              <a:tr h="23228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KAFACI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improve rice productivity and good grain quality</a:t>
                      </a: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; 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release commercial varieties to increase rice production</a:t>
                      </a: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On-station multi-environment evaluation and identification of high-yielding, stable, widely adapted, and climate resilient rice genotypes;</a:t>
                      </a:r>
                    </a:p>
                    <a:p>
                      <a:pPr marL="0" marR="0" indent="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 cross combinations made. 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Post-harvest data collection ongoing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1338475523"/>
                  </a:ext>
                </a:extLst>
              </a:tr>
              <a:tr h="23228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AGRA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contribute to improved food, nutrition, and income security for smallholder farmers by release and commercialization of climate-resilient </a:t>
                      </a:r>
                    </a:p>
                    <a:p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and high yielding rice and  hybrid maize varieties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 indent="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Released 4 rice varieties;</a:t>
                      </a:r>
                    </a:p>
                    <a:p>
                      <a:pPr marL="0" marR="0" indent="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Registered 4 hybrid maize varieties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Foundation seed Production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27779774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8224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6B233-7F47-BA0F-A3C8-FFE65152D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339B47-818B-B714-18F5-B4DD09340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B771-0C94-4C27-BA3A-FE6EF534B808}" type="datetime3">
              <a:rPr lang="en-US" smtClean="0"/>
              <a:t>15 June 2026</a:t>
            </a:fld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A782681-2335-656F-F91D-0494ED2ED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6</a:t>
            </a:fld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3FA5229-B07F-CDAC-F85B-9105139DFD75}"/>
              </a:ext>
            </a:extLst>
          </p:cNvPr>
          <p:cNvGrpSpPr/>
          <p:nvPr/>
        </p:nvGrpSpPr>
        <p:grpSpPr>
          <a:xfrm>
            <a:off x="228590" y="-18458"/>
            <a:ext cx="11801485" cy="689969"/>
            <a:chOff x="406400" y="3699153"/>
            <a:chExt cx="5689600" cy="1151280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061ED2E4-6189-154D-2729-29C91A4805A9}"/>
                </a:ext>
              </a:extLst>
            </p:cNvPr>
            <p:cNvSpPr/>
            <p:nvPr/>
          </p:nvSpPr>
          <p:spPr>
            <a:xfrm>
              <a:off x="406400" y="3699153"/>
              <a:ext cx="5689600" cy="1151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tangle: Rounded Corners 4">
              <a:extLst>
                <a:ext uri="{FF2B5EF4-FFF2-40B4-BE49-F238E27FC236}">
                  <a16:creationId xmlns:a16="http://schemas.microsoft.com/office/drawing/2014/main" id="{B81B2D3C-A695-43A3-A86C-B5759BFA3B4E}"/>
                </a:ext>
              </a:extLst>
            </p:cNvPr>
            <p:cNvSpPr txBox="1"/>
            <p:nvPr/>
          </p:nvSpPr>
          <p:spPr>
            <a:xfrm>
              <a:off x="462601" y="3755354"/>
              <a:ext cx="5552397" cy="10388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lvl="0" algn="ctr"/>
              <a:r>
                <a:rPr lang="en-US" sz="3500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RARC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cont’d</a:t>
              </a:r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EA65AE1-C916-4802-0B46-E75872BDF1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887879"/>
              </p:ext>
            </p:extLst>
          </p:nvPr>
        </p:nvGraphicFramePr>
        <p:xfrm>
          <a:off x="221876" y="563259"/>
          <a:ext cx="11820599" cy="49493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3188">
                  <a:extLst>
                    <a:ext uri="{9D8B030D-6E8A-4147-A177-3AD203B41FA5}">
                      <a16:colId xmlns:a16="http://schemas.microsoft.com/office/drawing/2014/main" val="1147510601"/>
                    </a:ext>
                  </a:extLst>
                </a:gridCol>
                <a:gridCol w="4663536">
                  <a:extLst>
                    <a:ext uri="{9D8B030D-6E8A-4147-A177-3AD203B41FA5}">
                      <a16:colId xmlns:a16="http://schemas.microsoft.com/office/drawing/2014/main" val="1826754891"/>
                    </a:ext>
                  </a:extLst>
                </a:gridCol>
                <a:gridCol w="4102100">
                  <a:extLst>
                    <a:ext uri="{9D8B030D-6E8A-4147-A177-3AD203B41FA5}">
                      <a16:colId xmlns:a16="http://schemas.microsoft.com/office/drawing/2014/main" val="2698269628"/>
                    </a:ext>
                  </a:extLst>
                </a:gridCol>
                <a:gridCol w="1361775">
                  <a:extLst>
                    <a:ext uri="{9D8B030D-6E8A-4147-A177-3AD203B41FA5}">
                      <a16:colId xmlns:a16="http://schemas.microsoft.com/office/drawing/2014/main" val="2087523602"/>
                    </a:ext>
                  </a:extLst>
                </a:gridCol>
              </a:tblGrid>
              <a:tr h="46566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PROJECT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OBJECTIVES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 SUMMARY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CURRENT STATUS</a:t>
                      </a:r>
                      <a:endParaRPr lang="en-US" sz="20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636132889"/>
                  </a:ext>
                </a:extLst>
              </a:tr>
              <a:tr h="281384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Mr. Coolson (</a:t>
                      </a:r>
                      <a:r>
                        <a:rPr lang="en-US" sz="2000" b="1" kern="1200" dirty="0" err="1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AfricaRice</a:t>
                      </a:r>
                      <a:r>
                        <a:rPr lang="en-US" sz="20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 Evaluate and identify rice breeding lines in the various </a:t>
                      </a:r>
                      <a:r>
                        <a:rPr lang="en-US" sz="2000" kern="100" dirty="0" err="1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agro</a:t>
                      </a: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 ecologies in Sierra Leone that are high yielding, tolerance to major abiotic stresses and resistant to biotic stresses,</a:t>
                      </a:r>
                      <a:r>
                        <a:rPr lang="en-US" sz="2000" b="1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with good phenotypic and market acceptability and high nutritional value. to accelerate the release of new varieties that  promote income generation and good health; </a:t>
                      </a:r>
                    </a:p>
                    <a:p>
                      <a:pPr marL="342900" marR="0" lvl="0" indent="-342900">
                        <a:buFont typeface="+mj-lt"/>
                        <a:buAutoNum type="arabicParenBoth"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Develop climate-resilient rice varieties, for tolerance to Flooding, Iron toxicity and salinity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(1) Multi Environmental Trial (Rainfed upland) Evaluation of 60 upland genotype – in one location </a:t>
                      </a:r>
                      <a:r>
                        <a:rPr lang="en-US" sz="2000" kern="100" dirty="0" err="1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Rokupr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buFont typeface="+mj-lt"/>
                        <a:buAutoNum type="arabicParenBoth"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On-farm trials involving 50 farmers in the upland and lowland ecologies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arabicParenBoth"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Evaluate rice genotype for tolerance to salinity, flooding and iron toxicity for climatic variability adaption in Sierra Leone.</a:t>
                      </a:r>
                      <a:endParaRPr lang="en-US" sz="20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Trials are ongoing</a:t>
                      </a: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1338475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351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E05A8-4066-3441-B45B-2AAE1DBAC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13D33C-7D96-3374-3BD3-8E5C396BE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B771-0C94-4C27-BA3A-FE6EF534B808}" type="datetime3">
              <a:rPr lang="en-US" smtClean="0"/>
              <a:t>15 June 2026</a:t>
            </a:fld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FD570C4-DE6D-1410-75D3-DF7B79873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7</a:t>
            </a:fld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4655B27-8A51-520A-B831-748741966D71}"/>
              </a:ext>
            </a:extLst>
          </p:cNvPr>
          <p:cNvGrpSpPr/>
          <p:nvPr/>
        </p:nvGrpSpPr>
        <p:grpSpPr>
          <a:xfrm>
            <a:off x="228590" y="-18458"/>
            <a:ext cx="11801485" cy="689969"/>
            <a:chOff x="406400" y="3699153"/>
            <a:chExt cx="5689600" cy="1151280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F769F71D-9B29-5E45-AB5E-A0F90F84C96E}"/>
                </a:ext>
              </a:extLst>
            </p:cNvPr>
            <p:cNvSpPr/>
            <p:nvPr/>
          </p:nvSpPr>
          <p:spPr>
            <a:xfrm>
              <a:off x="406400" y="3699153"/>
              <a:ext cx="5689600" cy="1151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tangle: Rounded Corners 4">
              <a:extLst>
                <a:ext uri="{FF2B5EF4-FFF2-40B4-BE49-F238E27FC236}">
                  <a16:creationId xmlns:a16="http://schemas.microsoft.com/office/drawing/2014/main" id="{68C316F7-1726-E793-9E36-EC2E23368368}"/>
                </a:ext>
              </a:extLst>
            </p:cNvPr>
            <p:cNvSpPr txBox="1"/>
            <p:nvPr/>
          </p:nvSpPr>
          <p:spPr>
            <a:xfrm>
              <a:off x="462601" y="3755354"/>
              <a:ext cx="5552397" cy="10388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lvl="0" algn="ctr"/>
              <a:r>
                <a:rPr lang="en-US" sz="3500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RARC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cont’d</a:t>
              </a:r>
            </a:p>
          </p:txBody>
        </p: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2157E94-3815-C7A8-F055-290794CB18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621267"/>
              </p:ext>
            </p:extLst>
          </p:nvPr>
        </p:nvGraphicFramePr>
        <p:xfrm>
          <a:off x="204623" y="597377"/>
          <a:ext cx="11825452" cy="61057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35477">
                  <a:extLst>
                    <a:ext uri="{9D8B030D-6E8A-4147-A177-3AD203B41FA5}">
                      <a16:colId xmlns:a16="http://schemas.microsoft.com/office/drawing/2014/main" val="114751060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826754891"/>
                    </a:ext>
                  </a:extLst>
                </a:gridCol>
                <a:gridCol w="3275402">
                  <a:extLst>
                    <a:ext uri="{9D8B030D-6E8A-4147-A177-3AD203B41FA5}">
                      <a16:colId xmlns:a16="http://schemas.microsoft.com/office/drawing/2014/main" val="2698269628"/>
                    </a:ext>
                  </a:extLst>
                </a:gridCol>
                <a:gridCol w="1350573">
                  <a:extLst>
                    <a:ext uri="{9D8B030D-6E8A-4147-A177-3AD203B41FA5}">
                      <a16:colId xmlns:a16="http://schemas.microsoft.com/office/drawing/2014/main" val="2087523602"/>
                    </a:ext>
                  </a:extLst>
                </a:gridCol>
              </a:tblGrid>
              <a:tr h="5756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PROJECT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OBJECTIVES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 SUMMARY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CURRENT STATUS</a:t>
                      </a:r>
                      <a:endParaRPr lang="en-US" sz="1800" kern="10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992" marR="45992" marT="0" marB="0"/>
                </a:tc>
                <a:extLst>
                  <a:ext uri="{0D108BD9-81ED-4DB2-BD59-A6C34878D82A}">
                    <a16:rowId xmlns:a16="http://schemas.microsoft.com/office/drawing/2014/main" val="636132889"/>
                  </a:ext>
                </a:extLst>
              </a:tr>
              <a:tr h="358132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Development of Pest Monitoring and Eco-Friend Control Technologies in Africa (Sierra Leone) 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800" b="1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Monitoring the  Occurrence of Maize FAW,</a:t>
                      </a:r>
                      <a:r>
                        <a:rPr lang="en-US" sz="1800" b="1" i="1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i="1" kern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Spodopters</a:t>
                      </a:r>
                      <a:r>
                        <a:rPr lang="en-US" sz="1800" b="1" i="1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i="1" kern="1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frugiperda</a:t>
                      </a:r>
                      <a:r>
                        <a:rPr lang="en-US" sz="1800" b="1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and Development of Eco-Friendly Control Technologies in Sierra Leone) </a:t>
                      </a:r>
                      <a:r>
                        <a:rPr lang="en-US" sz="1800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Mr. Swaray (KAFACI)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Dr. Abdulai (</a:t>
                      </a:r>
                      <a:r>
                        <a:rPr lang="en-US" sz="1800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KAFACI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800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 enhance biological information on the target pest by monitoring occurrence, density and damage for sustainable agriculture in Africa.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800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 develop pest management and prediction systems for sustainable control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 maize, FAW attacks all crop stages from seedling emergence to ear development. Investigating the occurrence, damage and density of the pest and developing an eco-friendly control technologies for sustainable control is a prerequisite of this work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Completed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en-US" sz="1800" b="1" kern="1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Report has been submitted</a:t>
                      </a:r>
                      <a:r>
                        <a:rPr lang="en-US" sz="1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8475523"/>
                  </a:ext>
                </a:extLst>
              </a:tr>
              <a:tr h="18632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Improving agricultural resilience to salinity through development and promotion of pro-poor technologies (RESADE) project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objective of this study was to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increase the production and productivity of marginal saline areas thereby mitigating the problems using climate-smart and salinity-resilient agricultural models and approaches.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Generally, application of biochar @ 2 t ha</a:t>
                      </a:r>
                      <a:r>
                        <a:rPr lang="en-US" sz="1800" kern="1200" baseline="300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in combination with blended mineral fertilizer NPK produced the highest yields in both sorghum and rice</a:t>
                      </a:r>
                      <a:endParaRPr lang="en-US" sz="1800" kern="100" dirty="0"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Completed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b="1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Report has been submitted</a:t>
                      </a:r>
                      <a:r>
                        <a:rPr lang="en-US" sz="1800" kern="100" dirty="0"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595758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9321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AF334-EDAF-8757-B388-AD3852C9A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AB5F1C-F091-2C35-D739-DCD47AE39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B771-0C94-4C27-BA3A-FE6EF534B808}" type="datetime3">
              <a:rPr lang="en-US" smtClean="0"/>
              <a:t>15 June 2026</a:t>
            </a:fld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6A71F61-CEEB-4F80-86E7-321772D06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8</a:t>
            </a:fld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5FC76E8-7E5C-8FAF-6D0C-19A2C6CB6594}"/>
              </a:ext>
            </a:extLst>
          </p:cNvPr>
          <p:cNvGrpSpPr/>
          <p:nvPr/>
        </p:nvGrpSpPr>
        <p:grpSpPr>
          <a:xfrm>
            <a:off x="228590" y="-18458"/>
            <a:ext cx="11801485" cy="689969"/>
            <a:chOff x="406400" y="3699153"/>
            <a:chExt cx="5689600" cy="1151280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82968D55-61E8-3F18-2235-3AD8BCCDCE6C}"/>
                </a:ext>
              </a:extLst>
            </p:cNvPr>
            <p:cNvSpPr/>
            <p:nvPr/>
          </p:nvSpPr>
          <p:spPr>
            <a:xfrm>
              <a:off x="406400" y="3699153"/>
              <a:ext cx="5689600" cy="1151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tangle: Rounded Corners 4">
              <a:extLst>
                <a:ext uri="{FF2B5EF4-FFF2-40B4-BE49-F238E27FC236}">
                  <a16:creationId xmlns:a16="http://schemas.microsoft.com/office/drawing/2014/main" id="{11138790-8782-1AE8-EBA4-1A339C206B3A}"/>
                </a:ext>
              </a:extLst>
            </p:cNvPr>
            <p:cNvSpPr txBox="1"/>
            <p:nvPr/>
          </p:nvSpPr>
          <p:spPr>
            <a:xfrm>
              <a:off x="462601" y="3755354"/>
              <a:ext cx="5552397" cy="10388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lvl="0" algn="ctr"/>
              <a:r>
                <a:rPr lang="en-US" sz="3500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RARC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cont’d</a:t>
              </a:r>
            </a:p>
          </p:txBody>
        </p:sp>
      </p:grpSp>
      <p:pic>
        <p:nvPicPr>
          <p:cNvPr id="6" name="image5.png">
            <a:extLst>
              <a:ext uri="{FF2B5EF4-FFF2-40B4-BE49-F238E27FC236}">
                <a16:creationId xmlns:a16="http://schemas.microsoft.com/office/drawing/2014/main" id="{1CF99330-C4C1-71DB-C368-D2C1F1B2C1C2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28590" y="3538065"/>
            <a:ext cx="2973863" cy="2709218"/>
          </a:xfrm>
          <a:prstGeom prst="rect">
            <a:avLst/>
          </a:prstGeom>
          <a:ln/>
        </p:spPr>
      </p:pic>
      <p:pic>
        <p:nvPicPr>
          <p:cNvPr id="3" name="image2.png">
            <a:extLst>
              <a:ext uri="{FF2B5EF4-FFF2-40B4-BE49-F238E27FC236}">
                <a16:creationId xmlns:a16="http://schemas.microsoft.com/office/drawing/2014/main" id="{A3A678F4-23C0-AD15-0AFF-FCCB449BF7DF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228590" y="705192"/>
            <a:ext cx="3152965" cy="2723807"/>
          </a:xfrm>
          <a:prstGeom prst="rect">
            <a:avLst/>
          </a:prstGeom>
          <a:ln/>
        </p:spPr>
      </p:pic>
      <p:pic>
        <p:nvPicPr>
          <p:cNvPr id="4" name="image3.png">
            <a:extLst>
              <a:ext uri="{FF2B5EF4-FFF2-40B4-BE49-F238E27FC236}">
                <a16:creationId xmlns:a16="http://schemas.microsoft.com/office/drawing/2014/main" id="{F4B20E0E-7D2D-7B90-2A94-69113A0DE6CB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3416310" y="719779"/>
            <a:ext cx="2679690" cy="2709219"/>
          </a:xfrm>
          <a:prstGeom prst="rect">
            <a:avLst/>
          </a:prstGeom>
          <a:ln/>
        </p:spPr>
      </p:pic>
      <p:pic>
        <p:nvPicPr>
          <p:cNvPr id="7" name="image4.png">
            <a:extLst>
              <a:ext uri="{FF2B5EF4-FFF2-40B4-BE49-F238E27FC236}">
                <a16:creationId xmlns:a16="http://schemas.microsoft.com/office/drawing/2014/main" id="{BB02C35D-DB45-C20E-6D9B-24FFCFAAD06E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6129332" y="732717"/>
            <a:ext cx="2743200" cy="2723807"/>
          </a:xfrm>
          <a:prstGeom prst="rect">
            <a:avLst/>
          </a:prstGeom>
          <a:ln/>
        </p:spPr>
      </p:pic>
      <p:pic>
        <p:nvPicPr>
          <p:cNvPr id="9" name="image1.png">
            <a:extLst>
              <a:ext uri="{FF2B5EF4-FFF2-40B4-BE49-F238E27FC236}">
                <a16:creationId xmlns:a16="http://schemas.microsoft.com/office/drawing/2014/main" id="{21413B36-F0C6-7062-ACD5-4028A162D84A}"/>
              </a:ext>
            </a:extLst>
          </p:cNvPr>
          <p:cNvPicPr/>
          <p:nvPr/>
        </p:nvPicPr>
        <p:blipFill>
          <a:blip r:embed="rId6"/>
          <a:srcRect/>
          <a:stretch>
            <a:fillRect/>
          </a:stretch>
        </p:blipFill>
        <p:spPr>
          <a:xfrm>
            <a:off x="8905863" y="671511"/>
            <a:ext cx="3124211" cy="2866145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280568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A94A-EF31-19C6-0BCD-7C0A7E488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039D48-BDB4-C4F9-8412-63CBAF0AE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B771-0C94-4C27-BA3A-FE6EF534B808}" type="datetime3">
              <a:rPr lang="en-US" smtClean="0"/>
              <a:t>15 June 2026</a:t>
            </a:fld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FE475B7-91CB-5066-A8A2-C0CBEC176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11204-8A74-44E9-96C8-B6A49D60E869}" type="slidenum">
              <a:rPr lang="en-US" smtClean="0"/>
              <a:t>9</a:t>
            </a:fld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AF0D51A-D0A7-2425-D0C9-1936B03A56FD}"/>
              </a:ext>
            </a:extLst>
          </p:cNvPr>
          <p:cNvGrpSpPr/>
          <p:nvPr/>
        </p:nvGrpSpPr>
        <p:grpSpPr>
          <a:xfrm>
            <a:off x="228590" y="-18458"/>
            <a:ext cx="11801485" cy="689969"/>
            <a:chOff x="406400" y="3699153"/>
            <a:chExt cx="5689600" cy="1151280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B1A102A0-3341-CE26-DAD2-8BEFAF668379}"/>
                </a:ext>
              </a:extLst>
            </p:cNvPr>
            <p:cNvSpPr/>
            <p:nvPr/>
          </p:nvSpPr>
          <p:spPr>
            <a:xfrm>
              <a:off x="406400" y="3699153"/>
              <a:ext cx="5689600" cy="11512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ectangle: Rounded Corners 4">
              <a:extLst>
                <a:ext uri="{FF2B5EF4-FFF2-40B4-BE49-F238E27FC236}">
                  <a16:creationId xmlns:a16="http://schemas.microsoft.com/office/drawing/2014/main" id="{1D501333-60E9-C416-9621-88AD74A2A934}"/>
                </a:ext>
              </a:extLst>
            </p:cNvPr>
            <p:cNvSpPr txBox="1"/>
            <p:nvPr/>
          </p:nvSpPr>
          <p:spPr>
            <a:xfrm>
              <a:off x="462601" y="3755354"/>
              <a:ext cx="5552397" cy="103887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5053" tIns="0" rIns="215053" bIns="0" numCol="1" spcCol="1270" anchor="ctr" anchorCtr="0">
              <a:noAutofit/>
            </a:bodyPr>
            <a:lstStyle/>
            <a:p>
              <a:pPr lvl="0" algn="ctr"/>
              <a:r>
                <a:rPr lang="en-US" sz="3500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RARC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>
                  <a:latin typeface="Verdana" panose="020B0604030504040204" pitchFamily="34" charset="0"/>
                  <a:ea typeface="Verdana" panose="020B0604030504040204" pitchFamily="34" charset="0"/>
                  <a:cs typeface="Arial" panose="020B0604020202020204" pitchFamily="34" charset="0"/>
                </a:rPr>
                <a:t>cont’d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78FA41E-B471-F38D-3C0A-10AA7B5969DD}"/>
              </a:ext>
            </a:extLst>
          </p:cNvPr>
          <p:cNvSpPr txBox="1"/>
          <p:nvPr/>
        </p:nvSpPr>
        <p:spPr>
          <a:xfrm>
            <a:off x="6382311" y="5380672"/>
            <a:ext cx="57845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Figure 2.</a:t>
            </a:r>
            <a:r>
              <a:rPr lang="en-US" sz="1400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Sorghum grain yield under biochar and mineral fertilizer application at the </a:t>
            </a:r>
            <a:r>
              <a:rPr lang="en-US" sz="1400" kern="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Mawirr</a:t>
            </a:r>
            <a:r>
              <a:rPr lang="en-US" sz="1400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IVS. Fertilizer treatments 1= non-fertilizer amended control; 2= Biochar@ 2 t ha</a:t>
            </a:r>
            <a:r>
              <a:rPr lang="en-US" sz="1400" kern="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</a:t>
            </a:r>
            <a:r>
              <a:rPr lang="en-US" sz="1400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3= NPK @ 60: 40: 40 kg ha</a:t>
            </a:r>
            <a:r>
              <a:rPr lang="en-US" sz="1400" kern="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</a:t>
            </a:r>
            <a:r>
              <a:rPr lang="en-US" sz="1400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and 4= Biochar@ 2 t ha</a:t>
            </a:r>
            <a:r>
              <a:rPr lang="en-US" sz="1400" kern="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</a:t>
            </a:r>
            <a:r>
              <a:rPr lang="en-US" sz="1400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+ 10:10:10 kg ha</a:t>
            </a:r>
            <a:r>
              <a:rPr lang="en-US" sz="1400" kern="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</a:t>
            </a:r>
            <a:r>
              <a:rPr lang="en-US" sz="1400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NPK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F755279-14CE-5B2C-4F38-25F33FC0DD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820"/>
          <a:stretch>
            <a:fillRect/>
          </a:stretch>
        </p:blipFill>
        <p:spPr bwMode="auto">
          <a:xfrm>
            <a:off x="8610600" y="1093289"/>
            <a:ext cx="1577225" cy="15986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A520720-5F3C-40D1-6B77-D345066DB8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3552" y="1093289"/>
            <a:ext cx="1803717" cy="159862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264CA33-00FE-36CA-E18E-CF6F418036FA}"/>
              </a:ext>
            </a:extLst>
          </p:cNvPr>
          <p:cNvSpPr txBox="1"/>
          <p:nvPr/>
        </p:nvSpPr>
        <p:spPr>
          <a:xfrm>
            <a:off x="228589" y="680857"/>
            <a:ext cx="826784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kern="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Improving agricultural resilience to salinity through development and promotion of pro-poor technologies (RESADE) project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Soil salinity is high during the dry season (&gt; 10 dSm</a:t>
            </a:r>
            <a:r>
              <a:rPr 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), while low values are observed during the rainy season (&lt; 4 dSm</a:t>
            </a:r>
            <a:r>
              <a:rPr 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objective was to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increase the production and productivity of marginal saline areas thereby mitigating the problems using climate-smart and salinity-resilient agricultural models and approaches.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3BBDF6-0FB2-2793-5F40-79725AEBAB2E}"/>
              </a:ext>
            </a:extLst>
          </p:cNvPr>
          <p:cNvSpPr txBox="1"/>
          <p:nvPr/>
        </p:nvSpPr>
        <p:spPr>
          <a:xfrm>
            <a:off x="124448" y="5537591"/>
            <a:ext cx="60960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Figure 1.</a:t>
            </a:r>
            <a:r>
              <a:rPr lang="en-US" sz="1400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Sorghum grain yield under biochar and mineral fertilizer application at the </a:t>
            </a:r>
            <a:r>
              <a:rPr lang="en-US" sz="1400" kern="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Mawirr</a:t>
            </a:r>
            <a:r>
              <a:rPr lang="en-US" sz="1400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IVS. Fertilizer treatments F0= non-fertilizer amended control; F1= Biochar@ 2 t ha</a:t>
            </a:r>
            <a:r>
              <a:rPr lang="en-US" sz="1400" kern="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</a:t>
            </a:r>
            <a:r>
              <a:rPr lang="en-US" sz="1400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F2= NPK @ 60: 40: 40 kg ha</a:t>
            </a:r>
            <a:r>
              <a:rPr lang="en-US" sz="1400" kern="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</a:t>
            </a:r>
            <a:r>
              <a:rPr lang="en-US" sz="1400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and F3= Biochar@ 2 t ha</a:t>
            </a:r>
            <a:r>
              <a:rPr lang="en-US" sz="1400" kern="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</a:t>
            </a:r>
            <a:r>
              <a:rPr lang="en-US" sz="1400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+ 10:10:10 kg ha</a:t>
            </a:r>
            <a:r>
              <a:rPr lang="en-US" sz="1400" kern="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-1</a:t>
            </a:r>
            <a:r>
              <a:rPr lang="en-US" sz="1400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NPK; V1=BRRI </a:t>
            </a:r>
            <a:r>
              <a:rPr lang="en-US" sz="1400" kern="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dhan</a:t>
            </a:r>
            <a:r>
              <a:rPr lang="en-US" sz="1400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61; and V2=BRRI </a:t>
            </a:r>
            <a:r>
              <a:rPr lang="en-US" sz="1400" kern="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dban</a:t>
            </a:r>
            <a:r>
              <a:rPr lang="en-US" sz="1400" kern="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78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FABE588F-72E2-21C2-5907-CDFD4D9861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4852466"/>
              </p:ext>
            </p:extLst>
          </p:nvPr>
        </p:nvGraphicFramePr>
        <p:xfrm>
          <a:off x="114421" y="2963488"/>
          <a:ext cx="5935980" cy="2524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EAE57DE3-8BBB-29B0-8E27-E5EBEB0A4E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8488743"/>
              </p:ext>
            </p:extLst>
          </p:nvPr>
        </p:nvGraphicFramePr>
        <p:xfrm>
          <a:off x="6382310" y="2880593"/>
          <a:ext cx="5772847" cy="231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532199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Aptos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29595</TotalTime>
  <Words>3675</Words>
  <Application>Microsoft Office PowerPoint</Application>
  <PresentationFormat>Widescreen</PresentationFormat>
  <Paragraphs>557</Paragraphs>
  <Slides>28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Arial</vt:lpstr>
      <vt:lpstr>Arial Black</vt:lpstr>
      <vt:lpstr>Book Antiqua</vt:lpstr>
      <vt:lpstr>Calibri</vt:lpstr>
      <vt:lpstr>Calibri Light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 NORMAN</dc:creator>
  <cp:lastModifiedBy>Dr. Prince Emmanuel Norman</cp:lastModifiedBy>
  <cp:revision>743</cp:revision>
  <dcterms:created xsi:type="dcterms:W3CDTF">2016-08-15T10:48:20Z</dcterms:created>
  <dcterms:modified xsi:type="dcterms:W3CDTF">2026-06-15T15:48:54Z</dcterms:modified>
</cp:coreProperties>
</file>