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320" r:id="rId2"/>
    <p:sldId id="417" r:id="rId3"/>
    <p:sldId id="419" r:id="rId4"/>
    <p:sldId id="418" r:id="rId5"/>
    <p:sldId id="420" r:id="rId6"/>
    <p:sldId id="440" r:id="rId7"/>
    <p:sldId id="322" r:id="rId8"/>
    <p:sldId id="442" r:id="rId9"/>
    <p:sldId id="421" r:id="rId10"/>
    <p:sldId id="422" r:id="rId11"/>
    <p:sldId id="429" r:id="rId12"/>
    <p:sldId id="436" r:id="rId13"/>
    <p:sldId id="443" r:id="rId14"/>
    <p:sldId id="424" r:id="rId15"/>
    <p:sldId id="431" r:id="rId16"/>
    <p:sldId id="447" r:id="rId17"/>
    <p:sldId id="444" r:id="rId18"/>
    <p:sldId id="439" r:id="rId19"/>
    <p:sldId id="400" r:id="rId20"/>
    <p:sldId id="427" r:id="rId21"/>
    <p:sldId id="441" r:id="rId22"/>
    <p:sldId id="446" r:id="rId23"/>
    <p:sldId id="433" r:id="rId24"/>
    <p:sldId id="432" r:id="rId25"/>
    <p:sldId id="430" r:id="rId26"/>
    <p:sldId id="445" r:id="rId27"/>
    <p:sldId id="43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490"/>
    <p:restoredTop sz="93878"/>
  </p:normalViewPr>
  <p:slideViewPr>
    <p:cSldViewPr snapToGrid="0">
      <p:cViewPr varScale="1">
        <p:scale>
          <a:sx n="61" d="100"/>
          <a:sy n="61" d="100"/>
        </p:scale>
        <p:origin x="25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119BA-FE73-E74D-9305-907A525AD13E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565CD-0D2E-DE45-B3BD-539A74293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456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67128-6145-BCF6-FD1B-FA055750A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49200-B7D0-78AD-8D82-E7FD483948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ACE205-47CB-78F1-9CBD-869C3CDCC9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65FD9A-0A14-B03B-F134-8E3CF8846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676E8-A543-2F9C-620D-53FB86BF1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661C7D-373A-8C59-687F-C6B4C2E87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63676E-E741-46D3-A02E-C3D037202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12815-AF70-EB04-7C10-91C0DCC1D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00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B32D0-DDA5-4FAC-57A7-A204BA017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A748FB-0FEA-FD97-94F6-FDB447C4E1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12ED6F-38C5-3F3B-5465-3124ED35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9A503-4A10-4686-AD64-4F7676832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275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5338B-572D-571D-1EB2-6171660E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2A21B9-DDA7-1542-87DD-C8EFBDC29C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A33720-2D0C-E561-037A-C871CF952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6A5E5-D955-9D15-1DF6-BC08E52CCF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684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7C372-384A-CDA1-3714-17D485B6D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D58961-8A81-DCE8-24CD-AEA43F241B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64D27A-F51B-B212-A3FC-860EF81FE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08F4E-6784-EA91-0E0D-E5AD1934FB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94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2D725-B624-2C10-8A3B-0F357778B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05E3A4-06DE-5F36-9D92-543750F7B7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90ED69-E631-4D48-D4C3-662AF8FDE1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28FA3-B5BA-09CE-2A18-983F92355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6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0539D-6994-2C4E-F5E3-41EB6348F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C1A271-4BB5-3FD4-C3B1-7480B9FDF1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6C84BB-1A27-4923-268C-B8F9777F6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A26F-8AAA-62EB-E546-144F6CD71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20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5338B-572D-571D-1EB2-6171660E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2A21B9-DDA7-1542-87DD-C8EFBDC29C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A33720-2D0C-E561-037A-C871CF952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6A5E5-D955-9D15-1DF6-BC08E52CCF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684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97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2EEC-9179-52BF-BCF9-BD7C7C312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18C159-AF25-DC9B-79B1-B5313834B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E2A3D5-C1E9-7819-F49A-42B097110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E138F-28CF-98C3-C82A-301736D5C1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581FD0-FD76-8F41-A0B6-FA96741EA0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22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E565CD-0D2E-DE45-B3BD-539A742932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23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26705-41A0-403D-24B3-05530F60FC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EDB630-5610-DEE3-B49C-1BE513580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0E629-6F67-EB7D-F8E7-D2682DE57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EB025-EBC7-B30E-0EFE-60EAD4B13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564D8-0F64-0338-7C07-E6FBA465F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61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AE9C-BA20-8B31-33D3-5B9056D4B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7D9460-084F-3469-66EF-C460C46D6B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DDD2D-D9BB-0BEF-AD03-A26B82D21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E1F18-CF51-52C7-C6D2-BBB2569E5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221B7-5F96-23CC-0153-B94B07FC4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5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207185-7121-1CE7-C88E-3A5FF6267D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691EA4-D275-8538-D2A8-BBF6462EC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40DD3-DF74-D1B8-1C41-15E426991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E7CE7-BCF6-97D4-B35A-AC6D3AED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DA79A-F8A4-89AA-BC42-221A272C7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007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DDB62-9B62-2F7E-BB34-6CAB5E691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37E24-A3DD-32C3-3A18-D9D4BC74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E7D93-565D-DDC8-2FCB-0A5A24FFE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71BDF-3A7E-E79E-2604-C126504B2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03A6B-9B08-9C8A-E94E-9A210E0BB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08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45A58-CC3C-C664-7D5B-520669D0B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37DE8-9B72-82E2-683A-D68122B75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F0DCE-F8D8-8756-7491-72C1A7A0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33684-2A07-A48F-5FEE-91233BA77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D2DFE-69C3-D4DA-1DAC-41A8AF13C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3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2E154-D869-CD1F-D842-5CD937E5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08A09-C27F-F24C-4467-08F7024478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212F3F-5E53-C4F7-7C7F-0AA61D489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DA62C-4105-DA44-AF2E-DA27A61A2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5A63A-CA13-4C5B-7942-3CF7FA892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49A3A-AC13-7FCA-79EF-D4E5423F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76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0EA4-98DF-C992-5515-28E6274E8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3E695-3D3A-2D5D-5F4C-3804CCE8A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BF2A5-5495-D7A1-569B-C089B27CC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9E2A4-015E-568E-F198-5B3A60CA7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457E2E-616D-A30C-0B1A-177B435FD9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E2259C-977B-665D-6286-5176A60A2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DE5A5B-76AE-659F-7B04-E2137138B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944CD0-178E-48F3-407B-42A99BDFE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0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81B32-04D7-7B48-5F60-78626F5A1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257AAE-3722-831C-D328-EAB3E0604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7743FC-2424-4342-B3A5-861B42FAD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5CBD90-C12E-FCE7-BE35-2F4E7FCF1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4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115829-2AA7-9D36-E12A-DD24A232A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45B8EA-FD26-1A1D-7304-CDB26E069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D6460-EED3-01A8-FAC5-082DEA207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46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D1013-8761-968E-00DC-278CFF606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9696-B4D1-547B-D7B9-26EC5E7E0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E34B9-0E00-A476-CA2A-FF508AA60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7D219-6E95-02B5-8456-2B6946985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E83D1-4EE6-CA1E-A128-884409FCA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E0DD91-E6AE-F82C-2D13-1B2DC2B1C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21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AD998-C52A-BCCD-D037-978B19550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448C7F-BF9D-17BA-6909-421ABD2535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59B860-527F-FE39-AF6D-C7EFF7ADB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F7B2C-13D5-B6EE-81E4-1C509306C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2177C-0950-1837-8062-97F1F6CD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F0845F-58F8-D576-EE88-DDD8BA8F6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4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BA8945-0310-13F0-7B7D-AA6FC76AA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03F4E-0A83-710E-9AB3-A27985D6E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A9FAD-A2F0-C249-2A14-33218274C8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9852F-35F4-F640-8E99-F58BDA17FB60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7A902-0575-58AE-E21B-952A4775FC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6DF0E-991B-3401-CE32-7D7A7A972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9408D-4034-AD43-BE4B-55158A31C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47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.pn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.pn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3" Type="http://schemas.openxmlformats.org/officeDocument/2006/relationships/image" Target="../media/image1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5" Type="http://schemas.openxmlformats.org/officeDocument/2006/relationships/image" Target="../media/image50.jpeg"/><Relationship Id="rId10" Type="http://schemas.openxmlformats.org/officeDocument/2006/relationships/image" Target="../media/image45.jpeg"/><Relationship Id="rId4" Type="http://schemas.openxmlformats.org/officeDocument/2006/relationships/image" Target="../media/image2.pn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2.png"/><Relationship Id="rId7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77.jpeg"/><Relationship Id="rId3" Type="http://schemas.openxmlformats.org/officeDocument/2006/relationships/image" Target="../media/image1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2.png"/><Relationship Id="rId9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2.png"/><Relationship Id="rId7" Type="http://schemas.openxmlformats.org/officeDocument/2006/relationships/image" Target="../media/image8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//Users/drkamanda/Library/Group%20Containers/UBF8T346G9.ms/WebArchiveCopyPasteTempFiles/com.microsoft.Word/0d6a4404-fce6-4c7d-a4f9-fbb3da8175b4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file:////Users/drkamanda/Library/Group%20Containers/UBF8T346G9.ms/WebArchiveCopyPasteTempFiles/com.microsoft.Word/875c964e-5831-4d6a-8eab-5eebf6ee317a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F8A8F622-62E2-39F0-83B4-18303D8A5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8D444170-B382-04D7-2B54-D43C08CEF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6"/>
            <a:ext cx="1944242" cy="118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3827C30C-8B3D-E953-8B34-23F2341A1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387634"/>
            <a:ext cx="12192000" cy="397031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600" b="1" dirty="0">
                <a:solidFill>
                  <a:srgbClr val="FC0280"/>
                </a:solidFill>
                <a:latin typeface="Cambria" panose="02040503050406030204" pitchFamily="18" charset="0"/>
              </a:rPr>
              <a:t> PRESENTATION OF THE COMMERCIALIZATION AND AGRIBUSINESS DIRECTORATE</a:t>
            </a:r>
            <a:endParaRPr lang="en-US" altLang="en-SL" sz="3600" b="1" dirty="0">
              <a:latin typeface="Cambria" panose="02040503050406030204" pitchFamily="18" charset="0"/>
            </a:endParaRPr>
          </a:p>
          <a:p>
            <a:pPr algn="ctr" eaLnBrk="1" hangingPunct="1"/>
            <a:endParaRPr lang="en-US" altLang="en-SL" sz="3600" b="1" dirty="0">
              <a:latin typeface="Cambria" panose="02040503050406030204" pitchFamily="18" charset="0"/>
            </a:endParaRPr>
          </a:p>
          <a:p>
            <a:pPr algn="ctr" eaLnBrk="1" hangingPunct="1"/>
            <a:r>
              <a:rPr lang="en-US" altLang="en-SL" sz="3600" b="1" dirty="0">
                <a:solidFill>
                  <a:srgbClr val="0000FF"/>
                </a:solidFill>
                <a:latin typeface="Cambria" panose="02040503050406030204" pitchFamily="18" charset="0"/>
              </a:rPr>
              <a:t>Council Meeting , RARC, Rokupr</a:t>
            </a:r>
          </a:p>
          <a:p>
            <a:pPr algn="ctr" eaLnBrk="1" hangingPunct="1"/>
            <a:endParaRPr lang="en-US" altLang="en-SL" sz="36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 eaLnBrk="1" hangingPunct="1"/>
            <a:r>
              <a:rPr lang="en-US" altLang="en-SL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16</a:t>
            </a:r>
            <a:r>
              <a:rPr lang="en-US" altLang="en-SL" sz="3600" b="1" baseline="30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TH</a:t>
            </a:r>
            <a:r>
              <a:rPr lang="en-US" altLang="en-SL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-18</a:t>
            </a:r>
            <a:r>
              <a:rPr lang="en-US" altLang="en-SL" sz="3600" b="1" baseline="30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th</a:t>
            </a:r>
            <a:r>
              <a:rPr lang="en-US" altLang="en-SL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December,  2025</a:t>
            </a:r>
          </a:p>
          <a:p>
            <a:pPr algn="ctr" eaLnBrk="1" hangingPunct="1"/>
            <a:endParaRPr lang="en-US" altLang="en-SL" sz="3600" b="1" dirty="0">
              <a:latin typeface="Cambria" panose="02040503050406030204" pitchFamily="18" charset="0"/>
            </a:endParaRPr>
          </a:p>
        </p:txBody>
      </p:sp>
      <p:sp>
        <p:nvSpPr>
          <p:cNvPr id="14340" name="TextBox 11">
            <a:extLst>
              <a:ext uri="{FF2B5EF4-FFF2-40B4-BE49-F238E27FC236}">
                <a16:creationId xmlns:a16="http://schemas.microsoft.com/office/drawing/2014/main" id="{D77C761A-1A07-4290-7666-F35A39A6F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83" y="5276433"/>
            <a:ext cx="12030634" cy="1569660"/>
          </a:xfrm>
          <a:prstGeom prst="rect">
            <a:avLst/>
          </a:prstGeom>
          <a:solidFill>
            <a:srgbClr val="7030A0"/>
          </a:solidFill>
          <a:ln w="9525">
            <a:solidFill>
              <a:srgbClr val="0432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Presenter </a:t>
            </a:r>
            <a:r>
              <a:rPr lang="en-US" altLang="en-SL" sz="3200" dirty="0">
                <a:solidFill>
                  <a:schemeClr val="bg1"/>
                </a:solidFill>
                <a:latin typeface="Cambria" panose="02040503050406030204" pitchFamily="18" charset="0"/>
              </a:rPr>
              <a:t>--------Isata Kamanda </a:t>
            </a:r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(Ph. D)</a:t>
            </a:r>
            <a:endParaRPr lang="en-US" altLang="en-SL" sz="32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SL" sz="3200" dirty="0">
                <a:solidFill>
                  <a:schemeClr val="bg1"/>
                </a:solidFill>
                <a:latin typeface="Cambria" panose="02040503050406030204" pitchFamily="18" charset="0"/>
              </a:rPr>
              <a:t>Deputy Director General Commercialization and Agribusiness </a:t>
            </a:r>
          </a:p>
          <a:p>
            <a:pPr eaLnBrk="1" hangingPunct="1"/>
            <a:r>
              <a:rPr lang="en-US" altLang="en-SL" sz="3200" dirty="0">
                <a:solidFill>
                  <a:schemeClr val="bg1"/>
                </a:solidFill>
                <a:latin typeface="Cambria" panose="02040503050406030204" pitchFamily="18" charset="0"/>
              </a:rPr>
              <a:t>Plant Breeder - </a:t>
            </a:r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SLARI-HQ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DC04C031-73BA-0260-B83C-D5D335BF8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437" y="-1842"/>
            <a:ext cx="1724491" cy="118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F8F46-E9D6-5F53-4F2C-86C0E0F67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F32B5D90-5638-9AED-57BC-5FDA90C19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B87CDAA3-3DC9-828C-CB0F-D556A459D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E76DB93A-E183-D608-5A53-FB8B2519F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06" y="1712652"/>
            <a:ext cx="11833185" cy="483209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514350" indent="-514350" eaLnBrk="1" hangingPunct="1">
              <a:buAutoNum type="arabicPeriod"/>
            </a:pPr>
            <a:r>
              <a:rPr lang="en-US" altLang="en-SL" sz="2800" dirty="0">
                <a:latin typeface="Cambria" panose="02040503050406030204" pitchFamily="18" charset="0"/>
              </a:rPr>
              <a:t>Supplied Improved Cassava Stems to  Sierra Bo Gari -</a:t>
            </a:r>
            <a:r>
              <a:rPr lang="en-US" altLang="en-SL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600-Bundles of Cassava </a:t>
            </a:r>
          </a:p>
          <a:p>
            <a:pPr marL="514350" indent="-514350" eaLnBrk="1" hangingPunct="1">
              <a:buAutoNum type="arabicPeriod"/>
            </a:pPr>
            <a:endParaRPr lang="en-US" altLang="en-SL" sz="2800" b="1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pPr marL="514350" indent="-514350" eaLnBrk="1" hangingPunct="1">
              <a:buAutoNum type="arabicPeriod" startAt="2"/>
            </a:pPr>
            <a:r>
              <a:rPr lang="en-US" altLang="en-SL" sz="2800" b="1" dirty="0">
                <a:latin typeface="Cambria" panose="02040503050406030204" pitchFamily="18" charset="0"/>
              </a:rPr>
              <a:t>Seed Tech International  supplied </a:t>
            </a:r>
            <a:r>
              <a:rPr lang="en-US" altLang="en-SL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Improved Rice Seed</a:t>
            </a:r>
            <a:r>
              <a:rPr lang="en-US" altLang="en-SL" sz="2800" dirty="0">
                <a:solidFill>
                  <a:srgbClr val="0432FF"/>
                </a:solidFill>
                <a:latin typeface="Cambria" panose="02040503050406030204" pitchFamily="18" charset="0"/>
              </a:rPr>
              <a:t> </a:t>
            </a:r>
            <a:r>
              <a:rPr lang="en-US" altLang="en-SL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90-Bags</a:t>
            </a:r>
          </a:p>
          <a:p>
            <a:pPr eaLnBrk="1" hangingPunct="1"/>
            <a:endParaRPr lang="en-US" altLang="en-SL" sz="2800" b="1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SL" sz="2800" b="1" dirty="0">
                <a:latin typeface="Cambria" panose="02040503050406030204" pitchFamily="18" charset="0"/>
              </a:rPr>
              <a:t>3. </a:t>
            </a:r>
            <a:r>
              <a:rPr lang="en-US" altLang="en-SL" sz="2800" dirty="0">
                <a:latin typeface="Cambria" panose="02040503050406030204" pitchFamily="18" charset="0"/>
              </a:rPr>
              <a:t>A  Small Holder Farmer in Karena – </a:t>
            </a:r>
            <a:r>
              <a:rPr lang="en-US" altLang="en-SL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100 Bundles of Improved Cassava </a:t>
            </a:r>
          </a:p>
          <a:p>
            <a:pPr eaLnBrk="1" hangingPunct="1"/>
            <a:endParaRPr lang="en-US" altLang="en-SL" sz="2800" b="1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pPr marL="514350" indent="-514350" eaLnBrk="1" hangingPunct="1">
              <a:buAutoNum type="arabicPeriod" startAt="4"/>
            </a:pPr>
            <a:r>
              <a:rPr lang="en-US" altLang="en-SL" sz="2800" dirty="0">
                <a:latin typeface="Cambria" panose="02040503050406030204" pitchFamily="18" charset="0"/>
              </a:rPr>
              <a:t>DG-SLARI- </a:t>
            </a:r>
            <a:r>
              <a:rPr lang="en-US" altLang="en-SL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130 –Bundles  of Cassava to OCP Project</a:t>
            </a:r>
            <a:r>
              <a:rPr lang="en-US" altLang="en-SL" sz="2800" dirty="0">
                <a:latin typeface="Cambria" panose="02040503050406030204" pitchFamily="18" charset="0"/>
              </a:rPr>
              <a:t>, </a:t>
            </a:r>
            <a:r>
              <a:rPr lang="en-US" altLang="en-SL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50-Kg of both Maize and Soybean </a:t>
            </a:r>
            <a:r>
              <a:rPr lang="en-US" altLang="en-SL" sz="2800" dirty="0">
                <a:latin typeface="Cambria" panose="02040503050406030204" pitchFamily="18" charset="0"/>
              </a:rPr>
              <a:t>as a Donation to </a:t>
            </a:r>
            <a:r>
              <a:rPr lang="en-US" altLang="en-SL" sz="2800" b="1" dirty="0">
                <a:latin typeface="Cambria" panose="02040503050406030204" pitchFamily="18" charset="0"/>
              </a:rPr>
              <a:t>Magbosi and  for  the OCP Project trials  </a:t>
            </a:r>
          </a:p>
          <a:p>
            <a:pPr marL="514350" indent="-514350" eaLnBrk="1" hangingPunct="1">
              <a:buAutoNum type="arabicPeriod" startAt="4"/>
            </a:pPr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8A4E9B3E-D17B-6253-C7B6-86DA35C7A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D79F10-6A98-DD65-248C-807BB67A9405}"/>
              </a:ext>
            </a:extLst>
          </p:cNvPr>
          <p:cNvSpPr txBox="1"/>
          <p:nvPr/>
        </p:nvSpPr>
        <p:spPr>
          <a:xfrm>
            <a:off x="179406" y="744143"/>
            <a:ext cx="11833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</a:rPr>
              <a:t>SALES OF TECHNOLOGIES RECORDED UNDER THE DIRECTORATE-2025 </a:t>
            </a:r>
          </a:p>
        </p:txBody>
      </p:sp>
    </p:spTree>
    <p:extLst>
      <p:ext uri="{BB962C8B-B14F-4D97-AF65-F5344CB8AC3E}">
        <p14:creationId xmlns:p14="http://schemas.microsoft.com/office/powerpoint/2010/main" val="289134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C23CC-A774-3D7F-F2BD-B02530454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C9CE6E10-DEA8-41FD-86E7-058E314EF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A7B0F77A-5ED9-34E3-734A-E5E8C2165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A6CE0520-2B51-9D97-AAB2-64656B664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07" y="1618300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F4A1A83F-D52C-5EB3-06E4-7ED68A972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2CA2CD-FFDF-940F-8086-613AB4C0569F}"/>
              </a:ext>
            </a:extLst>
          </p:cNvPr>
          <p:cNvSpPr txBox="1"/>
          <p:nvPr/>
        </p:nvSpPr>
        <p:spPr>
          <a:xfrm>
            <a:off x="-1717087" y="1816745"/>
            <a:ext cx="343112" cy="334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63C754D-26A4-F71C-15C7-BEDC8AD37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50" y="1692999"/>
            <a:ext cx="2932761" cy="224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40DE3FC-79D6-0EBD-EF51-88C648D66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54" y="1711045"/>
            <a:ext cx="4348635" cy="22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8E81DFF-81A5-AB9F-73C5-B68AF9422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3342"/>
            <a:ext cx="3577390" cy="249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C9083EAE-B739-8771-6E4F-A8AE93AC4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535" y="2141520"/>
            <a:ext cx="3304888" cy="22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C910CC5C-FC55-4704-69B0-104A2F505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90" y="4018650"/>
            <a:ext cx="4349643" cy="270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31CB7BCC-371C-196C-58C3-4A9B099E8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02" y="4437944"/>
            <a:ext cx="3397980" cy="233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88FFF1-67FF-56FF-5445-FB0526DBB5ED}"/>
              </a:ext>
            </a:extLst>
          </p:cNvPr>
          <p:cNvSpPr txBox="1"/>
          <p:nvPr/>
        </p:nvSpPr>
        <p:spPr>
          <a:xfrm>
            <a:off x="1" y="862856"/>
            <a:ext cx="120895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Cambria" panose="02040503050406030204" pitchFamily="18" charset="0"/>
              </a:rPr>
              <a:t>SUPPORT TO SCALE UP COMMERCIAL TECHNOLOGIES UNDER THE DIRECTORATE-2025 ---- FUNCTIONAL SEED SYSTEM IN SIERRA LEONE</a:t>
            </a:r>
          </a:p>
        </p:txBody>
      </p:sp>
    </p:spTree>
    <p:extLst>
      <p:ext uri="{BB962C8B-B14F-4D97-AF65-F5344CB8AC3E}">
        <p14:creationId xmlns:p14="http://schemas.microsoft.com/office/powerpoint/2010/main" val="1720732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070F4-1D92-6791-376C-ADFE06C20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E96709B0-0394-3AB2-A258-3DA7B1324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38A50119-BC0F-7A3D-D77C-E0AA450FF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96654C20-CE05-17CE-CD2C-B56B35114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07" y="1618300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8ECE0914-C03B-9ADB-C254-0F2C9F9B3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0FDCCE-4035-1C20-658C-DC9A02B059AC}"/>
              </a:ext>
            </a:extLst>
          </p:cNvPr>
          <p:cNvSpPr txBox="1"/>
          <p:nvPr/>
        </p:nvSpPr>
        <p:spPr>
          <a:xfrm>
            <a:off x="179406" y="750098"/>
            <a:ext cx="119946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</a:rPr>
              <a:t>SUPPORT TO SCALE UP COMMERCIAL TECHNOLOGIES UNDER THE DIRECTORATE-2025 ---- FUNCTIONAL SEED SYSTEM IN SIERRA LEONE</a:t>
            </a:r>
          </a:p>
          <a:p>
            <a:endParaRPr lang="en-US" sz="2800" b="1" dirty="0">
              <a:latin typeface="Cambria" panose="02040503050406030204" pitchFamily="18" charset="0"/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44647B25-3C39-48BF-EF43-FDE086284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1" y="1768488"/>
            <a:ext cx="2180145" cy="232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912C74C9-C4D9-F155-9E86-5D6209910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656" y="1757285"/>
            <a:ext cx="1651472" cy="219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E5C9C859-FF4A-0717-9B6E-1A70757BC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027" y="1598275"/>
            <a:ext cx="1838205" cy="257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>
            <a:extLst>
              <a:ext uri="{FF2B5EF4-FFF2-40B4-BE49-F238E27FC236}">
                <a16:creationId xmlns:a16="http://schemas.microsoft.com/office/drawing/2014/main" id="{CE572B7C-98C6-175C-C142-4E3272DA1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169" y="2747731"/>
            <a:ext cx="2434757" cy="1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8293697-2765-AE2C-3F5A-340278F63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97" y="4091973"/>
            <a:ext cx="1638669" cy="276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EA238AE4-93FA-3822-8E4D-E9CEC8C89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039" y="4295102"/>
            <a:ext cx="2823649" cy="235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4BCCAC20-CE12-9B47-60A4-63F5A6610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692" y="4079841"/>
            <a:ext cx="1738507" cy="235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DC66E783-2BD8-1F30-E883-62E0F3F39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861" y="1777425"/>
            <a:ext cx="3744713" cy="244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128792B3-F04D-8EBC-CC4D-202EE6D51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166" y="4989303"/>
            <a:ext cx="3184865" cy="163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id="{A5D0FDD3-894F-B06C-CF61-33D8EF611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693" y="4262945"/>
            <a:ext cx="2230726" cy="203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996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87290-82E3-0953-AB6C-CDBBAC9AA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9875C855-7CAB-8969-90E2-F26CA816B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A77FAF20-DC8A-906E-AAC4-CAA37C560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3D598666-DC74-9D67-B20E-D48A23AC3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07" y="1618300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E3ABA255-756A-4EF9-4776-6C671ED70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E70F2B-8940-B23D-FFD3-686367B72B8D}"/>
              </a:ext>
            </a:extLst>
          </p:cNvPr>
          <p:cNvSpPr txBox="1"/>
          <p:nvPr/>
        </p:nvSpPr>
        <p:spPr>
          <a:xfrm>
            <a:off x="-17928" y="750098"/>
            <a:ext cx="118331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</a:rPr>
              <a:t>SUPPORT TO SCALE UP COMMERCIAL TECHNOLOGIES UNDER THE DIRECTORATE-2025 ---- FUNCTIONAL SEED SYSTEM IN SIERRA LEONE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33155FE-1439-F8FB-4514-675F9CE5E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0" y="1722066"/>
            <a:ext cx="3818021" cy="286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03D8FDCF-7E25-C0E6-AC83-F63D91136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179" y="1934124"/>
            <a:ext cx="3549186" cy="47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B74779C3-AD56-326D-AB57-9673168C0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701" y="1667977"/>
            <a:ext cx="3165308" cy="243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79540DB7-903E-9FD1-2026-CAA9B3076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20" y="3903208"/>
            <a:ext cx="3963972" cy="276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712A3CA4-CDE3-2786-78E5-F824F9F99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1" y="4628755"/>
            <a:ext cx="3520723" cy="221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221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870E6-71BF-B277-BB4A-D2766841A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B550C2B5-A971-58BD-FF76-73BB15144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CB47A609-6EDD-97E4-A726-02C593324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2D557C03-4A57-8EF0-E0B2-47E9541A6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407" y="1618300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D44CC0DF-F90F-64A0-FA9C-82F8A1B54D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48D8B5-8DF6-3117-693C-47D0504F2159}"/>
              </a:ext>
            </a:extLst>
          </p:cNvPr>
          <p:cNvSpPr txBox="1"/>
          <p:nvPr/>
        </p:nvSpPr>
        <p:spPr>
          <a:xfrm>
            <a:off x="0" y="750098"/>
            <a:ext cx="118331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</a:rPr>
              <a:t>SUPPORT TO SCALE UP COMMERCIAL TECHNOLOGIES UNDER THE DIRECTORATE-2025 ---- FUNCTIONAL SEED SYSTEM IN SIERRA LEONE</a:t>
            </a: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BC8F90EF-4649-9A68-2CF7-DF43020AB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510" y="1673150"/>
            <a:ext cx="2398017" cy="179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FF8456C0-1EE2-2296-082B-457BBD98B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619" y="3483901"/>
            <a:ext cx="2106535" cy="271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>
            <a:extLst>
              <a:ext uri="{FF2B5EF4-FFF2-40B4-BE49-F238E27FC236}">
                <a16:creationId xmlns:a16="http://schemas.microsoft.com/office/drawing/2014/main" id="{A06FC1AB-FD11-1686-31ED-7098A5580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7" y="3471663"/>
            <a:ext cx="2733930" cy="196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C3359A6A-3D73-5DC2-D55A-0FE3733B8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090" y="3349917"/>
            <a:ext cx="2019069" cy="325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098DFF8A-7D1F-DAE3-5A58-59C6BF92E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288" y="4101780"/>
            <a:ext cx="3284104" cy="209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9DB8BC0-6102-34BF-8618-B197E0B8A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198" y="1658474"/>
            <a:ext cx="2638036" cy="19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ECD1050-FED7-BBED-B89F-EA73F876A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314" y="1646236"/>
            <a:ext cx="2593379" cy="194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5B22762-FF75-B42E-C609-0E0A017BD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340" y="1647002"/>
            <a:ext cx="1607923" cy="19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B5181F2-06F5-5A82-562D-31C34736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65" y="1613244"/>
            <a:ext cx="2733931" cy="205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CFE275C-5B0A-B3D4-0F03-82FFAA6BC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360" y="3649239"/>
            <a:ext cx="2124058" cy="295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C470EDE7-CA99-C18B-1F5E-C0EA0421D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94" y="5431150"/>
            <a:ext cx="1957525" cy="1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329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4479-1F72-3B0C-1373-18B2D10A6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C4B386CF-4ED7-9FA5-9FC2-01BE4E974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444240CB-7975-647C-17A9-76F898311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5218156C-F564-704F-A1C3-23EA61809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554505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F3775942-411A-D79D-85CC-F2B15D0FE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52F588-A817-CB00-24B3-FB2E754361D9}"/>
              </a:ext>
            </a:extLst>
          </p:cNvPr>
          <p:cNvSpPr txBox="1"/>
          <p:nvPr/>
        </p:nvSpPr>
        <p:spPr>
          <a:xfrm>
            <a:off x="109516" y="655423"/>
            <a:ext cx="11675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</a:rPr>
              <a:t>ACHIEVEMENT RECORDED UNDER THE DIRECTORATE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22037C-304B-F9EB-89BF-D576E260FDB5}"/>
              </a:ext>
            </a:extLst>
          </p:cNvPr>
          <p:cNvSpPr txBox="1"/>
          <p:nvPr/>
        </p:nvSpPr>
        <p:spPr>
          <a:xfrm>
            <a:off x="376743" y="1271607"/>
            <a:ext cx="116757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</a:rPr>
              <a:t>VARIETAL RELEASE (Six Cassava Varieties) -1 Biofortified –Yellow Flesh Cassava</a:t>
            </a:r>
          </a:p>
          <a:p>
            <a:pPr algn="ctr"/>
            <a:endParaRPr lang="en-US" sz="2400" b="1" dirty="0">
              <a:latin typeface="Cambria" panose="02040503050406030204" pitchFamily="18" charset="0"/>
            </a:endParaRPr>
          </a:p>
          <a:p>
            <a:pPr algn="ctr"/>
            <a:endParaRPr lang="en-US" sz="2400" b="1" dirty="0">
              <a:latin typeface="Cambria" panose="02040503050406030204" pitchFamily="18" charset="0"/>
            </a:endParaRPr>
          </a:p>
          <a:p>
            <a:pPr algn="ctr"/>
            <a:endParaRPr lang="en-US" sz="2400" b="1" dirty="0">
              <a:latin typeface="Cambria" panose="02040503050406030204" pitchFamily="18" charset="0"/>
            </a:endParaRPr>
          </a:p>
          <a:p>
            <a:pPr algn="ctr"/>
            <a:endParaRPr lang="en-US" sz="2400" b="1" dirty="0">
              <a:latin typeface="Cambria" panose="02040503050406030204" pitchFamily="18" charset="0"/>
            </a:endParaRPr>
          </a:p>
          <a:p>
            <a:pPr algn="ctr"/>
            <a:endParaRPr lang="en-US" sz="2400" b="1" dirty="0">
              <a:latin typeface="Cambria" panose="02040503050406030204" pitchFamily="18" charset="0"/>
            </a:endParaRPr>
          </a:p>
          <a:p>
            <a:pPr algn="ctr"/>
            <a:r>
              <a:rPr lang="en-US" sz="2400" b="1" dirty="0">
                <a:latin typeface="Cambria" panose="02040503050406030204" pitchFamily="18" charset="0"/>
              </a:rPr>
              <a:t>  </a:t>
            </a: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0F34E283-5CF1-0032-75F7-339201056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312" y="-1517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21">
            <a:extLst>
              <a:ext uri="{FF2B5EF4-FFF2-40B4-BE49-F238E27FC236}">
                <a16:creationId xmlns:a16="http://schemas.microsoft.com/office/drawing/2014/main" id="{01A53226-44D3-9519-F4AC-4E05FB4E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312" y="3054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id="{92F8FDFF-E9E3-8ABB-325A-E376E5859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312" y="24136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F003C503-CC0E-0366-F72B-33D173CF6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2" y="60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09938900-A167-D61D-A670-D090D5D58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2" y="4578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621E2243-878E-5BEA-BDE0-C73A858CD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2" y="25660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8216B84-BAEE-C19E-D134-3A0A2BDF100B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70" y="1683217"/>
            <a:ext cx="2173073" cy="234731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 Box 58">
            <a:extLst>
              <a:ext uri="{FF2B5EF4-FFF2-40B4-BE49-F238E27FC236}">
                <a16:creationId xmlns:a16="http://schemas.microsoft.com/office/drawing/2014/main" id="{82B7DBDF-3160-2ED3-1604-CA9AC9114A17}"/>
              </a:ext>
            </a:extLst>
          </p:cNvPr>
          <p:cNvSpPr txBox="1">
            <a:spLocks/>
          </p:cNvSpPr>
          <p:nvPr/>
        </p:nvSpPr>
        <p:spPr bwMode="auto">
          <a:xfrm>
            <a:off x="2416743" y="1656458"/>
            <a:ext cx="3074657" cy="25081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Dixon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IBA980581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Yield – 25.6 t/ha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Dry matter - 28 %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Starch - 20 %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Plant type – Umbrella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Stem color - Grey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Petiole color – Purple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color – Light green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shape – Lanceolate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Growth habit – Straight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Granulated and paste product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471E280-95A5-DF17-71D0-1B35DF5E890E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52" y="4208735"/>
            <a:ext cx="2513340" cy="257020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 Box 54">
            <a:extLst>
              <a:ext uri="{FF2B5EF4-FFF2-40B4-BE49-F238E27FC236}">
                <a16:creationId xmlns:a16="http://schemas.microsoft.com/office/drawing/2014/main" id="{FC81D0D0-0455-61F8-AE16-79532F412BA9}"/>
              </a:ext>
            </a:extLst>
          </p:cNvPr>
          <p:cNvSpPr txBox="1">
            <a:spLocks/>
          </p:cNvSpPr>
          <p:nvPr/>
        </p:nvSpPr>
        <p:spPr bwMode="auto">
          <a:xfrm>
            <a:off x="261402" y="4153390"/>
            <a:ext cx="2919748" cy="262555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buNone/>
            </a:pPr>
            <a:r>
              <a:rPr lang="en-US" sz="1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Baba 70 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IBA00070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Yield – 30.2 t/ha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Dry matter - 32 %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Starch - 23 %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Plant type - Compact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Stem colour - Light brown 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Petiole colour - Purple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colour - Light green 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shape - Lanceolate 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Growth habit - Zig-zag</a:t>
            </a:r>
            <a:r>
              <a:rPr lang="en-US" sz="14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4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Granulated and paste Product</a:t>
            </a:r>
            <a:endParaRPr lang="en-US" sz="14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46E2611-C165-E070-E8C5-A842FAFBEC4B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292" y="1769891"/>
            <a:ext cx="2628900" cy="243884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 Box 50">
            <a:extLst>
              <a:ext uri="{FF2B5EF4-FFF2-40B4-BE49-F238E27FC236}">
                <a16:creationId xmlns:a16="http://schemas.microsoft.com/office/drawing/2014/main" id="{32F0F0A4-A322-0D02-DA4C-5A79ABFD5AC1}"/>
              </a:ext>
            </a:extLst>
          </p:cNvPr>
          <p:cNvSpPr txBox="1">
            <a:spLocks/>
          </p:cNvSpPr>
          <p:nvPr/>
        </p:nvSpPr>
        <p:spPr bwMode="auto">
          <a:xfrm>
            <a:off x="8259966" y="1769891"/>
            <a:ext cx="3525321" cy="23473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Obasanjo 2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TMS13F1342P0022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Yield – 35.1 t/ha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Dry matter – 33 %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Starch – 24 %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Plant type - Umbrella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Stem colour - Light brown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Petiole colour - Light green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colour - Light green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shape - Lanceolate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Growth habit - zig-zag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Industrial product profile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36B9A34-16D3-4963-755B-189E5DAE9541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222" y="4180876"/>
            <a:ext cx="2876064" cy="257740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Text Box 46">
            <a:extLst>
              <a:ext uri="{FF2B5EF4-FFF2-40B4-BE49-F238E27FC236}">
                <a16:creationId xmlns:a16="http://schemas.microsoft.com/office/drawing/2014/main" id="{0E8E4F2D-B48E-D4C2-0988-25DE6D2399DC}"/>
              </a:ext>
            </a:extLst>
          </p:cNvPr>
          <p:cNvSpPr txBox="1">
            <a:spLocks/>
          </p:cNvSpPr>
          <p:nvPr/>
        </p:nvSpPr>
        <p:spPr bwMode="auto">
          <a:xfrm>
            <a:off x="5651292" y="4269601"/>
            <a:ext cx="3122005" cy="24886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Game changer</a:t>
            </a:r>
            <a:endParaRPr lang="en-US" sz="12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TMS13F1160P0004</a:t>
            </a:r>
            <a:endParaRPr lang="en-US" sz="12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Yield – 23.2 t/ha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Dry matter - 37 %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Starch - 26 %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Plant type - Compact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Stem colour - Light brown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Petiole colour – Red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colour - Light green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shape - Lanceolate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Growth habit - Zig-zag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Stable dry matter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Industrial product profile</a:t>
            </a:r>
            <a:endParaRPr lang="en-US" sz="12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01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FD0A0-E17D-7DAA-A30A-339CD99A8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1993DDA2-9D0D-5C86-913D-F94AB824D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1DEDB8CD-7E20-E7DF-C29E-669324425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6B9B4033-B1FC-1AE1-A84E-2025F5AE8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554505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2708E40B-02E2-84B9-E525-7E074297D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F021D4-7FBC-02E5-D934-D4FAC1548A3B}"/>
              </a:ext>
            </a:extLst>
          </p:cNvPr>
          <p:cNvSpPr txBox="1"/>
          <p:nvPr/>
        </p:nvSpPr>
        <p:spPr>
          <a:xfrm>
            <a:off x="139486" y="744143"/>
            <a:ext cx="11675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</a:rPr>
              <a:t>ACHIEVEMENT RECORDED UNDER THE DIRECTORATE</a:t>
            </a: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4A1215B9-8694-71C2-F705-6F27CFA07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312" y="-15179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21">
            <a:extLst>
              <a:ext uri="{FF2B5EF4-FFF2-40B4-BE49-F238E27FC236}">
                <a16:creationId xmlns:a16="http://schemas.microsoft.com/office/drawing/2014/main" id="{00D6C5AF-6B47-46DE-81E7-F9223EE92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312" y="3054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id="{8216F579-04D6-E0F3-D833-B2C389165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312" y="24136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486EE822-D449-9241-9322-0D8D8D078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2" y="60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40A7E5EA-FBD6-3B6F-4365-5A8C8B68E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2" y="4578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FC05CAA9-FEE2-C59E-C8F6-421C53E45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2" y="25660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1455D5-284C-A628-1190-56D6C649ED2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76" y="2028076"/>
            <a:ext cx="3535701" cy="32754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42">
            <a:extLst>
              <a:ext uri="{FF2B5EF4-FFF2-40B4-BE49-F238E27FC236}">
                <a16:creationId xmlns:a16="http://schemas.microsoft.com/office/drawing/2014/main" id="{D16134FA-631B-B91E-27B1-4C904C89189F}"/>
              </a:ext>
            </a:extLst>
          </p:cNvPr>
          <p:cNvSpPr txBox="1">
            <a:spLocks/>
          </p:cNvSpPr>
          <p:nvPr/>
        </p:nvSpPr>
        <p:spPr bwMode="auto">
          <a:xfrm>
            <a:off x="3732669" y="2028075"/>
            <a:ext cx="2363331" cy="32754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No Hunger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IBA164773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Yield – 25.2 t/ha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Dry matter - 29 %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Plant type - Compact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Stem colour - Light brown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Petiole colour – Light Green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colour - Dark green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shape - Lanceolate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Growth habit - Zig-zag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Biofortified food processing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47C722-FDEC-0238-EF3D-65D4B409BFF3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880" y="2054595"/>
            <a:ext cx="2626761" cy="30489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38">
            <a:extLst>
              <a:ext uri="{FF2B5EF4-FFF2-40B4-BE49-F238E27FC236}">
                <a16:creationId xmlns:a16="http://schemas.microsoft.com/office/drawing/2014/main" id="{51A8E839-165A-2780-36B6-EF2E3AE5F48C}"/>
              </a:ext>
            </a:extLst>
          </p:cNvPr>
          <p:cNvSpPr txBox="1">
            <a:spLocks/>
          </p:cNvSpPr>
          <p:nvPr/>
        </p:nvSpPr>
        <p:spPr bwMode="auto">
          <a:xfrm>
            <a:off x="9021641" y="2077725"/>
            <a:ext cx="3009989" cy="30489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Poundable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TMEB693 Maada Cassada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Yield - 22 t/ha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Dry matter - 20 %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Starch - 21 %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Plant type - Erect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Stem colour - Dark brown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Petiole colour - Purple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colour - Deep green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Leaf shape - Lanceolate 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Growth habit – Straight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2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Fresh market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2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sz="1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151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19CA9-267D-D537-6505-265C5EB95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226A7975-7DF1-A60B-CA5D-9F0988E5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AA54BA28-1087-EB46-59DB-0455E0E2C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6"/>
            <a:ext cx="17244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19F58FBA-43DE-8F9F-2B1E-5A63E807C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22" y="1731149"/>
            <a:ext cx="11789782" cy="95410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2800" b="1" dirty="0">
                <a:latin typeface="Cambria" panose="02040503050406030204" pitchFamily="18" charset="0"/>
              </a:rPr>
              <a:t>PI-CREF ROUND TABLE CONFERENCE  ON ENERGY, CLIMATE CHANGE AND FOOD SECURIRTY 2025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6B0DEC50-8822-93B1-014E-AEA16956F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324906-FA28-DA9A-4AAA-585AD1326F23}"/>
              </a:ext>
            </a:extLst>
          </p:cNvPr>
          <p:cNvSpPr txBox="1"/>
          <p:nvPr/>
        </p:nvSpPr>
        <p:spPr>
          <a:xfrm>
            <a:off x="703613" y="1264513"/>
            <a:ext cx="10784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</a:rPr>
              <a:t>ACHIEVEMENT RECORDED UNDER THE DIRECTORATE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B3E7DF1-5002-7403-2BDE-D3142BAE3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829" y="3156533"/>
            <a:ext cx="2841771" cy="281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FE362FF5-7662-066D-5506-D009E25BD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96" y="2577050"/>
            <a:ext cx="5105429" cy="428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4D65F164-390A-BCF7-CB8C-BF679217E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639" y="2936551"/>
            <a:ext cx="4515433" cy="373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852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3AA7B-E166-A8C2-EA5E-1958CFA34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495FCB97-0C0E-0D0A-240E-8F165CFEF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B0A3BCB6-D3B1-D0D3-6FAF-3DE2A4A39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6"/>
            <a:ext cx="17244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134EEAB0-261F-933B-4385-D35FE2A69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652730"/>
            <a:ext cx="11789782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2800" b="1" dirty="0">
                <a:latin typeface="Cambria" panose="02040503050406030204" pitchFamily="18" charset="0"/>
              </a:rPr>
              <a:t>AGRIFOOD SYSTEM SUMMIT IN SIERRA LEONE  2025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D7E25F7F-7123-8565-0463-07066DB6F6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E23AC0-BD1A-80C0-DD9A-E84BD7337CA3}"/>
              </a:ext>
            </a:extLst>
          </p:cNvPr>
          <p:cNvSpPr txBox="1"/>
          <p:nvPr/>
        </p:nvSpPr>
        <p:spPr>
          <a:xfrm>
            <a:off x="844318" y="1207929"/>
            <a:ext cx="11329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</a:rPr>
              <a:t>ACHIEVEMENT RECORDED UNDER THE DIRECTORATE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53FE80E-E129-35CF-34A9-11FC43632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773" y="2195454"/>
            <a:ext cx="4841081" cy="434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70A6C469-4332-A879-237C-189759A09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55" y="2183549"/>
            <a:ext cx="2998554" cy="435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C034E9A3-54C1-1DC6-1B2D-A39A1C15F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042" y="3575034"/>
            <a:ext cx="3999313" cy="295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096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5F6E7-5D87-59F2-4860-65FF8DF04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DBAD23A1-8D4F-8C9A-F00C-125FF88C7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2DF8E0AB-7254-47B0-80A7-039DF2A16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6"/>
            <a:ext cx="17244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9AA7A555-7C42-A403-7E86-9DE7E31AB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22" y="1731149"/>
            <a:ext cx="12093049" cy="6463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600" b="1" dirty="0">
                <a:solidFill>
                  <a:srgbClr val="FC0280"/>
                </a:solidFill>
                <a:latin typeface="Cambria" panose="02040503050406030204" pitchFamily="18" charset="0"/>
              </a:rPr>
              <a:t> </a:t>
            </a:r>
            <a:r>
              <a:rPr lang="en-US" altLang="en-SL" sz="3200" b="1" dirty="0">
                <a:solidFill>
                  <a:srgbClr val="FC0280"/>
                </a:solidFill>
                <a:latin typeface="Cambria" panose="02040503050406030204" pitchFamily="18" charset="0"/>
              </a:rPr>
              <a:t>Advanced</a:t>
            </a:r>
            <a:r>
              <a:rPr lang="en-US" altLang="en-SL" sz="3200" b="1" dirty="0">
                <a:latin typeface="Cambria" panose="02040503050406030204" pitchFamily="18" charset="0"/>
              </a:rPr>
              <a:t> Rehabilitation of  of SLARI Guest House in RARC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8494C743-C860-9D95-B970-EA3C912C2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F31451-2767-DC06-C3A2-65A3A3668856}"/>
              </a:ext>
            </a:extLst>
          </p:cNvPr>
          <p:cNvSpPr txBox="1"/>
          <p:nvPr/>
        </p:nvSpPr>
        <p:spPr>
          <a:xfrm>
            <a:off x="1645235" y="1234907"/>
            <a:ext cx="10465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</a:rPr>
              <a:t>ACHIEVEMENT RECORDED UNDER THE DIRECTORATE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5F42A33-E8F0-AEFF-1287-456EEAA9C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44" y="2623530"/>
            <a:ext cx="2146103" cy="381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E2EDE70-68F2-E107-A7ED-3F21EA3F5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173" y="2685667"/>
            <a:ext cx="1833658" cy="244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B853A4F8-7721-213E-2027-3FE0FB6A7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647" y="2662867"/>
            <a:ext cx="2314215" cy="38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FCE1E49D-3858-A002-FBDE-65771089E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665" y="2685667"/>
            <a:ext cx="2314215" cy="375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8DE73580-C474-46E7-88C5-84EABEBDE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880" y="2685667"/>
            <a:ext cx="2707539" cy="241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65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7E0C8-3B58-609D-6015-BAA652606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3CB7C399-E2D9-5928-4864-4ED00598C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BF521449-4A0D-D9F1-5F0F-ED6664331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724492" cy="118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96CDF605-0A17-D890-1599-FBF013FA2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8052C3-36DD-B765-CADD-FF0DCD908665}"/>
              </a:ext>
            </a:extLst>
          </p:cNvPr>
          <p:cNvSpPr txBox="1"/>
          <p:nvPr/>
        </p:nvSpPr>
        <p:spPr>
          <a:xfrm>
            <a:off x="-17927" y="1212236"/>
            <a:ext cx="1200908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latin typeface="Cambria" panose="02040503050406030204" pitchFamily="18" charset="0"/>
            </a:endParaRPr>
          </a:p>
          <a:p>
            <a:r>
              <a:rPr lang="en-US" sz="3200" b="1" dirty="0">
                <a:latin typeface="Cambria" panose="02040503050406030204" pitchFamily="18" charset="0"/>
              </a:rPr>
              <a:t>Investment Plan –Developed and Submitted to the MoF in November 2024</a:t>
            </a:r>
          </a:p>
          <a:p>
            <a:endParaRPr lang="en-US" sz="3200" b="1" dirty="0">
              <a:latin typeface="Cambria" panose="02040503050406030204" pitchFamily="18" charset="0"/>
            </a:endParaRPr>
          </a:p>
          <a:p>
            <a:r>
              <a:rPr lang="en-US" sz="3200" b="1" dirty="0">
                <a:solidFill>
                  <a:srgbClr val="0432FF"/>
                </a:solidFill>
                <a:latin typeface="Cambria" panose="02040503050406030204" pitchFamily="18" charset="0"/>
              </a:rPr>
              <a:t>COMMERCIALIZATION STRATEGY – RARC </a:t>
            </a:r>
          </a:p>
          <a:p>
            <a:endParaRPr lang="en-US" sz="3200" b="1" dirty="0">
              <a:latin typeface="Cambria" panose="02040503050406030204" pitchFamily="18" charset="0"/>
            </a:endParaRPr>
          </a:p>
          <a:p>
            <a:r>
              <a:rPr lang="en-US" sz="3200" b="1" dirty="0">
                <a:latin typeface="Cambria" panose="02040503050406030204" pitchFamily="18" charset="0"/>
              </a:rPr>
              <a:t>PRODUCTION  OF  RICE FOUNDATION SEED`</a:t>
            </a:r>
          </a:p>
          <a:p>
            <a:pPr marL="457200" indent="-457200">
              <a:buAutoNum type="arabicPeriod"/>
            </a:pPr>
            <a:r>
              <a:rPr lang="en-US" sz="3200" dirty="0">
                <a:latin typeface="Cambria" panose="02040503050406030204" pitchFamily="18" charset="0"/>
              </a:rPr>
              <a:t>Foundation Seeds have been processed, stored and </a:t>
            </a:r>
            <a:r>
              <a:rPr lang="en-US" sz="3200" b="1" dirty="0">
                <a:latin typeface="Cambria" panose="02040503050406030204" pitchFamily="18" charset="0"/>
              </a:rPr>
              <a:t>sold</a:t>
            </a:r>
            <a:r>
              <a:rPr lang="en-US" sz="3200" dirty="0">
                <a:latin typeface="Cambria" panose="02040503050406030204" pitchFamily="18" charset="0"/>
              </a:rPr>
              <a:t>  with some  quantities in store in RARC</a:t>
            </a:r>
          </a:p>
          <a:p>
            <a:pPr marL="457200" indent="-457200">
              <a:buAutoNum type="arabicPeriod"/>
            </a:pPr>
            <a:endParaRPr lang="en-US" sz="32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endParaRPr lang="en-US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549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31DFA-E369-28E4-7EA8-26FB881B4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430A63A2-426D-5692-6640-4C0AE2994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76E40D0D-9D89-F4E1-08DD-E8F484581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891F4699-487E-46FC-4CE0-345047341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554505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B10F2B8D-3F80-76D9-E257-42101BC68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694917-79B2-3DBD-7C84-781BB7659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821" y="599966"/>
            <a:ext cx="7382088" cy="625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41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65690-E910-6E9C-D9BE-B023EB4EE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E52AAD99-204F-F93C-C238-53445CBDE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277A6078-64F4-F2B7-58FB-6B4B2D6EC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6"/>
            <a:ext cx="17244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180A01FC-AE48-AEDB-7EED-B0541D7B1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22" y="1731149"/>
            <a:ext cx="11789782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2800" b="1" dirty="0">
                <a:latin typeface="Cambria" panose="02040503050406030204" pitchFamily="18" charset="0"/>
              </a:rPr>
              <a:t>WORLD FOOD DAY CELEBRATION 2025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6E6830BA-36C3-9A33-621B-0976EBFDC6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D2B873-4208-378E-237D-3898ACE3A9E3}"/>
              </a:ext>
            </a:extLst>
          </p:cNvPr>
          <p:cNvSpPr txBox="1"/>
          <p:nvPr/>
        </p:nvSpPr>
        <p:spPr>
          <a:xfrm>
            <a:off x="1086031" y="1224140"/>
            <a:ext cx="10784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</a:rPr>
              <a:t>ACHIEVEMENT RECORDED UNDER THE DIRECTORATE</a:t>
            </a:r>
          </a:p>
        </p:txBody>
      </p:sp>
      <p:pic>
        <p:nvPicPr>
          <p:cNvPr id="4108" name="Picture 12">
            <a:extLst>
              <a:ext uri="{FF2B5EF4-FFF2-40B4-BE49-F238E27FC236}">
                <a16:creationId xmlns:a16="http://schemas.microsoft.com/office/drawing/2014/main" id="{8859FD22-DC4A-3B37-F8D8-123CC1741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93" y="2119227"/>
            <a:ext cx="3137941" cy="166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DD96E6AC-A66D-490C-606E-BCCAAE7F6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731" y="2180589"/>
            <a:ext cx="3692577" cy="183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>
            <a:extLst>
              <a:ext uri="{FF2B5EF4-FFF2-40B4-BE49-F238E27FC236}">
                <a16:creationId xmlns:a16="http://schemas.microsoft.com/office/drawing/2014/main" id="{749551C8-189A-0BA9-63FF-D44B69529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335" y="1787089"/>
            <a:ext cx="2361497" cy="150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id="{F76BF8CA-B249-E850-4C70-A35905657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731" y="3972535"/>
            <a:ext cx="3076654" cy="23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>
            <a:extLst>
              <a:ext uri="{FF2B5EF4-FFF2-40B4-BE49-F238E27FC236}">
                <a16:creationId xmlns:a16="http://schemas.microsoft.com/office/drawing/2014/main" id="{F5DA6384-295C-4CD4-ADA9-5C79624AC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417" y="3388158"/>
            <a:ext cx="1710039" cy="155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>
            <a:extLst>
              <a:ext uri="{FF2B5EF4-FFF2-40B4-BE49-F238E27FC236}">
                <a16:creationId xmlns:a16="http://schemas.microsoft.com/office/drawing/2014/main" id="{2B55B289-DD3A-8443-A16B-99F41716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308" y="2180588"/>
            <a:ext cx="2789027" cy="177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>
            <a:extLst>
              <a:ext uri="{FF2B5EF4-FFF2-40B4-BE49-F238E27FC236}">
                <a16:creationId xmlns:a16="http://schemas.microsoft.com/office/drawing/2014/main" id="{064AB7F4-F6C0-8648-4E85-08AD1B849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17" y="4011502"/>
            <a:ext cx="3367610" cy="257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4" name="Picture 28">
            <a:extLst>
              <a:ext uri="{FF2B5EF4-FFF2-40B4-BE49-F238E27FC236}">
                <a16:creationId xmlns:a16="http://schemas.microsoft.com/office/drawing/2014/main" id="{665E7C25-F026-A099-BA0F-630E5075D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416" y="4963402"/>
            <a:ext cx="1710039" cy="141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Picture 30">
            <a:extLst>
              <a:ext uri="{FF2B5EF4-FFF2-40B4-BE49-F238E27FC236}">
                <a16:creationId xmlns:a16="http://schemas.microsoft.com/office/drawing/2014/main" id="{34C03F82-5169-08CF-DC7B-C21CE078F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93" y="3840973"/>
            <a:ext cx="3229138" cy="257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924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92DA7-71C2-79C2-5FF9-C74BF9592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73B77212-5E1A-DDB6-CB73-EC596B832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175AC03E-6C57-2495-0C83-CB25F78DB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FEB6EBB3-9D66-BCDD-7AFF-7F795DBB2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554505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C5218863-962C-3422-1202-34B7FA2A6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14196E-6312-C5AB-ABB3-3230579D0376}"/>
              </a:ext>
            </a:extLst>
          </p:cNvPr>
          <p:cNvSpPr txBox="1"/>
          <p:nvPr/>
        </p:nvSpPr>
        <p:spPr>
          <a:xfrm>
            <a:off x="139486" y="744143"/>
            <a:ext cx="1167577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PROPOSED GOVERNANCE STRUCTURE OF THE DIRECTORATE </a:t>
            </a:r>
          </a:p>
          <a:p>
            <a:endParaRPr lang="en-US" sz="2800" b="1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r>
              <a:rPr lang="en-US" sz="2400" b="1" dirty="0">
                <a:solidFill>
                  <a:srgbClr val="0432FF"/>
                </a:solidFill>
                <a:latin typeface="Cambria" panose="02040503050406030204" pitchFamily="18" charset="0"/>
              </a:rPr>
              <a:t>COMMERCIALIZATION AND AGRIBUSINESS DIRECTORATE STRATEGIC TEAM </a:t>
            </a:r>
            <a:endParaRPr lang="en-US" sz="2400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r>
              <a:rPr lang="en-US" sz="2400" dirty="0">
                <a:latin typeface="Cambria" panose="02040503050406030204" pitchFamily="18" charset="0"/>
              </a:rPr>
              <a:t>                                                              Dr. Abdul Raham Conteh-DG-Supervisor</a:t>
            </a:r>
          </a:p>
          <a:p>
            <a:r>
              <a:rPr lang="en-US" sz="2400" dirty="0">
                <a:latin typeface="Cambria" panose="02040503050406030204" pitchFamily="18" charset="0"/>
              </a:rPr>
              <a:t>                                                              Dr. Isata Kamanda-DDG-CAD-</a:t>
            </a:r>
            <a:r>
              <a:rPr lang="en-US" sz="2400" b="1" dirty="0">
                <a:latin typeface="Cambria" panose="02040503050406030204" pitchFamily="18" charset="0"/>
              </a:rPr>
              <a:t>Team Lead</a:t>
            </a:r>
          </a:p>
          <a:p>
            <a:r>
              <a:rPr lang="en-US" sz="2400" b="1" dirty="0">
                <a:latin typeface="Cambria" panose="02040503050406030204" pitchFamily="18" charset="0"/>
              </a:rPr>
              <a:t> </a:t>
            </a:r>
            <a:endParaRPr lang="en-US" sz="2400" dirty="0">
              <a:latin typeface="Cambria" panose="02040503050406030204" pitchFamily="18" charset="0"/>
            </a:endParaRPr>
          </a:p>
          <a:p>
            <a:r>
              <a:rPr lang="en-US" sz="2400" b="1" dirty="0">
                <a:latin typeface="Cambria" panose="02040503050406030204" pitchFamily="18" charset="0"/>
              </a:rPr>
              <a:t> </a:t>
            </a:r>
            <a:endParaRPr lang="en-US" sz="2400" dirty="0">
              <a:latin typeface="Cambria" panose="02040503050406030204" pitchFamily="18" charset="0"/>
            </a:endParaRPr>
          </a:p>
          <a:p>
            <a:r>
              <a:rPr lang="en-US" sz="2400" b="1" dirty="0">
                <a:solidFill>
                  <a:srgbClr val="0432FF"/>
                </a:solidFill>
                <a:latin typeface="Cambria" panose="02040503050406030204" pitchFamily="18" charset="0"/>
              </a:rPr>
              <a:t>COMPLIANCE TEAM AND INTERNAL CONTROL TEAM</a:t>
            </a:r>
            <a:endParaRPr lang="en-US" sz="2400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r>
              <a:rPr lang="en-US" sz="2400" dirty="0">
                <a:latin typeface="Cambria" panose="02040503050406030204" pitchFamily="18" charset="0"/>
              </a:rPr>
              <a:t>Mr. Alieu Bah</a:t>
            </a:r>
          </a:p>
          <a:p>
            <a:r>
              <a:rPr lang="en-US" sz="2400" dirty="0">
                <a:latin typeface="Cambria" panose="02040503050406030204" pitchFamily="18" charset="0"/>
              </a:rPr>
              <a:t>Mr. Sheku Kanu</a:t>
            </a:r>
          </a:p>
          <a:p>
            <a:r>
              <a:rPr lang="en-US" sz="2400" dirty="0">
                <a:latin typeface="Cambria" panose="02040503050406030204" pitchFamily="18" charset="0"/>
              </a:rPr>
              <a:t>Mrs. Aminata Jabbie</a:t>
            </a:r>
          </a:p>
          <a:p>
            <a:r>
              <a:rPr lang="en-US" sz="2400" dirty="0">
                <a:latin typeface="Cambria" panose="02040503050406030204" pitchFamily="18" charset="0"/>
              </a:rPr>
              <a:t>Mr. Alpha Massaquoi</a:t>
            </a:r>
          </a:p>
          <a:p>
            <a:r>
              <a:rPr lang="en-US" sz="2400" dirty="0">
                <a:latin typeface="Cambria" panose="02040503050406030204" pitchFamily="18" charset="0"/>
              </a:rPr>
              <a:t>Mr. </a:t>
            </a:r>
            <a:r>
              <a:rPr lang="en-US" sz="2400" dirty="0" err="1">
                <a:latin typeface="Cambria" panose="02040503050406030204" pitchFamily="18" charset="0"/>
              </a:rPr>
              <a:t>Bundor</a:t>
            </a:r>
            <a:r>
              <a:rPr lang="en-US" sz="2400" dirty="0">
                <a:latin typeface="Cambria" panose="02040503050406030204" pitchFamily="18" charset="0"/>
              </a:rPr>
              <a:t>  </a:t>
            </a:r>
            <a:r>
              <a:rPr lang="en-US" sz="2400" dirty="0" err="1">
                <a:latin typeface="Cambria" panose="02040503050406030204" pitchFamily="18" charset="0"/>
              </a:rPr>
              <a:t>Gboyah</a:t>
            </a:r>
            <a:endParaRPr lang="en-US" sz="2400" dirty="0">
              <a:latin typeface="Cambria" panose="02040503050406030204" pitchFamily="18" charset="0"/>
            </a:endParaRPr>
          </a:p>
          <a:p>
            <a:r>
              <a:rPr lang="en-US" sz="2400" dirty="0">
                <a:latin typeface="Cambria" panose="02040503050406030204" pitchFamily="18" charset="0"/>
              </a:rPr>
              <a:t>Mr. Alpha Mattia </a:t>
            </a:r>
          </a:p>
        </p:txBody>
      </p:sp>
    </p:spTree>
    <p:extLst>
      <p:ext uri="{BB962C8B-B14F-4D97-AF65-F5344CB8AC3E}">
        <p14:creationId xmlns:p14="http://schemas.microsoft.com/office/powerpoint/2010/main" val="2145349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BF275-91F5-5D69-C1B7-66029FF6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823B7FE6-B2A4-1A39-D9AF-4A136CA04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1258ABFF-B0A7-74D2-DBAD-1E438F075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34D9C0A0-4106-6530-2C54-1CA47030B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554505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0B12F670-A7E8-7469-CB7C-84B661FB2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7F23FC-D59E-0907-C5B5-74D5829598FC}"/>
              </a:ext>
            </a:extLst>
          </p:cNvPr>
          <p:cNvSpPr txBox="1"/>
          <p:nvPr/>
        </p:nvSpPr>
        <p:spPr>
          <a:xfrm>
            <a:off x="185979" y="658238"/>
            <a:ext cx="1162927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Cambria" panose="02040503050406030204" pitchFamily="18" charset="0"/>
              </a:rPr>
              <a:t>           </a:t>
            </a:r>
            <a:r>
              <a:rPr lang="en-US" sz="2400" b="1" dirty="0">
                <a:solidFill>
                  <a:srgbClr val="0432FF"/>
                </a:solidFill>
                <a:latin typeface="Cambria" panose="02040503050406030204" pitchFamily="18" charset="0"/>
              </a:rPr>
              <a:t>VALUE CHAIN EXPERTS</a:t>
            </a:r>
            <a:endParaRPr lang="en-US" sz="2400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             Mr. Michael Benya</a:t>
            </a: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             Mr. Lansana Sesay</a:t>
            </a: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             Mr. Alhaji Massaquoi</a:t>
            </a: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             Dr. Augustine Mansaray</a:t>
            </a: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             Mr. Keiwoma Mark </a:t>
            </a:r>
            <a:r>
              <a:rPr lang="en-US" sz="2400" dirty="0" err="1">
                <a:latin typeface="Cambria" panose="02040503050406030204" pitchFamily="18" charset="0"/>
              </a:rPr>
              <a:t>Yila</a:t>
            </a:r>
            <a:endParaRPr lang="en-US" sz="2400" dirty="0">
              <a:latin typeface="Cambria" panose="02040503050406030204" pitchFamily="18" charset="0"/>
            </a:endParaRP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             Dr. Dauda Yillah</a:t>
            </a: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             Dr. Adams .S. Kanu</a:t>
            </a: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             Mr. Paul Musa Lahai</a:t>
            </a: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                                                                                      </a:t>
            </a:r>
            <a:r>
              <a:rPr lang="en-US" sz="2400" b="1" dirty="0">
                <a:latin typeface="Cambria" panose="02040503050406030204" pitchFamily="18" charset="0"/>
              </a:rPr>
              <a:t>  </a:t>
            </a:r>
            <a:r>
              <a:rPr lang="en-US" sz="2400" b="1" dirty="0">
                <a:solidFill>
                  <a:srgbClr val="0432FF"/>
                </a:solidFill>
                <a:latin typeface="Cambria" panose="02040503050406030204" pitchFamily="18" charset="0"/>
              </a:rPr>
              <a:t>MONITORING AND EVALUATION TEAM</a:t>
            </a:r>
          </a:p>
          <a:p>
            <a:pPr algn="ctr"/>
            <a:r>
              <a:rPr lang="en-US" sz="2400" dirty="0">
                <a:latin typeface="Cambria" panose="02040503050406030204" pitchFamily="18" charset="0"/>
              </a:rPr>
              <a:t>                                    Dr. Osman Nabay</a:t>
            </a:r>
          </a:p>
          <a:p>
            <a:pPr algn="ctr"/>
            <a:r>
              <a:rPr lang="en-US" sz="2400" dirty="0">
                <a:latin typeface="Cambria" panose="02040503050406030204" pitchFamily="18" charset="0"/>
              </a:rPr>
              <a:t>                                               Mr. Emmanuel Hinkley</a:t>
            </a:r>
          </a:p>
          <a:p>
            <a:pPr algn="ctr"/>
            <a:r>
              <a:rPr lang="en-US" sz="2400" dirty="0">
                <a:latin typeface="Cambria" panose="02040503050406030204" pitchFamily="18" charset="0"/>
              </a:rPr>
              <a:t>                                                               </a:t>
            </a:r>
            <a:endParaRPr lang="en-US" sz="2400" b="1" dirty="0">
              <a:latin typeface="Cambria" panose="02040503050406030204" pitchFamily="18" charset="0"/>
            </a:endParaRPr>
          </a:p>
          <a:p>
            <a:endParaRPr lang="en-US" sz="2400" b="1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r>
              <a:rPr lang="en-US" sz="2400" b="1" dirty="0">
                <a:solidFill>
                  <a:srgbClr val="0432FF"/>
                </a:solidFill>
                <a:latin typeface="Cambria" panose="02040503050406030204" pitchFamily="18" charset="0"/>
              </a:rPr>
              <a:t>AGRIBUSINESS SUPPORT STAFFS (4)</a:t>
            </a:r>
            <a:endParaRPr lang="en-US" sz="2400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r>
              <a:rPr lang="en-US" sz="2400" dirty="0">
                <a:latin typeface="Cambria" panose="02040503050406030204" pitchFamily="18" charset="0"/>
              </a:rPr>
              <a:t>Madam Francess Alie and 3 others should be employed </a:t>
            </a:r>
            <a:r>
              <a:rPr lang="en-US" sz="2400" b="1" dirty="0">
                <a:latin typeface="Cambria" panose="02040503050406030204" pitchFamily="18" charset="0"/>
              </a:rPr>
              <a:t>by SLARI</a:t>
            </a:r>
          </a:p>
        </p:txBody>
      </p:sp>
    </p:spTree>
    <p:extLst>
      <p:ext uri="{BB962C8B-B14F-4D97-AF65-F5344CB8AC3E}">
        <p14:creationId xmlns:p14="http://schemas.microsoft.com/office/powerpoint/2010/main" val="3945994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54578-13C1-E696-C9D6-A4A1C2DB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C3612781-E78F-6653-895A-17A13A80A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683E88A5-FA3C-3C59-5076-F18E75E44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D211DEE8-9BBA-7F58-5D50-0E73297D7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554505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b="1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51DE92B7-3328-3145-3185-4395C9209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1E8D20-1703-8413-DDEC-DB994FD68F46}"/>
              </a:ext>
            </a:extLst>
          </p:cNvPr>
          <p:cNvSpPr txBox="1"/>
          <p:nvPr/>
        </p:nvSpPr>
        <p:spPr>
          <a:xfrm>
            <a:off x="197336" y="1139006"/>
            <a:ext cx="117973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 INITATIED &amp; ONGOING ACTIVITY</a:t>
            </a:r>
          </a:p>
          <a:p>
            <a:endParaRPr lang="en-US" sz="2800" b="1" dirty="0">
              <a:latin typeface="Cambria" panose="02040503050406030204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200" b="1" dirty="0">
                <a:latin typeface="Cambria" panose="02040503050406030204" pitchFamily="18" charset="0"/>
              </a:rPr>
              <a:t>DEVELOPMENT OF THE DIRECTORATE POLICY-</a:t>
            </a:r>
          </a:p>
          <a:p>
            <a:pPr marL="457200" indent="-457200">
              <a:buFontTx/>
              <a:buChar char="-"/>
            </a:pPr>
            <a:endParaRPr lang="en-US" sz="3200" b="1" dirty="0">
              <a:latin typeface="Cambria" panose="02040503050406030204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200" b="1" dirty="0">
                <a:latin typeface="Cambria" panose="02040503050406030204" pitchFamily="18" charset="0"/>
              </a:rPr>
              <a:t>The SLARI GENDER POLICY DRAFT -COMPLETED</a:t>
            </a:r>
          </a:p>
          <a:p>
            <a:endParaRPr lang="en-US" sz="2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7157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C8774-3C99-52D6-FFAD-A2064A69C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7706F824-527F-08A7-1701-88A5DF692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FD65FB95-FCF3-5133-C9AA-57A9CFEFC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7D10EA23-EFE8-3B75-5D4F-5219CDF83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92553"/>
            <a:ext cx="11833185" cy="13849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2800" dirty="0">
                <a:latin typeface="Cambria" panose="02040503050406030204" pitchFamily="18" charset="0"/>
              </a:rPr>
              <a:t>LACK OF STAFFS TO EFFECTIVELY RUN THE DIRECTRATE</a:t>
            </a:r>
          </a:p>
          <a:p>
            <a:pPr eaLnBrk="1" hangingPunct="1"/>
            <a:endParaRPr lang="en-US" altLang="en-SL" sz="2800" dirty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SL" sz="2800" dirty="0">
                <a:latin typeface="Cambria" panose="02040503050406030204" pitchFamily="18" charset="0"/>
              </a:rPr>
              <a:t>LACK OF LOGISITIC VEHICLE TO TRANSPORT OF TECHNOLOGIES 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5435642E-6613-5E7F-5943-05702FD9C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B529B3-5E45-01D7-BBE8-885EA5E28FD0}"/>
              </a:ext>
            </a:extLst>
          </p:cNvPr>
          <p:cNvSpPr txBox="1"/>
          <p:nvPr/>
        </p:nvSpPr>
        <p:spPr>
          <a:xfrm>
            <a:off x="0" y="750098"/>
            <a:ext cx="321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CHALLENGES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7C33754-D5CD-F3E8-C616-9CAA63CE6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420" y="2666641"/>
            <a:ext cx="3607611" cy="363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6F8A5448-05A4-A5F9-D14A-A5E379864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194" y="2577546"/>
            <a:ext cx="3050817" cy="386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E3807F26-7335-3D05-0989-762F0A67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803" y="2577546"/>
            <a:ext cx="2613155" cy="386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2FC71736-ABE8-26BC-296F-C4126F1AD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06" y="2450305"/>
            <a:ext cx="2740314" cy="239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FC1A6AE1-1086-A235-685B-A78B185A8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15" y="4840868"/>
            <a:ext cx="2764542" cy="190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582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3DEBB-D06C-C6E5-E83E-CA0E8BF0C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EB85A893-0CF9-2AA8-13AC-C7F9CAD0B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E7C7839F-9EC3-A1D7-9630-8C4A87D50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72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6C1F79DB-3CD5-EED6-A4B7-E802FA78B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1179"/>
            <a:ext cx="12192000" cy="95410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2800" dirty="0">
                <a:latin typeface="Cambria" panose="02040503050406030204" pitchFamily="18" charset="0"/>
              </a:rPr>
              <a:t>LACK OF PROPER STORAGE TO STORE SEEDS AND OTHER STUFFS</a:t>
            </a:r>
          </a:p>
          <a:p>
            <a:pPr eaLnBrk="1" hangingPunct="1"/>
            <a:endParaRPr lang="en-US" altLang="en-SL" sz="2800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C839592F-F018-FAAE-C73A-83339B289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80" y="0"/>
            <a:ext cx="1051991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104338-A534-1C5A-C2FC-BBC655FD4BD3}"/>
              </a:ext>
            </a:extLst>
          </p:cNvPr>
          <p:cNvSpPr txBox="1"/>
          <p:nvPr/>
        </p:nvSpPr>
        <p:spPr>
          <a:xfrm>
            <a:off x="0" y="750098"/>
            <a:ext cx="3211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  <a:latin typeface="Cambria" panose="02040503050406030204" pitchFamily="18" charset="0"/>
              </a:rPr>
              <a:t>CHALLENGES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115CCD2-931F-5743-346D-E75AD279F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68" y="1918165"/>
            <a:ext cx="5517329" cy="408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9B7E9F1-4630-6ECA-0D14-2592A1FD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090" y="1958487"/>
            <a:ext cx="5441985" cy="408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033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DF462-EB3F-8225-E5D8-9B86EC0EC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DC850D3A-5E4B-B66B-6BE3-9EB3EB8A5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L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              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357AF6C0-0B0B-8FDC-DDAE-D975C32C6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596471" cy="85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278969D9-BAFD-734A-CBAD-6BC5EC60B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92553"/>
            <a:ext cx="11833185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SL" sz="2800" dirty="0"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AF771823-EC95-82F9-AC1A-3FAC8055E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302" y="0"/>
            <a:ext cx="1216769" cy="7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5">
            <a:extLst>
              <a:ext uri="{FF2B5EF4-FFF2-40B4-BE49-F238E27FC236}">
                <a16:creationId xmlns:a16="http://schemas.microsoft.com/office/drawing/2014/main" id="{CC80BE0C-B100-8513-E4A9-B26F28377A36}"/>
              </a:ext>
            </a:extLst>
          </p:cNvPr>
          <p:cNvSpPr txBox="1">
            <a:spLocks noChangeArrowheads="1"/>
          </p:cNvSpPr>
          <p:nvPr/>
        </p:nvSpPr>
        <p:spPr bwMode="auto">
          <a:xfrm rot="17434512">
            <a:off x="-1629396" y="2987221"/>
            <a:ext cx="5768336" cy="1107996"/>
          </a:xfrm>
          <a:prstGeom prst="rect">
            <a:avLst/>
          </a:prstGeom>
          <a:solidFill>
            <a:srgbClr val="043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6600" b="1" dirty="0">
                <a:solidFill>
                  <a:schemeClr val="bg1"/>
                </a:solidFill>
                <a:latin typeface="Cambria" panose="02040503050406030204" pitchFamily="18" charset="0"/>
              </a:rPr>
              <a:t>THANK YOU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AD7986FF-CBE4-DD39-84D5-3177AFD2C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746" y="658238"/>
            <a:ext cx="4053953" cy="540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>
            <a:extLst>
              <a:ext uri="{FF2B5EF4-FFF2-40B4-BE49-F238E27FC236}">
                <a16:creationId xmlns:a16="http://schemas.microsoft.com/office/drawing/2014/main" id="{41369A7B-08B3-4CAE-4FFC-4A3958D68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099" y="732237"/>
            <a:ext cx="3595684" cy="269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47230EF-8B0B-A939-BFBA-5E6DE8F4B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02" y="3459192"/>
            <a:ext cx="3736281" cy="312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3C6E162-C0A9-D3A2-A1D4-96A700796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16912" y="2902744"/>
            <a:ext cx="3108177" cy="480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986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A616F-BEB2-DF4A-AC7F-A0E614AB5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8EF7C50D-B3D3-07DC-46F8-0E518714D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CF398B44-B260-904F-9EF8-787BCC97B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724492" cy="118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C88B3ABA-F7ED-495C-A088-E160577405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477386-BA03-EEE2-A77F-F80B202EDD51}"/>
              </a:ext>
            </a:extLst>
          </p:cNvPr>
          <p:cNvSpPr txBox="1"/>
          <p:nvPr/>
        </p:nvSpPr>
        <p:spPr>
          <a:xfrm>
            <a:off x="82495" y="1200330"/>
            <a:ext cx="1202701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432FF"/>
                </a:solidFill>
                <a:latin typeface="Cambria" panose="02040503050406030204" pitchFamily="18" charset="0"/>
              </a:rPr>
              <a:t>COMMERCIALIZATION STRATEGY – NARC </a:t>
            </a:r>
          </a:p>
          <a:p>
            <a:r>
              <a:rPr lang="en-US" sz="3600" b="1" dirty="0">
                <a:solidFill>
                  <a:srgbClr val="0432FF"/>
                </a:solidFill>
                <a:latin typeface="Cambria" panose="02040503050406030204" pitchFamily="18" charset="0"/>
              </a:rPr>
              <a:t> </a:t>
            </a:r>
          </a:p>
          <a:p>
            <a:r>
              <a:rPr lang="en-US" sz="3600" b="1" dirty="0">
                <a:latin typeface="Cambria" panose="02040503050406030204" pitchFamily="18" charset="0"/>
              </a:rPr>
              <a:t>PRODUCTION  OF  CASSAVA, COWPEA, SOYBEAN,GROUNDNUT FOUNDATION SEED</a:t>
            </a:r>
          </a:p>
          <a:p>
            <a:endParaRPr lang="en-US" sz="3600" b="1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3600" dirty="0">
                <a:latin typeface="Cambria" panose="02040503050406030204" pitchFamily="18" charset="0"/>
              </a:rPr>
              <a:t>Foundation Seeds have been established in Njala and it’s Out stationed were sold and also Multiplied for the </a:t>
            </a:r>
            <a:r>
              <a:rPr lang="en-US" sz="3600" b="1" dirty="0">
                <a:latin typeface="Cambria" panose="02040503050406030204" pitchFamily="18" charset="0"/>
              </a:rPr>
              <a:t>2025 cropping seasoning </a:t>
            </a:r>
          </a:p>
          <a:p>
            <a:pPr marL="457200" indent="-457200">
              <a:buAutoNum type="arabicPeriod"/>
            </a:pP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27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D8014-DE71-8C6A-BB75-16B1BCDF3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A6A8EEDF-CC01-6848-07AA-2F43C8D4F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E5B5C314-1515-9B53-9230-DDDDFDA11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724492" cy="118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B2894510-D395-04B5-43D1-818B302D4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28C481-129F-8874-ADC7-3EEA5D865114}"/>
              </a:ext>
            </a:extLst>
          </p:cNvPr>
          <p:cNvSpPr txBox="1"/>
          <p:nvPr/>
        </p:nvSpPr>
        <p:spPr>
          <a:xfrm>
            <a:off x="104172" y="1322739"/>
            <a:ext cx="11842989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432FF"/>
                </a:solidFill>
                <a:latin typeface="Cambria" panose="02040503050406030204" pitchFamily="18" charset="0"/>
              </a:rPr>
              <a:t>COMMERCILAIZTION  STRATEGY –KFTCRC</a:t>
            </a:r>
            <a:endParaRPr lang="en-US" sz="3200" dirty="0">
              <a:latin typeface="Cambria" panose="02040503050406030204" pitchFamily="18" charset="0"/>
            </a:endParaRPr>
          </a:p>
          <a:p>
            <a:pPr marL="514350" indent="-514350">
              <a:buAutoNum type="arabicPeriod"/>
            </a:pPr>
            <a:r>
              <a:rPr lang="en-US" sz="3200" dirty="0">
                <a:latin typeface="Cambria" panose="02040503050406030204" pitchFamily="18" charset="0"/>
              </a:rPr>
              <a:t>Cocoa and Coffee seedlings were nursed and sold to </a:t>
            </a:r>
            <a:r>
              <a:rPr lang="en-US" sz="3200" b="1" dirty="0">
                <a:latin typeface="Cambria" panose="02040503050406030204" pitchFamily="18" charset="0"/>
              </a:rPr>
              <a:t>AVDP Project</a:t>
            </a:r>
            <a:endParaRPr lang="en-US" sz="3200" dirty="0">
              <a:latin typeface="Cambria" panose="02040503050406030204" pitchFamily="18" charset="0"/>
            </a:endParaRPr>
          </a:p>
          <a:p>
            <a:r>
              <a:rPr lang="en-US" sz="3200" dirty="0">
                <a:latin typeface="Cambria" panose="02040503050406030204" pitchFamily="18" charset="0"/>
              </a:rPr>
              <a:t>2. Harvesting of Cocoa Beans was successfully completed they are been </a:t>
            </a:r>
            <a:r>
              <a:rPr lang="en-US" sz="3200" b="1" dirty="0">
                <a:latin typeface="Cambria" panose="02040503050406030204" pitchFamily="18" charset="0"/>
              </a:rPr>
              <a:t>processed for sale</a:t>
            </a:r>
            <a:r>
              <a:rPr lang="en-US" sz="3200" dirty="0">
                <a:latin typeface="Cambria" panose="02040503050406030204" pitchFamily="18" charset="0"/>
              </a:rPr>
              <a:t>.</a:t>
            </a:r>
            <a:endParaRPr lang="en-US" sz="3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777578E-6237-F896-4A5B-CCD3B4911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39" y="3938840"/>
            <a:ext cx="2508738" cy="261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D59E61D-0A77-E8DF-3B63-0BE4B9F03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51" y="3517129"/>
            <a:ext cx="3067317" cy="324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8D84E75-0CA2-99D2-9A27-4EDB400BD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234" y="3517129"/>
            <a:ext cx="2788027" cy="324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021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5715C-9BE3-25BF-2569-EB8A71320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A9B49C17-DB4A-0397-2AB7-DE8A31338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6AD60CD9-7C6F-D6A3-82D2-DAB1A3D40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724492" cy="118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4934AA67-6994-B0C8-7CC2-31872E5C1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175F6D-2E1D-A8D9-BA04-CBD095B47F15}"/>
              </a:ext>
            </a:extLst>
          </p:cNvPr>
          <p:cNvSpPr txBox="1"/>
          <p:nvPr/>
        </p:nvSpPr>
        <p:spPr>
          <a:xfrm>
            <a:off x="176823" y="1224143"/>
            <a:ext cx="1164064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432FF"/>
                </a:solidFill>
                <a:latin typeface="Cambria" panose="02040503050406030204" pitchFamily="18" charset="0"/>
              </a:rPr>
              <a:t>COMMERCIALIZATION STRATEGY –TLRC</a:t>
            </a:r>
          </a:p>
          <a:p>
            <a:endParaRPr lang="en-US" sz="3600" b="1" dirty="0"/>
          </a:p>
          <a:p>
            <a:pPr marL="342900" indent="-342900">
              <a:buAutoNum type="arabicPeriod"/>
            </a:pPr>
            <a:r>
              <a:rPr lang="en-US" sz="3600" b="1" dirty="0">
                <a:latin typeface="Cambria" panose="02040503050406030204" pitchFamily="18" charset="0"/>
              </a:rPr>
              <a:t> </a:t>
            </a:r>
            <a:r>
              <a:rPr lang="en-US" sz="3200" dirty="0">
                <a:latin typeface="Cambria" panose="02040503050406030204" pitchFamily="18" charset="0"/>
              </a:rPr>
              <a:t>Operationalization of the Feed Mill and Hatchery for the sales of Feed and Production of Day Old Chicks for </a:t>
            </a:r>
            <a:r>
              <a:rPr lang="en-US" sz="3200" b="1" dirty="0">
                <a:latin typeface="Cambria" panose="02040503050406030204" pitchFamily="18" charset="0"/>
              </a:rPr>
              <a:t>sale-  Awaiting Funding support from FSRP  </a:t>
            </a:r>
          </a:p>
          <a:p>
            <a:endParaRPr lang="en-US" sz="3200" dirty="0">
              <a:latin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</a:endParaRPr>
          </a:p>
          <a:p>
            <a:r>
              <a:rPr lang="en-US" sz="3200" b="1" dirty="0">
                <a:latin typeface="Cambria" panose="02040503050406030204" pitchFamily="18" charset="0"/>
              </a:rPr>
              <a:t>2. </a:t>
            </a:r>
            <a:r>
              <a:rPr lang="en-US" sz="3200" dirty="0">
                <a:latin typeface="Cambria" panose="02040503050406030204" pitchFamily="18" charset="0"/>
              </a:rPr>
              <a:t>Production of improved Livestock ( Goats, Sheeps, Rabbits, Bulls and Ducks  as Foundation seeds for sale—</a:t>
            </a:r>
            <a:r>
              <a:rPr lang="en-US" sz="3200" b="1" dirty="0">
                <a:latin typeface="Cambria" panose="02040503050406030204" pitchFamily="18" charset="0"/>
              </a:rPr>
              <a:t>Awaiting Funding support from FSRP</a:t>
            </a:r>
            <a:endParaRPr lang="en-US" sz="3200" dirty="0">
              <a:latin typeface="Cambria" panose="02040503050406030204" pitchFamily="18" charset="0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57B5B307-E0DE-9A97-3719-C2F7B846F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509" y="11907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198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7E0C8-3B58-609D-6015-BAA652606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3CB7C399-E2D9-5928-4864-4ED00598C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BF521449-4A0D-D9F1-5F0F-ED6664331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724492" cy="118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96CDF605-0A17-D890-1599-FBF013FA2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8052C3-36DD-B765-CADD-FF0DCD908665}"/>
              </a:ext>
            </a:extLst>
          </p:cNvPr>
          <p:cNvSpPr txBox="1"/>
          <p:nvPr/>
        </p:nvSpPr>
        <p:spPr>
          <a:xfrm>
            <a:off x="-35854" y="1200330"/>
            <a:ext cx="12192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432FF"/>
                </a:solidFill>
                <a:latin typeface="Cambria" panose="02040503050406030204" pitchFamily="18" charset="0"/>
              </a:rPr>
              <a:t>COMMERCIALIZATION STRATEGY – KHCRC</a:t>
            </a:r>
          </a:p>
          <a:p>
            <a:r>
              <a:rPr lang="en-US" sz="2800" b="1" dirty="0">
                <a:latin typeface="Cambria" panose="02040503050406030204" pitchFamily="18" charset="0"/>
              </a:rPr>
              <a:t>PRODUCTION  OF HORTICULTURAL CROPS FOUNDATION SEED</a:t>
            </a:r>
          </a:p>
          <a:p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3600" dirty="0">
                <a:latin typeface="Cambria" panose="02040503050406030204" pitchFamily="18" charset="0"/>
              </a:rPr>
              <a:t> Installation of 2-Screen Houses –Production off Season Vegetable crops seed-( Breeders and Foundation Seeds) has been</a:t>
            </a:r>
            <a:r>
              <a:rPr lang="en-US" sz="3600" b="1" dirty="0">
                <a:latin typeface="Cambria" panose="02040503050406030204" pitchFamily="18" charset="0"/>
              </a:rPr>
              <a:t> initiated and it is on going  for </a:t>
            </a:r>
          </a:p>
          <a:p>
            <a:r>
              <a:rPr lang="en-US" sz="3600" b="1" dirty="0">
                <a:latin typeface="Cambria" panose="02040503050406030204" pitchFamily="18" charset="0"/>
              </a:rPr>
              <a:t>      Pepper,</a:t>
            </a:r>
          </a:p>
          <a:p>
            <a:r>
              <a:rPr lang="en-US" sz="3600" b="1" dirty="0">
                <a:latin typeface="Cambria" panose="02040503050406030204" pitchFamily="18" charset="0"/>
              </a:rPr>
              <a:t>      Okra, </a:t>
            </a:r>
          </a:p>
          <a:p>
            <a:r>
              <a:rPr lang="en-US" sz="3600" b="1" dirty="0">
                <a:latin typeface="Cambria" panose="02040503050406030204" pitchFamily="18" charset="0"/>
              </a:rPr>
              <a:t>     Turmeric and </a:t>
            </a:r>
          </a:p>
          <a:p>
            <a:r>
              <a:rPr lang="en-US" sz="3600" b="1" dirty="0">
                <a:latin typeface="Cambria" panose="02040503050406030204" pitchFamily="18" charset="0"/>
              </a:rPr>
              <a:t>     Tomatoes </a:t>
            </a:r>
          </a:p>
        </p:txBody>
      </p:sp>
    </p:spTree>
    <p:extLst>
      <p:ext uri="{BB962C8B-B14F-4D97-AF65-F5344CB8AC3E}">
        <p14:creationId xmlns:p14="http://schemas.microsoft.com/office/powerpoint/2010/main" val="225064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F8A8F622-62E2-39F0-83B4-18303D8A5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8D444170-B382-04D7-2B54-D43C08CEF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6"/>
            <a:ext cx="17244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3827C30C-8B3D-E953-8B34-23F2341A1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387634"/>
            <a:ext cx="10678212" cy="6463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600" b="1" dirty="0">
                <a:solidFill>
                  <a:srgbClr val="FC0280"/>
                </a:solidFill>
                <a:latin typeface="Cambria" panose="02040503050406030204" pitchFamily="18" charset="0"/>
              </a:rPr>
              <a:t> </a:t>
            </a:r>
            <a:endParaRPr lang="en-US" altLang="en-SL" sz="3600" b="1" dirty="0">
              <a:solidFill>
                <a:srgbClr val="0000FF"/>
              </a:solidFill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DC04C031-73BA-0260-B83C-D5D335BF8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89C03E-ED12-0EB4-C51C-3A8580B66BE3}"/>
              </a:ext>
            </a:extLst>
          </p:cNvPr>
          <p:cNvSpPr txBox="1"/>
          <p:nvPr/>
        </p:nvSpPr>
        <p:spPr>
          <a:xfrm>
            <a:off x="277793" y="1234907"/>
            <a:ext cx="8409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mbria" panose="02040503050406030204" pitchFamily="18" charset="0"/>
              </a:rPr>
              <a:t>ACHIEVEMENT RECORDED UNDER THE DIRECTORATE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C84C36-3644-A303-210B-AFB9AA979008}"/>
              </a:ext>
            </a:extLst>
          </p:cNvPr>
          <p:cNvSpPr txBox="1"/>
          <p:nvPr/>
        </p:nvSpPr>
        <p:spPr>
          <a:xfrm>
            <a:off x="0" y="1158857"/>
            <a:ext cx="11935736" cy="1876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b="1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Capacity Building Training </a:t>
            </a:r>
            <a:r>
              <a:rPr lang="en-US" sz="2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for 50-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Spray Service Provider in Sierra Leone for this reporting Period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015E151-656A-8EF7-E721-1E7BA07A2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083" y="240192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3A69A25-576D-3EEB-B59D-3C930F676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2440EC04-DE4A-0EA2-3AED-F4ED25C26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1805" y="36352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2DD81-3849-BF80-CC5D-61E0257E78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8" y="2666533"/>
            <a:ext cx="3995890" cy="314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69049D-81C1-60F2-DCA2-D964358564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016" y="2080650"/>
            <a:ext cx="3560496" cy="2663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BC7591-1893-1F6A-34C7-7A047529FA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683" y="2080651"/>
            <a:ext cx="3713109" cy="2081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133C1D-D5B5-0971-1C0B-FD258F19EE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059" y="4268497"/>
            <a:ext cx="3641454" cy="2400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972BBE-6EFA-840B-AB7B-1544DF421A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568835" y="4209301"/>
            <a:ext cx="3560495" cy="2563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182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706BE-EF20-9E6E-12F2-7793A07DA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5F41F509-4A4D-C9CA-8662-63AB8AF72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200329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200" dirty="0">
                <a:latin typeface="Cambria" panose="02040503050406030204" pitchFamily="18" charset="0"/>
              </a:rPr>
              <a:t>  </a:t>
            </a:r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FE8BDEC7-C05A-A0F0-858A-9DE9CAAED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6"/>
            <a:ext cx="17244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460C7765-A0E2-8C9B-2045-A03C86DA1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28" y="1387634"/>
            <a:ext cx="10678212" cy="6463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3600" b="1" dirty="0">
                <a:solidFill>
                  <a:srgbClr val="FC0280"/>
                </a:solidFill>
                <a:latin typeface="Cambria" panose="02040503050406030204" pitchFamily="18" charset="0"/>
              </a:rPr>
              <a:t> </a:t>
            </a:r>
            <a:endParaRPr lang="en-US" altLang="en-SL" sz="3600" b="1" dirty="0">
              <a:solidFill>
                <a:srgbClr val="0000FF"/>
              </a:solidFill>
              <a:latin typeface="Cambria" panose="02040503050406030204" pitchFamily="18" charset="0"/>
            </a:endParaRP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4D82835C-EBF7-617C-2B39-C2FEC652C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12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0A4ECA-E275-E6FE-13E0-3E599AD3D890}"/>
              </a:ext>
            </a:extLst>
          </p:cNvPr>
          <p:cNvSpPr txBox="1"/>
          <p:nvPr/>
        </p:nvSpPr>
        <p:spPr>
          <a:xfrm>
            <a:off x="277793" y="1234907"/>
            <a:ext cx="8409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mbria" panose="02040503050406030204" pitchFamily="18" charset="0"/>
              </a:rPr>
              <a:t>ACHIEVEMENT RECORDED UNDER THE DIRECTORATE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EC0E7-7040-8597-9E04-844C8168845E}"/>
              </a:ext>
            </a:extLst>
          </p:cNvPr>
          <p:cNvSpPr txBox="1"/>
          <p:nvPr/>
        </p:nvSpPr>
        <p:spPr>
          <a:xfrm>
            <a:off x="0" y="1158857"/>
            <a:ext cx="11935736" cy="1876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b="1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Refreshers Training </a:t>
            </a:r>
            <a:r>
              <a:rPr lang="en-US" sz="2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for 50-MAFS Extension Agents </a:t>
            </a:r>
            <a:r>
              <a:rPr lang="en-US" sz="2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Sierra Leone for this reporting Period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3B16523-B0E5-6BA2-CF25-1736D3075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083" y="240192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98BC8F7-03E2-D587-1C81-1F69B756B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C5013BCC-5185-BF8B-ACD3-9C059515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1805" y="36352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E7127A-D5F1-B97C-4C8E-DC3424431B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4" y="2664345"/>
            <a:ext cx="4095750" cy="3059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65CD04-7115-40A2-BEEE-CE4F2809AE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21269"/>
            <a:ext cx="2498505" cy="185949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E1D31D45-D57C-34A1-29BD-CF0DDC6F3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0" y="288378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5">
            <a:extLst>
              <a:ext uri="{FF2B5EF4-FFF2-40B4-BE49-F238E27FC236}">
                <a16:creationId xmlns:a16="http://schemas.microsoft.com/office/drawing/2014/main" id="{00890605-9116-4E15-B154-F25E4E98C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846" y="2186691"/>
            <a:ext cx="2704190" cy="328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4">
            <a:extLst>
              <a:ext uri="{FF2B5EF4-FFF2-40B4-BE49-F238E27FC236}">
                <a16:creationId xmlns:a16="http://schemas.microsoft.com/office/drawing/2014/main" id="{719CED1A-6A8E-88F2-39B9-A635FDDA4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1" name="Picture 1">
            <a:extLst>
              <a:ext uri="{FF2B5EF4-FFF2-40B4-BE49-F238E27FC236}">
                <a16:creationId xmlns:a16="http://schemas.microsoft.com/office/drawing/2014/main" id="{8E202A6C-EFC5-39D1-B6ED-C423A4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713" y="3640962"/>
            <a:ext cx="3194983" cy="302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166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581F8-D0E4-82CA-35F9-5C892EB28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>
            <a:extLst>
              <a:ext uri="{FF2B5EF4-FFF2-40B4-BE49-F238E27FC236}">
                <a16:creationId xmlns:a16="http://schemas.microsoft.com/office/drawing/2014/main" id="{730D4C5C-F835-B4F6-1420-4E48A4315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954107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sz="2800" dirty="0">
                <a:latin typeface="Cambria" panose="02040503050406030204" pitchFamily="18" charset="0"/>
              </a:rPr>
              <a:t>  </a:t>
            </a:r>
            <a:r>
              <a:rPr lang="en-US" altLang="en-SL" sz="2800" b="1" dirty="0">
                <a:solidFill>
                  <a:schemeClr val="bg1"/>
                </a:solidFill>
                <a:latin typeface="Cambria" panose="02040503050406030204" pitchFamily="18" charset="0"/>
              </a:rPr>
              <a:t>Sierra Leone Agricultural Research </a:t>
            </a:r>
          </a:p>
          <a:p>
            <a:pPr algn="ctr" eaLnBrk="1" hangingPunct="1"/>
            <a:r>
              <a:rPr lang="en-US" altLang="en-SL" sz="2800" b="1" dirty="0">
                <a:solidFill>
                  <a:schemeClr val="bg1"/>
                </a:solidFill>
                <a:latin typeface="Cambria" panose="02040503050406030204" pitchFamily="18" charset="0"/>
              </a:rPr>
              <a:t>Institute </a:t>
            </a:r>
          </a:p>
        </p:txBody>
      </p:sp>
      <p:pic>
        <p:nvPicPr>
          <p:cNvPr id="14338" name="Picture 9">
            <a:extLst>
              <a:ext uri="{FF2B5EF4-FFF2-40B4-BE49-F238E27FC236}">
                <a16:creationId xmlns:a16="http://schemas.microsoft.com/office/drawing/2014/main" id="{23D1C12C-03D1-5011-90ED-6E9E37330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8" y="11907"/>
            <a:ext cx="1724492" cy="954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4">
            <a:extLst>
              <a:ext uri="{FF2B5EF4-FFF2-40B4-BE49-F238E27FC236}">
                <a16:creationId xmlns:a16="http://schemas.microsoft.com/office/drawing/2014/main" id="{977B0BC9-AF01-100D-4AA3-87AEB322A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00330"/>
            <a:ext cx="12209928" cy="575542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SL" b="1" dirty="0">
                <a:latin typeface="Cambria" panose="02040503050406030204" pitchFamily="18" charset="0"/>
              </a:rPr>
              <a:t>The Sum of Nle= 4,000,000.00 was </a:t>
            </a:r>
            <a:r>
              <a:rPr lang="en-US" altLang="en-SL" dirty="0">
                <a:latin typeface="Cambria" panose="02040503050406030204" pitchFamily="18" charset="0"/>
              </a:rPr>
              <a:t>transferred to MAFS and the Directorate helped out in implementing the activities and the Reports Submitted </a:t>
            </a:r>
            <a:endParaRPr lang="en-US" dirty="0">
              <a:latin typeface="Cambria" panose="02040503050406030204" pitchFamily="18" charset="0"/>
            </a:endParaRPr>
          </a:p>
          <a:p>
            <a:pPr eaLnBrk="1" hangingPunct="1"/>
            <a:r>
              <a:rPr lang="en-US" b="1" dirty="0"/>
              <a:t> </a:t>
            </a:r>
            <a:r>
              <a:rPr lang="en-US" b="1" dirty="0">
                <a:solidFill>
                  <a:srgbClr val="0432FF"/>
                </a:solidFill>
                <a:latin typeface="Cambria" panose="02040503050406030204" pitchFamily="18" charset="0"/>
              </a:rPr>
              <a:t>Activity Report 1: </a:t>
            </a:r>
            <a:r>
              <a:rPr lang="en-US" b="1" dirty="0">
                <a:latin typeface="Cambria" panose="02040503050406030204" pitchFamily="18" charset="0"/>
              </a:rPr>
              <a:t>Stakeholder Engagement and Beneficiary Identification-</a:t>
            </a:r>
            <a:r>
              <a:rPr lang="en-US" b="1" dirty="0">
                <a:solidFill>
                  <a:srgbClr val="0432FF"/>
                </a:solidFill>
                <a:latin typeface="Cambria" panose="02040503050406030204" pitchFamily="18" charset="0"/>
              </a:rPr>
              <a:t>Completed</a:t>
            </a:r>
            <a:r>
              <a:rPr lang="en-US" b="1" dirty="0">
                <a:latin typeface="Cambria" panose="02040503050406030204" pitchFamily="18" charset="0"/>
              </a:rPr>
              <a:t> </a:t>
            </a:r>
          </a:p>
          <a:p>
            <a:pPr eaLnBrk="1" hangingPunct="1"/>
            <a:endParaRPr lang="en-US" altLang="en-US" sz="3200" b="1" dirty="0">
              <a:solidFill>
                <a:srgbClr val="0432FF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eaLnBrk="1" hangingPunct="1"/>
            <a:endParaRPr lang="en-US" altLang="en-US" sz="3200" b="1" dirty="0">
              <a:solidFill>
                <a:srgbClr val="0000FF"/>
              </a:solidFill>
              <a:latin typeface=" sans-serif"/>
              <a:cs typeface="Arial" panose="020B0604020202020204" pitchFamily="34" charset="0"/>
            </a:endParaRPr>
          </a:p>
          <a:p>
            <a:pPr eaLnBrk="1" hangingPunct="1"/>
            <a:endParaRPr lang="en-US" altLang="en-US" sz="3200" b="1" dirty="0">
              <a:solidFill>
                <a:srgbClr val="0000FF"/>
              </a:solidFill>
              <a:latin typeface=" sans-serif"/>
              <a:cs typeface="Arial" panose="020B0604020202020204" pitchFamily="34" charset="0"/>
            </a:endParaRPr>
          </a:p>
          <a:p>
            <a:pPr eaLnBrk="1" hangingPunct="1"/>
            <a:endParaRPr lang="en-US" altLang="en-US" sz="3200" b="1" dirty="0">
              <a:solidFill>
                <a:srgbClr val="0000FF"/>
              </a:solidFill>
              <a:latin typeface=" sans-serif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b="1" dirty="0">
                <a:solidFill>
                  <a:srgbClr val="0432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Activity 2: </a:t>
            </a:r>
            <a:r>
              <a:rPr lang="en-US" b="1" i="1" dirty="0">
                <a:latin typeface="Cambria" panose="02040503050406030204" pitchFamily="18" charset="0"/>
              </a:rPr>
              <a:t>Profiling and Selection of Project Beneficiaries in the Cassava Value Chain Development Initiative -</a:t>
            </a:r>
            <a:r>
              <a:rPr lang="en-US" b="1" i="1" dirty="0">
                <a:solidFill>
                  <a:srgbClr val="0432FF"/>
                </a:solidFill>
                <a:latin typeface="Cambria" panose="02040503050406030204" pitchFamily="18" charset="0"/>
              </a:rPr>
              <a:t>Completed </a:t>
            </a:r>
            <a:endParaRPr lang="en-US" dirty="0">
              <a:solidFill>
                <a:srgbClr val="0432FF"/>
              </a:solidFill>
            </a:endParaRPr>
          </a:p>
          <a:p>
            <a:pPr eaLnBrk="1" hangingPunct="1"/>
            <a:r>
              <a:rPr lang="en-US" b="1" i="1" dirty="0">
                <a:solidFill>
                  <a:srgbClr val="0432FF"/>
                </a:solidFill>
                <a:latin typeface="Cambria" panose="02040503050406030204" pitchFamily="18" charset="0"/>
              </a:rPr>
              <a:t>Activity 3</a:t>
            </a:r>
            <a:r>
              <a:rPr lang="en-US" b="1" i="1" dirty="0">
                <a:latin typeface="Cambria" panose="02040503050406030204" pitchFamily="18" charset="0"/>
              </a:rPr>
              <a:t>:  Identification, Selection, Leasing and Survey of selected Cassava Multiplication Sites in the 7 districts (Travels, Land lease and Survey) </a:t>
            </a:r>
            <a:r>
              <a:rPr lang="en-US" b="1" i="1" dirty="0">
                <a:solidFill>
                  <a:srgbClr val="0432FF"/>
                </a:solidFill>
                <a:latin typeface="Cambria" panose="02040503050406030204" pitchFamily="18" charset="0"/>
              </a:rPr>
              <a:t>Completed  </a:t>
            </a:r>
            <a:endParaRPr lang="en-US" altLang="en-SL" b="1" i="1" dirty="0">
              <a:solidFill>
                <a:srgbClr val="0432FF"/>
              </a:solidFill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SL" b="1" i="1" dirty="0">
                <a:solidFill>
                  <a:srgbClr val="0432FF"/>
                </a:solidFill>
                <a:latin typeface="Cambria" panose="02040503050406030204" pitchFamily="18" charset="0"/>
              </a:rPr>
              <a:t>Activity 6: </a:t>
            </a:r>
            <a:r>
              <a:rPr lang="en-US" altLang="en-SL" b="1" dirty="0">
                <a:latin typeface="Cambria" panose="02040503050406030204" pitchFamily="18" charset="0"/>
              </a:rPr>
              <a:t>Purchasing of cassava foundation seeds (700-bundles of Slicass-7 and Dixon and Baba-70) and other inputs for the multiplication of SAH plantlets-</a:t>
            </a:r>
            <a:r>
              <a:rPr lang="en-US" altLang="en-SL" b="1" dirty="0">
                <a:solidFill>
                  <a:srgbClr val="0432FF"/>
                </a:solidFill>
                <a:latin typeface="Cambria" panose="02040503050406030204" pitchFamily="18" charset="0"/>
              </a:rPr>
              <a:t>Initiated   and its on-going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F36F7A6B-A1FE-98FE-C78B-EBBB01C92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581" y="0"/>
            <a:ext cx="1724491" cy="96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541194-E80E-A277-6930-C50DC46EC00F}"/>
              </a:ext>
            </a:extLst>
          </p:cNvPr>
          <p:cNvSpPr txBox="1"/>
          <p:nvPr/>
        </p:nvSpPr>
        <p:spPr>
          <a:xfrm>
            <a:off x="311213" y="867523"/>
            <a:ext cx="11833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</a:rPr>
              <a:t>ACHIEVEMENT RECORDED UNDER THE DIRECTORATE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8EBC18-842E-F29E-B9D3-F0D242621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59" y="2373667"/>
            <a:ext cx="2947009" cy="1901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2ED8A1-6112-0610-632B-B54F322ADD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381" y="2373667"/>
            <a:ext cx="2431945" cy="19013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7665C7-BB7C-7D41-4CA0-FC40711C23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326" y="2411325"/>
            <a:ext cx="2728472" cy="1863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8F2A0C-407E-C187-9841-374F3969E1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48" y="2398454"/>
            <a:ext cx="2574623" cy="192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4695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22315</TotalTime>
  <Words>1352</Words>
  <Application>Microsoft Office PowerPoint</Application>
  <PresentationFormat>Widescreen</PresentationFormat>
  <Paragraphs>260</Paragraphs>
  <Slides>27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 sans-serif</vt:lpstr>
      <vt:lpstr>Aptos</vt:lpstr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Abdul Conteh</cp:lastModifiedBy>
  <cp:revision>13</cp:revision>
  <dcterms:created xsi:type="dcterms:W3CDTF">2025-06-23T08:02:24Z</dcterms:created>
  <dcterms:modified xsi:type="dcterms:W3CDTF">2025-12-10T11:53:45Z</dcterms:modified>
</cp:coreProperties>
</file>